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60" r:id="rId3"/>
    <p:sldId id="261" r:id="rId4"/>
    <p:sldId id="268" r:id="rId5"/>
    <p:sldId id="271" r:id="rId6"/>
    <p:sldId id="296" r:id="rId7"/>
    <p:sldId id="311" r:id="rId8"/>
    <p:sldId id="313" r:id="rId9"/>
    <p:sldId id="315" r:id="rId10"/>
    <p:sldId id="316" r:id="rId11"/>
    <p:sldId id="317" r:id="rId12"/>
    <p:sldId id="320" r:id="rId13"/>
    <p:sldId id="314" r:id="rId14"/>
    <p:sldId id="318" r:id="rId15"/>
    <p:sldId id="319" r:id="rId16"/>
    <p:sldId id="321" r:id="rId17"/>
    <p:sldId id="322" r:id="rId18"/>
    <p:sldId id="323" r:id="rId19"/>
    <p:sldId id="324" r:id="rId20"/>
    <p:sldId id="325" r:id="rId21"/>
    <p:sldId id="326" r:id="rId22"/>
    <p:sldId id="327" r:id="rId23"/>
    <p:sldId id="328" r:id="rId24"/>
    <p:sldId id="329" r:id="rId25"/>
    <p:sldId id="330" r:id="rId26"/>
    <p:sldId id="310" r:id="rId27"/>
  </p:sldIdLst>
  <p:sldSz cx="15125700" cy="7562850"/>
  <p:notesSz cx="151257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B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98" d="100"/>
          <a:sy n="98" d="100"/>
        </p:scale>
        <p:origin x="114" y="21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54788" cy="37941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8567738" y="0"/>
            <a:ext cx="6554787" cy="379413"/>
          </a:xfrm>
          <a:prstGeom prst="rect">
            <a:avLst/>
          </a:prstGeom>
        </p:spPr>
        <p:txBody>
          <a:bodyPr vert="horz" lIns="91440" tIns="45720" rIns="91440" bIns="45720" rtlCol="0"/>
          <a:lstStyle>
            <a:lvl1pPr algn="r">
              <a:defRPr sz="1200"/>
            </a:lvl1pPr>
          </a:lstStyle>
          <a:p>
            <a:fld id="{7A792A6C-44D5-40FA-8CF7-FD35942E0AF9}" type="datetimeFigureOut">
              <a:rPr lang="en-CA" smtClean="0"/>
              <a:t>2024-01-17</a:t>
            </a:fld>
            <a:endParaRPr lang="en-CA"/>
          </a:p>
        </p:txBody>
      </p:sp>
      <p:sp>
        <p:nvSpPr>
          <p:cNvPr id="4" name="Slide Image Placeholder 3"/>
          <p:cNvSpPr>
            <a:spLocks noGrp="1" noRot="1" noChangeAspect="1"/>
          </p:cNvSpPr>
          <p:nvPr>
            <p:ph type="sldImg" idx="2"/>
          </p:nvPr>
        </p:nvSpPr>
        <p:spPr>
          <a:xfrm>
            <a:off x="5011738" y="946150"/>
            <a:ext cx="5102225" cy="255111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1512888" y="3640138"/>
            <a:ext cx="12099925" cy="29781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7183438"/>
            <a:ext cx="6554788" cy="379412"/>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8567738" y="7183438"/>
            <a:ext cx="6554787" cy="379412"/>
          </a:xfrm>
          <a:prstGeom prst="rect">
            <a:avLst/>
          </a:prstGeom>
        </p:spPr>
        <p:txBody>
          <a:bodyPr vert="horz" lIns="91440" tIns="45720" rIns="91440" bIns="45720" rtlCol="0" anchor="b"/>
          <a:lstStyle>
            <a:lvl1pPr algn="r">
              <a:defRPr sz="1200"/>
            </a:lvl1pPr>
          </a:lstStyle>
          <a:p>
            <a:fld id="{ACBF563C-C81D-44E1-98BB-9EEDE6239B18}" type="slidenum">
              <a:rPr lang="en-CA" smtClean="0"/>
              <a:t>‹#›</a:t>
            </a:fld>
            <a:endParaRPr lang="en-CA"/>
          </a:p>
        </p:txBody>
      </p:sp>
    </p:spTree>
    <p:extLst>
      <p:ext uri="{BB962C8B-B14F-4D97-AF65-F5344CB8AC3E}">
        <p14:creationId xmlns:p14="http://schemas.microsoft.com/office/powerpoint/2010/main" val="2222858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1500"/>
              </a:spcAft>
            </a:pPr>
            <a:r>
              <a:rPr lang="en-CA" sz="1800" kern="0" dirty="0">
                <a:effectLst/>
                <a:latin typeface="Times New Roman" panose="02020603050405020304" pitchFamily="18" charset="0"/>
                <a:ea typeface="Times New Roman" panose="02020603050405020304" pitchFamily="18" charset="0"/>
                <a:cs typeface="Arial" panose="020B0604020202020204" pitchFamily="34" charset="0"/>
              </a:rPr>
              <a:t>Traditionally, marketing focuses on top-of-funnel activities that attract potential customers and deliver them to sales teams. </a:t>
            </a:r>
            <a:r>
              <a:rPr lang="en-CA" sz="1800" b="1" kern="0" dirty="0">
                <a:effectLst/>
                <a:latin typeface="Times New Roman" panose="02020603050405020304" pitchFamily="18" charset="0"/>
                <a:ea typeface="Times New Roman" panose="02020603050405020304" pitchFamily="18" charset="0"/>
                <a:cs typeface="Arial" panose="020B0604020202020204" pitchFamily="34" charset="0"/>
              </a:rPr>
              <a:t>Growth marketing integrates the entire pipeline.</a:t>
            </a:r>
            <a:r>
              <a:rPr lang="en-CA" sz="1800" kern="0" dirty="0">
                <a:effectLst/>
                <a:latin typeface="Times New Roman" panose="02020603050405020304" pitchFamily="18" charset="0"/>
                <a:ea typeface="Times New Roman" panose="02020603050405020304" pitchFamily="18" charset="0"/>
                <a:cs typeface="Arial" panose="020B0604020202020204" pitchFamily="34" charset="0"/>
              </a:rPr>
              <a:t> When implemented effectively, this approach leverages every opportunity to acquire, convert, and retain the most customers in the shortest period — ultimately driving rapid growth.</a:t>
            </a:r>
            <a:endParaRPr lang="en-C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500"/>
              </a:spcAft>
            </a:pPr>
            <a:r>
              <a:rPr lang="en-CA" sz="1800" kern="0" dirty="0">
                <a:effectLst/>
                <a:latin typeface="Times New Roman" panose="02020603050405020304" pitchFamily="18" charset="0"/>
                <a:ea typeface="Times New Roman" panose="02020603050405020304" pitchFamily="18" charset="0"/>
                <a:cs typeface="Arial" panose="020B0604020202020204" pitchFamily="34" charset="0"/>
              </a:rPr>
              <a:t>Growth marketing often re-envisions the role of marketing departments to achieve these goals. Rather than generating leads, growth marketers create a qualified pipeline that makes revenue the overarching goal. This approach aligns teams with sales departments philosophically and often contributes to cost reduction across the entire pipeline.</a:t>
            </a:r>
            <a:endParaRPr lang="en-C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500"/>
              </a:spcAft>
            </a:pPr>
            <a:r>
              <a:rPr lang="en-CA" sz="1800" kern="0" dirty="0">
                <a:effectLst/>
                <a:latin typeface="Times New Roman" panose="02020603050405020304" pitchFamily="18" charset="0"/>
                <a:ea typeface="Times New Roman" panose="02020603050405020304" pitchFamily="18" charset="0"/>
                <a:cs typeface="Arial" panose="020B0604020202020204" pitchFamily="34" charset="0"/>
              </a:rPr>
              <a:t>Top-of-funnel marketing may be enough if your marketing and sales teams are already aligned. However, if KPIs don’t translate into sales or decrease churn, growth marketing is an excellent solution.</a:t>
            </a:r>
            <a:endParaRPr lang="en-C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1500"/>
              </a:spcAft>
            </a:pPr>
            <a:r>
              <a:rPr lang="en-CA" sz="1800" kern="0" dirty="0">
                <a:effectLst/>
                <a:latin typeface="Times New Roman" panose="02020603050405020304" pitchFamily="18" charset="0"/>
                <a:ea typeface="Times New Roman" panose="02020603050405020304" pitchFamily="18" charset="0"/>
                <a:cs typeface="Arial" panose="020B0604020202020204" pitchFamily="34" charset="0"/>
              </a:rPr>
              <a:t>It’s particularly effective among B2B companies in the tech sector, where a holistic approach to performance drives revenue. Forthcoming research from 6sense shows that the best B2B marketers are:</a:t>
            </a:r>
            <a:endParaRPr lang="en-C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600"/>
              </a:spcAft>
              <a:buSzPts val="1000"/>
              <a:buFont typeface="Symbol" panose="05050102010706020507" pitchFamily="18" charset="2"/>
              <a:buChar char=""/>
              <a:tabLst>
                <a:tab pos="457200" algn="l"/>
              </a:tabLst>
            </a:pPr>
            <a:r>
              <a:rPr lang="en-CA" sz="1800" kern="0" dirty="0">
                <a:effectLst/>
                <a:latin typeface="Times New Roman" panose="02020603050405020304" pitchFamily="18" charset="0"/>
                <a:ea typeface="Times New Roman" panose="02020603050405020304" pitchFamily="18" charset="0"/>
                <a:cs typeface="Arial" panose="020B0604020202020204" pitchFamily="34" charset="0"/>
              </a:rPr>
              <a:t>28% more likely to list revenue as their top KPI</a:t>
            </a:r>
            <a:endParaRPr lang="en-C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600"/>
              </a:spcAft>
              <a:buSzPts val="1000"/>
              <a:buFont typeface="Symbol" panose="05050102010706020507" pitchFamily="18" charset="2"/>
              <a:buChar char=""/>
              <a:tabLst>
                <a:tab pos="457200" algn="l"/>
              </a:tabLst>
            </a:pPr>
            <a:r>
              <a:rPr lang="en-CA" sz="1800" kern="0" dirty="0">
                <a:effectLst/>
                <a:latin typeface="Times New Roman" panose="02020603050405020304" pitchFamily="18" charset="0"/>
                <a:ea typeface="Times New Roman" panose="02020603050405020304" pitchFamily="18" charset="0"/>
                <a:cs typeface="Arial" panose="020B0604020202020204" pitchFamily="34" charset="0"/>
              </a:rPr>
              <a:t>17&amp; more likely to take responsibility for upsells</a:t>
            </a:r>
            <a:endParaRPr lang="en-CA"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600"/>
              </a:spcAft>
              <a:buSzPts val="1000"/>
              <a:buFont typeface="Symbol" panose="05050102010706020507" pitchFamily="18" charset="2"/>
              <a:buChar char=""/>
              <a:tabLst>
                <a:tab pos="457200" algn="l"/>
              </a:tabLst>
            </a:pPr>
            <a:r>
              <a:rPr lang="en-CA" sz="1800" kern="0" dirty="0">
                <a:effectLst/>
                <a:latin typeface="Times New Roman" panose="02020603050405020304" pitchFamily="18" charset="0"/>
                <a:ea typeface="Times New Roman" panose="02020603050405020304" pitchFamily="18" charset="0"/>
                <a:cs typeface="Arial" panose="020B0604020202020204" pitchFamily="34" charset="0"/>
              </a:rPr>
              <a:t>21% more likely to take responsibility for customer retention</a:t>
            </a:r>
            <a:endParaRPr lang="en-CA" sz="1800" kern="100" dirty="0">
              <a:effectLst/>
              <a:latin typeface="Calibri" panose="020F0502020204030204" pitchFamily="34" charset="0"/>
              <a:ea typeface="Calibri" panose="020F050202020403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ACBF563C-C81D-44E1-98BB-9EEDE6239B18}" type="slidenum">
              <a:rPr lang="en-CA" smtClean="0"/>
              <a:t>3</a:t>
            </a:fld>
            <a:endParaRPr lang="en-CA"/>
          </a:p>
        </p:txBody>
      </p:sp>
    </p:spTree>
    <p:extLst>
      <p:ext uri="{BB962C8B-B14F-4D97-AF65-F5344CB8AC3E}">
        <p14:creationId xmlns:p14="http://schemas.microsoft.com/office/powerpoint/2010/main" val="387995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3CCBDA"/>
          </a:solidFill>
        </p:spPr>
        <p:txBody>
          <a:bodyPr wrap="square" lIns="0" tIns="0" rIns="0" bIns="0" rtlCol="0"/>
          <a:lstStyle/>
          <a:p>
            <a:endParaRPr/>
          </a:p>
        </p:txBody>
      </p:sp>
      <p:sp>
        <p:nvSpPr>
          <p:cNvPr id="2" name="Holder 2"/>
          <p:cNvSpPr>
            <a:spLocks noGrp="1"/>
          </p:cNvSpPr>
          <p:nvPr>
            <p:ph type="ctrTitle"/>
          </p:nvPr>
        </p:nvSpPr>
        <p:spPr>
          <a:xfrm>
            <a:off x="932299" y="882905"/>
            <a:ext cx="2209165" cy="1590039"/>
          </a:xfrm>
          <a:prstGeom prst="rect">
            <a:avLst/>
          </a:prstGeom>
        </p:spPr>
        <p:txBody>
          <a:bodyPr wrap="square" lIns="0" tIns="0" rIns="0" bIns="0">
            <a:spAutoFit/>
          </a:bodyPr>
          <a:lstStyle>
            <a:lvl1pPr>
              <a:defRPr sz="2800" b="1" i="0">
                <a:solidFill>
                  <a:srgbClr val="4F546D"/>
                </a:solidFill>
                <a:latin typeface="Century Gothic"/>
                <a:cs typeface="Century Gothic"/>
              </a:defRPr>
            </a:lvl1pPr>
          </a:lstStyle>
          <a:p>
            <a:endParaRPr/>
          </a:p>
        </p:txBody>
      </p:sp>
      <p:sp>
        <p:nvSpPr>
          <p:cNvPr id="3" name="Holder 3"/>
          <p:cNvSpPr>
            <a:spLocks noGrp="1"/>
          </p:cNvSpPr>
          <p:nvPr>
            <p:ph type="subTitle" idx="4"/>
          </p:nvPr>
        </p:nvSpPr>
        <p:spPr>
          <a:xfrm>
            <a:off x="2268855" y="4235196"/>
            <a:ext cx="10587990" cy="1890712"/>
          </a:xfrm>
          <a:prstGeom prst="rect">
            <a:avLst/>
          </a:prstGeom>
        </p:spPr>
        <p:txBody>
          <a:bodyPr wrap="square" lIns="0" tIns="0" rIns="0" bIns="0">
            <a:spAutoFit/>
          </a:bodyPr>
          <a:lstStyle>
            <a:lvl1pPr>
              <a:defRPr sz="4200" b="1"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46D"/>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4200" b="1"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46D"/>
                </a:solidFill>
                <a:latin typeface="Century Gothic"/>
                <a:cs typeface="Century Gothic"/>
              </a:defRPr>
            </a:lvl1pPr>
          </a:lstStyle>
          <a:p>
            <a:endParaRPr/>
          </a:p>
        </p:txBody>
      </p:sp>
      <p:sp>
        <p:nvSpPr>
          <p:cNvPr id="3" name="Holder 3"/>
          <p:cNvSpPr>
            <a:spLocks noGrp="1"/>
          </p:cNvSpPr>
          <p:nvPr>
            <p:ph sz="half" idx="2"/>
          </p:nvPr>
        </p:nvSpPr>
        <p:spPr>
          <a:xfrm>
            <a:off x="756285" y="1739455"/>
            <a:ext cx="657967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789735" y="1739455"/>
            <a:ext cx="657967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4F546D"/>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47299" y="527305"/>
            <a:ext cx="2819400" cy="1732280"/>
          </a:xfrm>
          <a:prstGeom prst="rect">
            <a:avLst/>
          </a:prstGeom>
        </p:spPr>
        <p:txBody>
          <a:bodyPr wrap="square" lIns="0" tIns="0" rIns="0" bIns="0">
            <a:spAutoFit/>
          </a:bodyPr>
          <a:lstStyle>
            <a:lvl1pPr>
              <a:defRPr sz="2800" b="1" i="0">
                <a:solidFill>
                  <a:srgbClr val="4F546D"/>
                </a:solidFill>
                <a:latin typeface="Century Gothic"/>
                <a:cs typeface="Century Gothic"/>
              </a:defRPr>
            </a:lvl1pPr>
          </a:lstStyle>
          <a:p>
            <a:endParaRPr/>
          </a:p>
        </p:txBody>
      </p:sp>
      <p:sp>
        <p:nvSpPr>
          <p:cNvPr id="3" name="Holder 3"/>
          <p:cNvSpPr>
            <a:spLocks noGrp="1"/>
          </p:cNvSpPr>
          <p:nvPr>
            <p:ph type="body" idx="1"/>
          </p:nvPr>
        </p:nvSpPr>
        <p:spPr>
          <a:xfrm>
            <a:off x="7907299" y="2127505"/>
            <a:ext cx="6224269" cy="3332479"/>
          </a:xfrm>
          <a:prstGeom prst="rect">
            <a:avLst/>
          </a:prstGeom>
        </p:spPr>
        <p:txBody>
          <a:bodyPr wrap="square" lIns="0" tIns="0" rIns="0" bIns="0">
            <a:spAutoFit/>
          </a:bodyPr>
          <a:lstStyle>
            <a:lvl1pPr>
              <a:defRPr sz="4200" b="1" i="0">
                <a:solidFill>
                  <a:schemeClr val="bg1"/>
                </a:solidFill>
                <a:latin typeface="Century Gothic"/>
                <a:cs typeface="Century Gothic"/>
              </a:defRPr>
            </a:lvl1pPr>
          </a:lstStyle>
          <a:p>
            <a:endParaRPr/>
          </a:p>
        </p:txBody>
      </p:sp>
      <p:sp>
        <p:nvSpPr>
          <p:cNvPr id="4" name="Holder 4"/>
          <p:cNvSpPr>
            <a:spLocks noGrp="1"/>
          </p:cNvSpPr>
          <p:nvPr>
            <p:ph type="ftr" sz="quarter" idx="5"/>
          </p:nvPr>
        </p:nvSpPr>
        <p:spPr>
          <a:xfrm>
            <a:off x="5142738" y="7033450"/>
            <a:ext cx="4840224"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6285" y="7033450"/>
            <a:ext cx="3478911"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1/17/2024</a:t>
            </a:fld>
            <a:endParaRPr lang="en-US"/>
          </a:p>
        </p:txBody>
      </p:sp>
      <p:sp>
        <p:nvSpPr>
          <p:cNvPr id="6" name="Holder 6"/>
          <p:cNvSpPr>
            <a:spLocks noGrp="1"/>
          </p:cNvSpPr>
          <p:nvPr>
            <p:ph type="sldNum" sz="quarter" idx="7"/>
          </p:nvPr>
        </p:nvSpPr>
        <p:spPr>
          <a:xfrm>
            <a:off x="10890504" y="7033450"/>
            <a:ext cx="3478911"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digitalmarketingexperts.ca/"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s://www.linkedin.com/in/maryamgolabgir"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12968"/>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191530"/>
          </a:solidFill>
        </p:spPr>
        <p:txBody>
          <a:bodyPr wrap="square" lIns="0" tIns="0" rIns="0" bIns="0" rtlCol="0"/>
          <a:lstStyle/>
          <a:p>
            <a:endParaRPr dirty="0"/>
          </a:p>
        </p:txBody>
      </p:sp>
      <p:sp>
        <p:nvSpPr>
          <p:cNvPr id="4" name="object 4"/>
          <p:cNvSpPr/>
          <p:nvPr/>
        </p:nvSpPr>
        <p:spPr>
          <a:xfrm>
            <a:off x="7024955" y="1266825"/>
            <a:ext cx="8005495" cy="6296025"/>
          </a:xfrm>
          <a:custGeom>
            <a:avLst/>
            <a:gdLst/>
            <a:ahLst/>
            <a:cxnLst/>
            <a:rect l="l" t="t" r="r" b="b"/>
            <a:pathLst>
              <a:path w="8054340" h="5314950">
                <a:moveTo>
                  <a:pt x="6116772" y="0"/>
                </a:moveTo>
                <a:lnTo>
                  <a:pt x="6071704" y="521"/>
                </a:lnTo>
                <a:lnTo>
                  <a:pt x="6026656" y="2084"/>
                </a:lnTo>
                <a:lnTo>
                  <a:pt x="5981647" y="4689"/>
                </a:lnTo>
                <a:lnTo>
                  <a:pt x="5936698" y="8336"/>
                </a:lnTo>
                <a:lnTo>
                  <a:pt x="5891826" y="13025"/>
                </a:lnTo>
                <a:lnTo>
                  <a:pt x="5847053" y="18757"/>
                </a:lnTo>
                <a:lnTo>
                  <a:pt x="5802397" y="25530"/>
                </a:lnTo>
                <a:lnTo>
                  <a:pt x="5757879" y="33346"/>
                </a:lnTo>
                <a:lnTo>
                  <a:pt x="5713518" y="42203"/>
                </a:lnTo>
                <a:lnTo>
                  <a:pt x="5669333" y="52103"/>
                </a:lnTo>
                <a:lnTo>
                  <a:pt x="5625344" y="63044"/>
                </a:lnTo>
                <a:lnTo>
                  <a:pt x="5581572" y="75028"/>
                </a:lnTo>
                <a:lnTo>
                  <a:pt x="5538034" y="88054"/>
                </a:lnTo>
                <a:lnTo>
                  <a:pt x="5494752" y="102122"/>
                </a:lnTo>
                <a:lnTo>
                  <a:pt x="5451745" y="117232"/>
                </a:lnTo>
                <a:lnTo>
                  <a:pt x="5409031" y="133384"/>
                </a:lnTo>
                <a:lnTo>
                  <a:pt x="5366632" y="150578"/>
                </a:lnTo>
                <a:lnTo>
                  <a:pt x="5324566" y="168814"/>
                </a:lnTo>
                <a:lnTo>
                  <a:pt x="5282854" y="188092"/>
                </a:lnTo>
                <a:lnTo>
                  <a:pt x="5241514" y="208412"/>
                </a:lnTo>
                <a:lnTo>
                  <a:pt x="5200566" y="229775"/>
                </a:lnTo>
                <a:lnTo>
                  <a:pt x="5160031" y="252179"/>
                </a:lnTo>
                <a:lnTo>
                  <a:pt x="5119927" y="275626"/>
                </a:lnTo>
                <a:lnTo>
                  <a:pt x="5080274" y="300114"/>
                </a:lnTo>
                <a:lnTo>
                  <a:pt x="5041092" y="325645"/>
                </a:lnTo>
                <a:lnTo>
                  <a:pt x="5002401" y="352217"/>
                </a:lnTo>
                <a:lnTo>
                  <a:pt x="4964220" y="379832"/>
                </a:lnTo>
                <a:lnTo>
                  <a:pt x="4926568" y="408489"/>
                </a:lnTo>
                <a:lnTo>
                  <a:pt x="4889466" y="438188"/>
                </a:lnTo>
                <a:lnTo>
                  <a:pt x="4852933" y="468929"/>
                </a:lnTo>
                <a:lnTo>
                  <a:pt x="4816988" y="500712"/>
                </a:lnTo>
                <a:lnTo>
                  <a:pt x="4781652" y="533537"/>
                </a:lnTo>
                <a:lnTo>
                  <a:pt x="4746943" y="567404"/>
                </a:lnTo>
                <a:lnTo>
                  <a:pt x="0" y="5314360"/>
                </a:lnTo>
                <a:lnTo>
                  <a:pt x="5479288" y="5314360"/>
                </a:lnTo>
                <a:lnTo>
                  <a:pt x="7486600" y="3307048"/>
                </a:lnTo>
                <a:lnTo>
                  <a:pt x="7520467" y="3272340"/>
                </a:lnTo>
                <a:lnTo>
                  <a:pt x="7553291" y="3237004"/>
                </a:lnTo>
                <a:lnTo>
                  <a:pt x="7585074" y="3201060"/>
                </a:lnTo>
                <a:lnTo>
                  <a:pt x="7615814" y="3164527"/>
                </a:lnTo>
                <a:lnTo>
                  <a:pt x="7645512" y="3127426"/>
                </a:lnTo>
                <a:lnTo>
                  <a:pt x="7674169" y="3089775"/>
                </a:lnTo>
                <a:lnTo>
                  <a:pt x="7701783" y="3051594"/>
                </a:lnTo>
                <a:lnTo>
                  <a:pt x="7728355" y="3012903"/>
                </a:lnTo>
                <a:lnTo>
                  <a:pt x="7753886" y="2973722"/>
                </a:lnTo>
                <a:lnTo>
                  <a:pt x="7778374" y="2934069"/>
                </a:lnTo>
                <a:lnTo>
                  <a:pt x="7801820" y="2893966"/>
                </a:lnTo>
                <a:lnTo>
                  <a:pt x="7824224" y="2853431"/>
                </a:lnTo>
                <a:lnTo>
                  <a:pt x="7845587" y="2812484"/>
                </a:lnTo>
                <a:lnTo>
                  <a:pt x="7865907" y="2771144"/>
                </a:lnTo>
                <a:lnTo>
                  <a:pt x="7885185" y="2729432"/>
                </a:lnTo>
                <a:lnTo>
                  <a:pt x="7903421" y="2687366"/>
                </a:lnTo>
                <a:lnTo>
                  <a:pt x="7920615" y="2644967"/>
                </a:lnTo>
                <a:lnTo>
                  <a:pt x="7936767" y="2602254"/>
                </a:lnTo>
                <a:lnTo>
                  <a:pt x="7951876" y="2559247"/>
                </a:lnTo>
                <a:lnTo>
                  <a:pt x="7965944" y="2515965"/>
                </a:lnTo>
                <a:lnTo>
                  <a:pt x="7978970" y="2472428"/>
                </a:lnTo>
                <a:lnTo>
                  <a:pt x="7990954" y="2428656"/>
                </a:lnTo>
                <a:lnTo>
                  <a:pt x="8001895" y="2384667"/>
                </a:lnTo>
                <a:lnTo>
                  <a:pt x="8011795" y="2340483"/>
                </a:lnTo>
                <a:lnTo>
                  <a:pt x="8020653" y="2296122"/>
                </a:lnTo>
                <a:lnTo>
                  <a:pt x="8028468" y="2251604"/>
                </a:lnTo>
                <a:lnTo>
                  <a:pt x="8035242" y="2206948"/>
                </a:lnTo>
                <a:lnTo>
                  <a:pt x="8040973" y="2162175"/>
                </a:lnTo>
                <a:lnTo>
                  <a:pt x="8045663" y="2117304"/>
                </a:lnTo>
                <a:lnTo>
                  <a:pt x="8049310" y="2072354"/>
                </a:lnTo>
                <a:lnTo>
                  <a:pt x="8051915" y="2027346"/>
                </a:lnTo>
                <a:lnTo>
                  <a:pt x="8053478" y="1982298"/>
                </a:lnTo>
                <a:lnTo>
                  <a:pt x="8054000" y="1937231"/>
                </a:lnTo>
                <a:lnTo>
                  <a:pt x="8053479" y="1892163"/>
                </a:lnTo>
                <a:lnTo>
                  <a:pt x="8051916" y="1847115"/>
                </a:lnTo>
                <a:lnTo>
                  <a:pt x="8049311" y="1802107"/>
                </a:lnTo>
                <a:lnTo>
                  <a:pt x="8045664" y="1757157"/>
                </a:lnTo>
                <a:lnTo>
                  <a:pt x="8040975" y="1712286"/>
                </a:lnTo>
                <a:lnTo>
                  <a:pt x="8035243" y="1667512"/>
                </a:lnTo>
                <a:lnTo>
                  <a:pt x="8028470" y="1622857"/>
                </a:lnTo>
                <a:lnTo>
                  <a:pt x="8020655" y="1578339"/>
                </a:lnTo>
                <a:lnTo>
                  <a:pt x="8011797" y="1533978"/>
                </a:lnTo>
                <a:lnTo>
                  <a:pt x="8001898" y="1489793"/>
                </a:lnTo>
                <a:lnTo>
                  <a:pt x="7990957" y="1445804"/>
                </a:lnTo>
                <a:lnTo>
                  <a:pt x="7978973" y="1402032"/>
                </a:lnTo>
                <a:lnTo>
                  <a:pt x="7965947" y="1358495"/>
                </a:lnTo>
                <a:lnTo>
                  <a:pt x="7951880" y="1315212"/>
                </a:lnTo>
                <a:lnTo>
                  <a:pt x="7936770" y="1272205"/>
                </a:lnTo>
                <a:lnTo>
                  <a:pt x="7920618" y="1229492"/>
                </a:lnTo>
                <a:lnTo>
                  <a:pt x="7903424" y="1187092"/>
                </a:lnTo>
                <a:lnTo>
                  <a:pt x="7885188" y="1145027"/>
                </a:lnTo>
                <a:lnTo>
                  <a:pt x="7865910" y="1103314"/>
                </a:lnTo>
                <a:lnTo>
                  <a:pt x="7845590" y="1061974"/>
                </a:lnTo>
                <a:lnTo>
                  <a:pt x="7824228" y="1021026"/>
                </a:lnTo>
                <a:lnTo>
                  <a:pt x="7801824" y="980491"/>
                </a:lnTo>
                <a:lnTo>
                  <a:pt x="7778377" y="940387"/>
                </a:lnTo>
                <a:lnTo>
                  <a:pt x="7753889" y="900734"/>
                </a:lnTo>
                <a:lnTo>
                  <a:pt x="7728359" y="861553"/>
                </a:lnTo>
                <a:lnTo>
                  <a:pt x="7701786" y="822861"/>
                </a:lnTo>
                <a:lnTo>
                  <a:pt x="7674171" y="784680"/>
                </a:lnTo>
                <a:lnTo>
                  <a:pt x="7645515" y="747029"/>
                </a:lnTo>
                <a:lnTo>
                  <a:pt x="7615816" y="709927"/>
                </a:lnTo>
                <a:lnTo>
                  <a:pt x="7585075" y="673393"/>
                </a:lnTo>
                <a:lnTo>
                  <a:pt x="7553292" y="637449"/>
                </a:lnTo>
                <a:lnTo>
                  <a:pt x="7520467" y="602112"/>
                </a:lnTo>
                <a:lnTo>
                  <a:pt x="7486600" y="567404"/>
                </a:lnTo>
                <a:lnTo>
                  <a:pt x="7451891" y="533537"/>
                </a:lnTo>
                <a:lnTo>
                  <a:pt x="7416555" y="500712"/>
                </a:lnTo>
                <a:lnTo>
                  <a:pt x="7380610" y="468929"/>
                </a:lnTo>
                <a:lnTo>
                  <a:pt x="7344077" y="438188"/>
                </a:lnTo>
                <a:lnTo>
                  <a:pt x="7306975" y="408489"/>
                </a:lnTo>
                <a:lnTo>
                  <a:pt x="7269324" y="379832"/>
                </a:lnTo>
                <a:lnTo>
                  <a:pt x="7231142" y="352217"/>
                </a:lnTo>
                <a:lnTo>
                  <a:pt x="7192451" y="325645"/>
                </a:lnTo>
                <a:lnTo>
                  <a:pt x="7153269" y="300114"/>
                </a:lnTo>
                <a:lnTo>
                  <a:pt x="7113617" y="275626"/>
                </a:lnTo>
                <a:lnTo>
                  <a:pt x="7073513" y="252179"/>
                </a:lnTo>
                <a:lnTo>
                  <a:pt x="7032977" y="229775"/>
                </a:lnTo>
                <a:lnTo>
                  <a:pt x="6992030" y="208412"/>
                </a:lnTo>
                <a:lnTo>
                  <a:pt x="6950690" y="188092"/>
                </a:lnTo>
                <a:lnTo>
                  <a:pt x="6908977" y="168814"/>
                </a:lnTo>
                <a:lnTo>
                  <a:pt x="6866911" y="150578"/>
                </a:lnTo>
                <a:lnTo>
                  <a:pt x="6824512" y="133384"/>
                </a:lnTo>
                <a:lnTo>
                  <a:pt x="6781799" y="117232"/>
                </a:lnTo>
                <a:lnTo>
                  <a:pt x="6738791" y="102122"/>
                </a:lnTo>
                <a:lnTo>
                  <a:pt x="6695509" y="88054"/>
                </a:lnTo>
                <a:lnTo>
                  <a:pt x="6651972" y="75028"/>
                </a:lnTo>
                <a:lnTo>
                  <a:pt x="6608199" y="63044"/>
                </a:lnTo>
                <a:lnTo>
                  <a:pt x="6564210" y="52103"/>
                </a:lnTo>
                <a:lnTo>
                  <a:pt x="6520026" y="42203"/>
                </a:lnTo>
                <a:lnTo>
                  <a:pt x="6475664" y="33346"/>
                </a:lnTo>
                <a:lnTo>
                  <a:pt x="6431146" y="25530"/>
                </a:lnTo>
                <a:lnTo>
                  <a:pt x="6386491" y="18757"/>
                </a:lnTo>
                <a:lnTo>
                  <a:pt x="6341717" y="13025"/>
                </a:lnTo>
                <a:lnTo>
                  <a:pt x="6296846" y="8336"/>
                </a:lnTo>
                <a:lnTo>
                  <a:pt x="6251896" y="4689"/>
                </a:lnTo>
                <a:lnTo>
                  <a:pt x="6206887" y="2084"/>
                </a:lnTo>
                <a:lnTo>
                  <a:pt x="6161839" y="521"/>
                </a:lnTo>
                <a:lnTo>
                  <a:pt x="6116772" y="0"/>
                </a:lnTo>
                <a:close/>
              </a:path>
            </a:pathLst>
          </a:custGeom>
          <a:solidFill>
            <a:srgbClr val="0ABBB5"/>
          </a:solidFill>
          <a:ln>
            <a:solidFill>
              <a:srgbClr val="0ABBB5"/>
            </a:solidFill>
          </a:ln>
        </p:spPr>
        <p:txBody>
          <a:bodyPr wrap="square" lIns="0" tIns="0" rIns="0" bIns="0" rtlCol="0"/>
          <a:lstStyle/>
          <a:p>
            <a:endParaRPr dirty="0"/>
          </a:p>
        </p:txBody>
      </p:sp>
      <p:pic>
        <p:nvPicPr>
          <p:cNvPr id="5" name="object 5"/>
          <p:cNvPicPr/>
          <p:nvPr/>
        </p:nvPicPr>
        <p:blipFill rotWithShape="1">
          <a:blip r:embed="rId2" cstate="print"/>
          <a:srcRect l="16470"/>
          <a:stretch/>
        </p:blipFill>
        <p:spPr>
          <a:xfrm>
            <a:off x="7553787" y="0"/>
            <a:ext cx="7587494" cy="7534374"/>
          </a:xfrm>
          <a:prstGeom prst="rect">
            <a:avLst/>
          </a:prstGeom>
        </p:spPr>
      </p:pic>
      <p:sp>
        <p:nvSpPr>
          <p:cNvPr id="20" name="object 20"/>
          <p:cNvSpPr/>
          <p:nvPr/>
        </p:nvSpPr>
        <p:spPr>
          <a:xfrm>
            <a:off x="631233" y="4543425"/>
            <a:ext cx="640080" cy="1344295"/>
          </a:xfrm>
          <a:custGeom>
            <a:avLst/>
            <a:gdLst/>
            <a:ahLst/>
            <a:cxnLst/>
            <a:rect l="l" t="t" r="r" b="b"/>
            <a:pathLst>
              <a:path w="640080" h="1344295">
                <a:moveTo>
                  <a:pt x="320027" y="0"/>
                </a:moveTo>
                <a:lnTo>
                  <a:pt x="266057" y="2802"/>
                </a:lnTo>
                <a:lnTo>
                  <a:pt x="216780" y="11145"/>
                </a:lnTo>
                <a:lnTo>
                  <a:pt x="172289" y="24935"/>
                </a:lnTo>
                <a:lnTo>
                  <a:pt x="132679" y="44078"/>
                </a:lnTo>
                <a:lnTo>
                  <a:pt x="98045" y="68480"/>
                </a:lnTo>
                <a:lnTo>
                  <a:pt x="68480" y="98045"/>
                </a:lnTo>
                <a:lnTo>
                  <a:pt x="44078" y="132679"/>
                </a:lnTo>
                <a:lnTo>
                  <a:pt x="24935" y="172289"/>
                </a:lnTo>
                <a:lnTo>
                  <a:pt x="11145" y="216780"/>
                </a:lnTo>
                <a:lnTo>
                  <a:pt x="2802" y="266057"/>
                </a:lnTo>
                <a:lnTo>
                  <a:pt x="0" y="320027"/>
                </a:lnTo>
                <a:lnTo>
                  <a:pt x="0" y="1024216"/>
                </a:lnTo>
                <a:lnTo>
                  <a:pt x="2802" y="1078173"/>
                </a:lnTo>
                <a:lnTo>
                  <a:pt x="11145" y="1127452"/>
                </a:lnTo>
                <a:lnTo>
                  <a:pt x="24935" y="1171944"/>
                </a:lnTo>
                <a:lnTo>
                  <a:pt x="44078" y="1211555"/>
                </a:lnTo>
                <a:lnTo>
                  <a:pt x="68480" y="1246191"/>
                </a:lnTo>
                <a:lnTo>
                  <a:pt x="98045" y="1275758"/>
                </a:lnTo>
                <a:lnTo>
                  <a:pt x="132679" y="1300161"/>
                </a:lnTo>
                <a:lnTo>
                  <a:pt x="172289" y="1319306"/>
                </a:lnTo>
                <a:lnTo>
                  <a:pt x="216780" y="1333097"/>
                </a:lnTo>
                <a:lnTo>
                  <a:pt x="266057" y="1341441"/>
                </a:lnTo>
                <a:lnTo>
                  <a:pt x="320027" y="1344244"/>
                </a:lnTo>
                <a:lnTo>
                  <a:pt x="373996" y="1341441"/>
                </a:lnTo>
                <a:lnTo>
                  <a:pt x="423274" y="1333097"/>
                </a:lnTo>
                <a:lnTo>
                  <a:pt x="467764" y="1319306"/>
                </a:lnTo>
                <a:lnTo>
                  <a:pt x="507374" y="1300161"/>
                </a:lnTo>
                <a:lnTo>
                  <a:pt x="542009" y="1275758"/>
                </a:lnTo>
                <a:lnTo>
                  <a:pt x="571574" y="1246191"/>
                </a:lnTo>
                <a:lnTo>
                  <a:pt x="582162" y="1231163"/>
                </a:lnTo>
                <a:lnTo>
                  <a:pt x="320027" y="1231163"/>
                </a:lnTo>
                <a:lnTo>
                  <a:pt x="264069" y="1227119"/>
                </a:lnTo>
                <a:lnTo>
                  <a:pt x="217203" y="1214866"/>
                </a:lnTo>
                <a:lnTo>
                  <a:pt x="179254" y="1194227"/>
                </a:lnTo>
                <a:lnTo>
                  <a:pt x="150044" y="1165021"/>
                </a:lnTo>
                <a:lnTo>
                  <a:pt x="129398" y="1127070"/>
                </a:lnTo>
                <a:lnTo>
                  <a:pt x="117140" y="1080195"/>
                </a:lnTo>
                <a:lnTo>
                  <a:pt x="113094" y="1024204"/>
                </a:lnTo>
                <a:lnTo>
                  <a:pt x="117140" y="968238"/>
                </a:lnTo>
                <a:lnTo>
                  <a:pt x="129398" y="921363"/>
                </a:lnTo>
                <a:lnTo>
                  <a:pt x="150044" y="883412"/>
                </a:lnTo>
                <a:lnTo>
                  <a:pt x="179254" y="854206"/>
                </a:lnTo>
                <a:lnTo>
                  <a:pt x="217203" y="833567"/>
                </a:lnTo>
                <a:lnTo>
                  <a:pt x="264069" y="821314"/>
                </a:lnTo>
                <a:lnTo>
                  <a:pt x="320027" y="817270"/>
                </a:lnTo>
                <a:lnTo>
                  <a:pt x="640054" y="817270"/>
                </a:lnTo>
                <a:lnTo>
                  <a:pt x="640054" y="526973"/>
                </a:lnTo>
                <a:lnTo>
                  <a:pt x="320027" y="526973"/>
                </a:lnTo>
                <a:lnTo>
                  <a:pt x="264069" y="522929"/>
                </a:lnTo>
                <a:lnTo>
                  <a:pt x="217203" y="510677"/>
                </a:lnTo>
                <a:lnTo>
                  <a:pt x="179254" y="490037"/>
                </a:lnTo>
                <a:lnTo>
                  <a:pt x="150044" y="460831"/>
                </a:lnTo>
                <a:lnTo>
                  <a:pt x="129398" y="422881"/>
                </a:lnTo>
                <a:lnTo>
                  <a:pt x="117140" y="376005"/>
                </a:lnTo>
                <a:lnTo>
                  <a:pt x="113093" y="320027"/>
                </a:lnTo>
                <a:lnTo>
                  <a:pt x="117140" y="264048"/>
                </a:lnTo>
                <a:lnTo>
                  <a:pt x="129398" y="217173"/>
                </a:lnTo>
                <a:lnTo>
                  <a:pt x="150044" y="179222"/>
                </a:lnTo>
                <a:lnTo>
                  <a:pt x="179254" y="150017"/>
                </a:lnTo>
                <a:lnTo>
                  <a:pt x="217203" y="129377"/>
                </a:lnTo>
                <a:lnTo>
                  <a:pt x="264069" y="117125"/>
                </a:lnTo>
                <a:lnTo>
                  <a:pt x="320027" y="113080"/>
                </a:lnTo>
                <a:lnTo>
                  <a:pt x="582167" y="113080"/>
                </a:lnTo>
                <a:lnTo>
                  <a:pt x="571574" y="98045"/>
                </a:lnTo>
                <a:lnTo>
                  <a:pt x="542009" y="68480"/>
                </a:lnTo>
                <a:lnTo>
                  <a:pt x="507374" y="44078"/>
                </a:lnTo>
                <a:lnTo>
                  <a:pt x="467764" y="24935"/>
                </a:lnTo>
                <a:lnTo>
                  <a:pt x="423274" y="11145"/>
                </a:lnTo>
                <a:lnTo>
                  <a:pt x="373996" y="2802"/>
                </a:lnTo>
                <a:lnTo>
                  <a:pt x="320027" y="0"/>
                </a:lnTo>
                <a:close/>
              </a:path>
              <a:path w="640080" h="1344295">
                <a:moveTo>
                  <a:pt x="640054" y="817270"/>
                </a:moveTo>
                <a:lnTo>
                  <a:pt x="320027" y="817270"/>
                </a:lnTo>
                <a:lnTo>
                  <a:pt x="375989" y="821314"/>
                </a:lnTo>
                <a:lnTo>
                  <a:pt x="422858" y="833567"/>
                </a:lnTo>
                <a:lnTo>
                  <a:pt x="460810" y="854206"/>
                </a:lnTo>
                <a:lnTo>
                  <a:pt x="490021" y="883412"/>
                </a:lnTo>
                <a:lnTo>
                  <a:pt x="510668" y="921363"/>
                </a:lnTo>
                <a:lnTo>
                  <a:pt x="522926" y="968238"/>
                </a:lnTo>
                <a:lnTo>
                  <a:pt x="526973" y="1024216"/>
                </a:lnTo>
                <a:lnTo>
                  <a:pt x="522926" y="1080195"/>
                </a:lnTo>
                <a:lnTo>
                  <a:pt x="510668" y="1127070"/>
                </a:lnTo>
                <a:lnTo>
                  <a:pt x="490021" y="1165021"/>
                </a:lnTo>
                <a:lnTo>
                  <a:pt x="460810" y="1194227"/>
                </a:lnTo>
                <a:lnTo>
                  <a:pt x="422858" y="1214866"/>
                </a:lnTo>
                <a:lnTo>
                  <a:pt x="375989" y="1227119"/>
                </a:lnTo>
                <a:lnTo>
                  <a:pt x="320027" y="1231163"/>
                </a:lnTo>
                <a:lnTo>
                  <a:pt x="582162" y="1231163"/>
                </a:lnTo>
                <a:lnTo>
                  <a:pt x="615118" y="1171944"/>
                </a:lnTo>
                <a:lnTo>
                  <a:pt x="628909" y="1127452"/>
                </a:lnTo>
                <a:lnTo>
                  <a:pt x="637252" y="1078173"/>
                </a:lnTo>
                <a:lnTo>
                  <a:pt x="640053" y="1024216"/>
                </a:lnTo>
                <a:lnTo>
                  <a:pt x="640054" y="817270"/>
                </a:lnTo>
                <a:close/>
              </a:path>
              <a:path w="640080" h="1344295">
                <a:moveTo>
                  <a:pt x="582167" y="113080"/>
                </a:moveTo>
                <a:lnTo>
                  <a:pt x="320027" y="113080"/>
                </a:lnTo>
                <a:lnTo>
                  <a:pt x="375989" y="117125"/>
                </a:lnTo>
                <a:lnTo>
                  <a:pt x="422858" y="129377"/>
                </a:lnTo>
                <a:lnTo>
                  <a:pt x="460810" y="150017"/>
                </a:lnTo>
                <a:lnTo>
                  <a:pt x="490021" y="179222"/>
                </a:lnTo>
                <a:lnTo>
                  <a:pt x="510668" y="217173"/>
                </a:lnTo>
                <a:lnTo>
                  <a:pt x="522926" y="264048"/>
                </a:lnTo>
                <a:lnTo>
                  <a:pt x="526973" y="320027"/>
                </a:lnTo>
                <a:lnTo>
                  <a:pt x="522926" y="376005"/>
                </a:lnTo>
                <a:lnTo>
                  <a:pt x="510668" y="422881"/>
                </a:lnTo>
                <a:lnTo>
                  <a:pt x="490021" y="460831"/>
                </a:lnTo>
                <a:lnTo>
                  <a:pt x="460810" y="490037"/>
                </a:lnTo>
                <a:lnTo>
                  <a:pt x="422858" y="510677"/>
                </a:lnTo>
                <a:lnTo>
                  <a:pt x="375989" y="522929"/>
                </a:lnTo>
                <a:lnTo>
                  <a:pt x="320027" y="526973"/>
                </a:lnTo>
                <a:lnTo>
                  <a:pt x="640054" y="526973"/>
                </a:lnTo>
                <a:lnTo>
                  <a:pt x="640054" y="320027"/>
                </a:lnTo>
                <a:lnTo>
                  <a:pt x="637252" y="266057"/>
                </a:lnTo>
                <a:lnTo>
                  <a:pt x="628909" y="216780"/>
                </a:lnTo>
                <a:lnTo>
                  <a:pt x="615118" y="172289"/>
                </a:lnTo>
                <a:lnTo>
                  <a:pt x="595975" y="132679"/>
                </a:lnTo>
                <a:lnTo>
                  <a:pt x="582167" y="113080"/>
                </a:lnTo>
                <a:close/>
              </a:path>
            </a:pathLst>
          </a:custGeom>
          <a:solidFill>
            <a:srgbClr val="0ABBB5"/>
          </a:solidFill>
          <a:ln>
            <a:solidFill>
              <a:srgbClr val="0ABBB5"/>
            </a:solidFill>
          </a:ln>
        </p:spPr>
        <p:txBody>
          <a:bodyPr wrap="square" lIns="0" tIns="0" rIns="0" bIns="0" rtlCol="0"/>
          <a:lstStyle/>
          <a:p>
            <a:endParaRPr dirty="0"/>
          </a:p>
        </p:txBody>
      </p:sp>
      <p:sp>
        <p:nvSpPr>
          <p:cNvPr id="24" name="Flowchart: Connector 23">
            <a:extLst>
              <a:ext uri="{FF2B5EF4-FFF2-40B4-BE49-F238E27FC236}">
                <a16:creationId xmlns:a16="http://schemas.microsoft.com/office/drawing/2014/main" id="{530623B9-2465-0BB3-270B-2914B2F52887}"/>
              </a:ext>
            </a:extLst>
          </p:cNvPr>
          <p:cNvSpPr/>
          <p:nvPr/>
        </p:nvSpPr>
        <p:spPr>
          <a:xfrm>
            <a:off x="731299" y="3857625"/>
            <a:ext cx="439949" cy="457200"/>
          </a:xfrm>
          <a:prstGeom prst="flowChartConnector">
            <a:avLst/>
          </a:prstGeom>
          <a:solidFill>
            <a:srgbClr val="0ABBB5"/>
          </a:solidFill>
          <a:ln>
            <a:solidFill>
              <a:srgbClr val="0AB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E866128B-D539-A091-A418-45F585FD82D4}"/>
              </a:ext>
            </a:extLst>
          </p:cNvPr>
          <p:cNvSpPr txBox="1"/>
          <p:nvPr/>
        </p:nvSpPr>
        <p:spPr>
          <a:xfrm>
            <a:off x="1466850" y="4302463"/>
            <a:ext cx="7355710" cy="1446550"/>
          </a:xfrm>
          <a:prstGeom prst="rect">
            <a:avLst/>
          </a:prstGeom>
          <a:noFill/>
        </p:spPr>
        <p:txBody>
          <a:bodyPr wrap="square">
            <a:spAutoFit/>
          </a:bodyPr>
          <a:lstStyle/>
          <a:p>
            <a:pPr>
              <a:spcAft>
                <a:spcPts val="1200"/>
              </a:spcAft>
            </a:pPr>
            <a:r>
              <a:rPr lang="en-GB" sz="4400" dirty="0">
                <a:solidFill>
                  <a:schemeClr val="bg1"/>
                </a:solidFill>
                <a:effectLst/>
                <a:latin typeface="Lato Black" panose="020F0A02020204030203" pitchFamily="34" charset="0"/>
                <a:ea typeface="Times New Roman" panose="02020603050405020304" pitchFamily="18" charset="0"/>
              </a:rPr>
              <a:t>Shopify Website Marketing Tools to grow online sales</a:t>
            </a:r>
            <a:endParaRPr lang="en-CA" sz="4400" dirty="0">
              <a:solidFill>
                <a:schemeClr val="bg1"/>
              </a:solidFill>
              <a:effectLst/>
              <a:latin typeface="Lato Black" panose="020F0A02020204030203" pitchFamily="34" charset="0"/>
              <a:ea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43850" y="13"/>
            <a:ext cx="7176541" cy="7562838"/>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sp>
        <p:nvSpPr>
          <p:cNvPr id="6" name="object 6"/>
          <p:cNvSpPr txBox="1">
            <a:spLocks noGrp="1"/>
          </p:cNvSpPr>
          <p:nvPr>
            <p:ph type="title"/>
          </p:nvPr>
        </p:nvSpPr>
        <p:spPr>
          <a:xfrm>
            <a:off x="8322286" y="885825"/>
            <a:ext cx="5480685" cy="659155"/>
          </a:xfrm>
          <a:prstGeom prst="rect">
            <a:avLst/>
          </a:prstGeom>
        </p:spPr>
        <p:txBody>
          <a:bodyPr vert="horz" wrap="square" lIns="0" tIns="119380" rIns="0" bIns="0" rtlCol="0">
            <a:spAutoFit/>
          </a:bodyPr>
          <a:lstStyle/>
          <a:p>
            <a:pPr marL="12700" marR="5080">
              <a:lnSpc>
                <a:spcPts val="4200"/>
              </a:lnSpc>
              <a:spcBef>
                <a:spcPts val="940"/>
              </a:spcBef>
            </a:pPr>
            <a:r>
              <a:rPr lang="en-CA" sz="4200" b="1" kern="0" dirty="0" err="1">
                <a:solidFill>
                  <a:schemeClr val="bg1"/>
                </a:solidFill>
                <a:effectLst/>
                <a:latin typeface="Century Gothic" panose="020B0502020202020204" pitchFamily="34" charset="0"/>
                <a:ea typeface="Times New Roman" panose="02020603050405020304" pitchFamily="18" charset="0"/>
              </a:rPr>
              <a:t>Carro</a:t>
            </a:r>
            <a:endParaRPr lang="en-GB" sz="4200" spc="60" dirty="0">
              <a:solidFill>
                <a:schemeClr val="bg1"/>
              </a:solidFill>
              <a:latin typeface="Century Gothic" panose="020B0502020202020204" pitchFamily="34" charset="0"/>
            </a:endParaRPr>
          </a:p>
        </p:txBody>
      </p:sp>
      <p:sp>
        <p:nvSpPr>
          <p:cNvPr id="10" name="object 10"/>
          <p:cNvSpPr txBox="1"/>
          <p:nvPr/>
        </p:nvSpPr>
        <p:spPr>
          <a:xfrm>
            <a:off x="8357548" y="1800225"/>
            <a:ext cx="6368101" cy="4451860"/>
          </a:xfrm>
          <a:prstGeom prst="rect">
            <a:avLst/>
          </a:prstGeom>
        </p:spPr>
        <p:txBody>
          <a:bodyPr vert="horz" wrap="square" lIns="0" tIns="12700" rIns="0" bIns="0" rtlCol="0">
            <a:spAutoFit/>
          </a:bodyPr>
          <a:lstStyle/>
          <a:p>
            <a:pPr>
              <a:lnSpc>
                <a:spcPct val="107000"/>
              </a:lnSpc>
              <a:spcBef>
                <a:spcPts val="750"/>
              </a:spcBef>
              <a:spcAft>
                <a:spcPts val="750"/>
              </a:spcAft>
            </a:pPr>
            <a:r>
              <a:rPr lang="en-CA" sz="1600" kern="0" dirty="0" err="1">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Carro</a:t>
            </a: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is a cross-store selling and influencer collaboration platform. You can join </a:t>
            </a:r>
            <a:r>
              <a:rPr lang="en-CA" sz="1600" kern="0" dirty="0" err="1">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Carro</a:t>
            </a: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as an online retailer, product supplier, or both.</a:t>
            </a:r>
            <a:endParaRPr lang="en-CA" sz="16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If you're a creator, you can transform your fanbase into a business by selling products from top Shopify brands on </a:t>
            </a:r>
            <a:r>
              <a:rPr lang="en-CA" sz="1600" kern="0" dirty="0" err="1">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Carro</a:t>
            </a: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With </a:t>
            </a:r>
            <a:r>
              <a:rPr lang="en-CA" sz="1600" kern="0" dirty="0" err="1">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Carro's</a:t>
            </a: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"Virtual Inventory," you can sell products from top Shopify brands but don't have to purchase inventory or be responsible for fulfilling your fan's orders — all you have to do is pick the products and create content.</a:t>
            </a:r>
            <a:endParaRPr lang="en-CA" sz="16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Use cases:</a:t>
            </a: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Sell products through cross-store selling and collaborating with influencers</a:t>
            </a:r>
            <a:endParaRPr lang="en-CA" sz="16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Type of platform:</a:t>
            </a: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Shopify app</a:t>
            </a:r>
            <a:endParaRPr lang="en-CA" sz="16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Free trial:</a:t>
            </a: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Yes</a:t>
            </a:r>
            <a:endParaRPr lang="en-CA" sz="16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Starting price:</a:t>
            </a:r>
            <a:r>
              <a:rPr lang="en-CA" sz="16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$50/month</a:t>
            </a:r>
            <a:endParaRPr lang="en-CA" sz="16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D860590-D853-7838-284E-045CB8E5CEC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3819"/>
            <a:ext cx="7943850" cy="3555212"/>
          </a:xfrm>
          <a:prstGeom prst="rect">
            <a:avLst/>
          </a:prstGeom>
          <a:noFill/>
          <a:ln>
            <a:noFill/>
          </a:ln>
        </p:spPr>
      </p:pic>
    </p:spTree>
    <p:extLst>
      <p:ext uri="{BB962C8B-B14F-4D97-AF65-F5344CB8AC3E}">
        <p14:creationId xmlns:p14="http://schemas.microsoft.com/office/powerpoint/2010/main" val="197164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65391" y="2541"/>
            <a:ext cx="7560309" cy="7560309"/>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dirty="0"/>
          </a:p>
        </p:txBody>
      </p:sp>
      <p:sp>
        <p:nvSpPr>
          <p:cNvPr id="3" name="object 3"/>
          <p:cNvSpPr txBox="1"/>
          <p:nvPr/>
        </p:nvSpPr>
        <p:spPr>
          <a:xfrm>
            <a:off x="7934926" y="1876425"/>
            <a:ext cx="6733910" cy="3916457"/>
          </a:xfrm>
          <a:prstGeom prst="rect">
            <a:avLst/>
          </a:prstGeom>
        </p:spPr>
        <p:txBody>
          <a:bodyPr vert="horz" wrap="square" lIns="0" tIns="12700" rIns="0" bIns="0" rtlCol="0">
            <a:spAutoFit/>
          </a:bodyPr>
          <a:lstStyle/>
          <a:p>
            <a:pPr>
              <a:lnSpc>
                <a:spcPct val="107000"/>
              </a:lnSpc>
              <a:spcBef>
                <a:spcPts val="750"/>
              </a:spcBef>
              <a:spcAft>
                <a:spcPts val="750"/>
              </a:spcAft>
            </a:pPr>
            <a:r>
              <a:rPr lang="en-CA" sz="1600" kern="0" dirty="0" err="1">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Tidio</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provides customer service and focuses on increasing sales, building brand loyalty, and ensuring customer satisfaction.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Through live chat, you can respond to your customers before they decide to buy elsewhere and decrease the response time to under three minutes. With live chat, engage them in conversations, answer questions, and increase sales.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Use cases: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Provide exceptional customer experience through live chat, chatbots, and multichannel communication.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Type of platform:</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Shopify app and SaaS plug-in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Free trial:</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Yes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Starting price: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$15.83/month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0" name="object 10"/>
          <p:cNvSpPr txBox="1"/>
          <p:nvPr/>
        </p:nvSpPr>
        <p:spPr>
          <a:xfrm>
            <a:off x="7925604" y="809625"/>
            <a:ext cx="6733910" cy="659155"/>
          </a:xfrm>
          <a:prstGeom prst="rect">
            <a:avLst/>
          </a:prstGeom>
        </p:spPr>
        <p:txBody>
          <a:bodyPr vert="horz" wrap="square" lIns="0" tIns="12700" rIns="0" bIns="0" rtlCol="0">
            <a:spAutoFit/>
          </a:bodyPr>
          <a:lstStyle/>
          <a:p>
            <a:pPr marL="12700">
              <a:spcBef>
                <a:spcPts val="100"/>
              </a:spcBef>
            </a:pPr>
            <a:r>
              <a:rPr lang="en-CA" sz="4200" b="1" kern="0" dirty="0" err="1">
                <a:solidFill>
                  <a:schemeClr val="bg1"/>
                </a:solidFill>
                <a:effectLst/>
                <a:latin typeface="Century Gothic" panose="020B0502020202020204" pitchFamily="34" charset="0"/>
                <a:ea typeface="Times New Roman" panose="02020603050405020304" pitchFamily="18" charset="0"/>
              </a:rPr>
              <a:t>Tidio</a:t>
            </a:r>
            <a:endParaRPr sz="4200" dirty="0">
              <a:solidFill>
                <a:schemeClr val="bg1"/>
              </a:solidFill>
              <a:latin typeface="Century Gothic" panose="020B0502020202020204" pitchFamily="34" charset="0"/>
              <a:cs typeface="Century Gothic"/>
            </a:endParaRPr>
          </a:p>
        </p:txBody>
      </p:sp>
      <p:pic>
        <p:nvPicPr>
          <p:cNvPr id="4" name="Picture 3">
            <a:extLst>
              <a:ext uri="{FF2B5EF4-FFF2-40B4-BE49-F238E27FC236}">
                <a16:creationId xmlns:a16="http://schemas.microsoft.com/office/drawing/2014/main" id="{7099DF37-9BC3-E3A6-5870-5F55DB64F1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1" y="2266247"/>
            <a:ext cx="7539639" cy="3030355"/>
          </a:xfrm>
          <a:prstGeom prst="rect">
            <a:avLst/>
          </a:prstGeom>
          <a:noFill/>
          <a:ln>
            <a:noFill/>
          </a:ln>
        </p:spPr>
      </p:pic>
    </p:spTree>
    <p:extLst>
      <p:ext uri="{BB962C8B-B14F-4D97-AF65-F5344CB8AC3E}">
        <p14:creationId xmlns:p14="http://schemas.microsoft.com/office/powerpoint/2010/main" val="1490206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41"/>
            <a:ext cx="8172450"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003C71"/>
          </a:solidFill>
        </p:spPr>
        <p:txBody>
          <a:bodyPr wrap="square" lIns="0" tIns="0" rIns="0" bIns="0" rtlCol="0"/>
          <a:lstStyle/>
          <a:p>
            <a:endParaRPr/>
          </a:p>
        </p:txBody>
      </p:sp>
      <p:sp>
        <p:nvSpPr>
          <p:cNvPr id="4" name="object 4"/>
          <p:cNvSpPr txBox="1"/>
          <p:nvPr/>
        </p:nvSpPr>
        <p:spPr>
          <a:xfrm>
            <a:off x="513539" y="1952625"/>
            <a:ext cx="7039178" cy="4620367"/>
          </a:xfrm>
          <a:prstGeom prst="rect">
            <a:avLst/>
          </a:prstGeom>
        </p:spPr>
        <p:txBody>
          <a:bodyPr vert="horz" wrap="square" lIns="0" tIns="12700" rIns="0" bIns="0" rtlCol="0">
            <a:spAutoFit/>
          </a:bodyPr>
          <a:lstStyle/>
          <a:p>
            <a:pPr fontAlgn="base">
              <a:lnSpc>
                <a:spcPts val="2100"/>
              </a:lnSpc>
              <a:spcAft>
                <a:spcPts val="800"/>
              </a:spcAft>
            </a:pPr>
            <a:r>
              <a:rPr lang="en-CA" sz="1600" b="1" u="sng"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LiveChat</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is </a:t>
            </a:r>
            <a:r>
              <a:rPr lang="en-CA" sz="1600" dirty="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a </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live chat support software on the market that can help you improve customer satisfaction, conversion rate, and revenue.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80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Saved templates for repeated questions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80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File sharing</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80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Inactivity messages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80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Evaluation surveys for collection feedback</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80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Improving customer satisfaction and engagement</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80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Reducing cart abandonment</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80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Increasing conversion rate and revenue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Pricing starts from $20 per 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 </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3" name="object 102">
            <a:extLst>
              <a:ext uri="{FF2B5EF4-FFF2-40B4-BE49-F238E27FC236}">
                <a16:creationId xmlns:a16="http://schemas.microsoft.com/office/drawing/2014/main" id="{5325CA15-AA25-03BD-5C73-2270DB8E8290}"/>
              </a:ext>
            </a:extLst>
          </p:cNvPr>
          <p:cNvSpPr txBox="1"/>
          <p:nvPr/>
        </p:nvSpPr>
        <p:spPr>
          <a:xfrm>
            <a:off x="476250" y="1038225"/>
            <a:ext cx="6615279" cy="695062"/>
          </a:xfrm>
          <a:prstGeom prst="rect">
            <a:avLst/>
          </a:prstGeom>
        </p:spPr>
        <p:txBody>
          <a:bodyPr vert="horz" wrap="square" lIns="0" tIns="48260" rIns="0" bIns="0" rtlCol="0">
            <a:spAutoFit/>
          </a:bodyPr>
          <a:lstStyle/>
          <a:p>
            <a:pPr marL="12700" marR="5080">
              <a:spcBef>
                <a:spcPts val="380"/>
              </a:spcBef>
            </a:pPr>
            <a:r>
              <a:rPr lang="en-CA" sz="4200" b="1"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LiveChat</a:t>
            </a:r>
            <a:endParaRPr sz="4200" dirty="0">
              <a:solidFill>
                <a:schemeClr val="bg1"/>
              </a:solidFill>
              <a:latin typeface="Century Gothic" panose="020B0502020202020204" pitchFamily="34" charset="0"/>
              <a:cs typeface="Century Gothic"/>
            </a:endParaRPr>
          </a:p>
        </p:txBody>
      </p:sp>
      <p:pic>
        <p:nvPicPr>
          <p:cNvPr id="5" name="Picture 4" descr="LiveChat homepage">
            <a:extLst>
              <a:ext uri="{FF2B5EF4-FFF2-40B4-BE49-F238E27FC236}">
                <a16:creationId xmlns:a16="http://schemas.microsoft.com/office/drawing/2014/main" id="{367EF059-8839-3155-6FD4-25898D5A31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045" y="2228850"/>
            <a:ext cx="6925154" cy="3105150"/>
          </a:xfrm>
          <a:prstGeom prst="rect">
            <a:avLst/>
          </a:prstGeom>
          <a:noFill/>
          <a:ln>
            <a:noFill/>
          </a:ln>
        </p:spPr>
      </p:pic>
    </p:spTree>
    <p:extLst>
      <p:ext uri="{BB962C8B-B14F-4D97-AF65-F5344CB8AC3E}">
        <p14:creationId xmlns:p14="http://schemas.microsoft.com/office/powerpoint/2010/main" val="46430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64194" y="2541"/>
            <a:ext cx="8172450"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003C71"/>
          </a:solidFill>
        </p:spPr>
        <p:txBody>
          <a:bodyPr wrap="square" lIns="0" tIns="0" rIns="0" bIns="0" rtlCol="0"/>
          <a:lstStyle/>
          <a:p>
            <a:endParaRPr/>
          </a:p>
        </p:txBody>
      </p:sp>
      <p:sp>
        <p:nvSpPr>
          <p:cNvPr id="4" name="object 4"/>
          <p:cNvSpPr txBox="1"/>
          <p:nvPr/>
        </p:nvSpPr>
        <p:spPr>
          <a:xfrm>
            <a:off x="7542988" y="1843087"/>
            <a:ext cx="6877861" cy="4444294"/>
          </a:xfrm>
          <a:prstGeom prst="rect">
            <a:avLst/>
          </a:prstGeom>
        </p:spPr>
        <p:txBody>
          <a:bodyPr vert="horz" wrap="square" lIns="0" tIns="12700" rIns="0" bIns="0" rtlCol="0">
            <a:spAutoFit/>
          </a:bodyPr>
          <a:lstStyle/>
          <a:p>
            <a:pPr>
              <a:lnSpc>
                <a:spcPct val="107000"/>
              </a:lnSpc>
              <a:spcBef>
                <a:spcPts val="750"/>
              </a:spcBef>
              <a:spcAft>
                <a:spcPts val="750"/>
              </a:spcAft>
            </a:pPr>
            <a:r>
              <a:rPr lang="en-CA" sz="1600" kern="0" dirty="0" err="1">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Ordergroove's</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Shopify Subscription App is a game-changer for businesses looking to offer subscription and membership programs. Boost revenue, retention, and customer loyalty on your Shopify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Setting up and managing subscription programs on Shopify is a breeze with </a:t>
            </a:r>
            <a:r>
              <a:rPr lang="en-CA" sz="1600" kern="0" dirty="0" err="1">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Ordergroove's</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user-friendly interface. Businesses can personalize their offerings based on customer preferences, and seamless integration with Shopify ensures smooth operations and high customer satisfaction.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Use cases</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Sell products on a recurring basis (subscriptions), customer loyalty, membership programs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a:t>
            </a: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Type of platform</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Standalone SaaS that integrates with Shopify</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a:t>
            </a: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Free trial</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No</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a:t>
            </a: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Starting price: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$499/month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3" name="object 102">
            <a:extLst>
              <a:ext uri="{FF2B5EF4-FFF2-40B4-BE49-F238E27FC236}">
                <a16:creationId xmlns:a16="http://schemas.microsoft.com/office/drawing/2014/main" id="{5325CA15-AA25-03BD-5C73-2270DB8E8290}"/>
              </a:ext>
            </a:extLst>
          </p:cNvPr>
          <p:cNvSpPr txBox="1"/>
          <p:nvPr/>
        </p:nvSpPr>
        <p:spPr>
          <a:xfrm>
            <a:off x="7430558" y="662966"/>
            <a:ext cx="6615279" cy="695062"/>
          </a:xfrm>
          <a:prstGeom prst="rect">
            <a:avLst/>
          </a:prstGeom>
        </p:spPr>
        <p:txBody>
          <a:bodyPr vert="horz" wrap="square" lIns="0" tIns="48260" rIns="0" bIns="0" rtlCol="0">
            <a:spAutoFit/>
          </a:bodyPr>
          <a:lstStyle/>
          <a:p>
            <a:pPr marL="12700" marR="5080">
              <a:spcBef>
                <a:spcPts val="380"/>
              </a:spcBef>
            </a:pPr>
            <a:r>
              <a:rPr lang="en-CA" sz="4200" b="1" kern="0" dirty="0" err="1">
                <a:solidFill>
                  <a:schemeClr val="bg1"/>
                </a:solidFill>
                <a:effectLst/>
                <a:latin typeface="Century Gothic" panose="020B0502020202020204" pitchFamily="34" charset="0"/>
                <a:ea typeface="Times New Roman" panose="02020603050405020304" pitchFamily="18" charset="0"/>
              </a:rPr>
              <a:t>OrderGroove</a:t>
            </a:r>
            <a:endParaRPr sz="4200" dirty="0">
              <a:solidFill>
                <a:schemeClr val="bg1"/>
              </a:solidFill>
              <a:latin typeface="Century Gothic" panose="020B0502020202020204" pitchFamily="34" charset="0"/>
              <a:cs typeface="Century Gothic"/>
            </a:endParaRPr>
          </a:p>
        </p:txBody>
      </p:sp>
      <p:pic>
        <p:nvPicPr>
          <p:cNvPr id="6" name="Picture 5">
            <a:extLst>
              <a:ext uri="{FF2B5EF4-FFF2-40B4-BE49-F238E27FC236}">
                <a16:creationId xmlns:a16="http://schemas.microsoft.com/office/drawing/2014/main" id="{2A8A7802-7420-61BA-CD9C-635C285ED0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9" y="2150122"/>
            <a:ext cx="6964194" cy="3262606"/>
          </a:xfrm>
          <a:prstGeom prst="rect">
            <a:avLst/>
          </a:prstGeom>
          <a:noFill/>
          <a:ln>
            <a:noFill/>
          </a:ln>
        </p:spPr>
      </p:pic>
    </p:spTree>
    <p:extLst>
      <p:ext uri="{BB962C8B-B14F-4D97-AF65-F5344CB8AC3E}">
        <p14:creationId xmlns:p14="http://schemas.microsoft.com/office/powerpoint/2010/main" val="58156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6992"/>
            <a:ext cx="7715249" cy="7548866"/>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sp>
        <p:nvSpPr>
          <p:cNvPr id="6" name="object 6"/>
          <p:cNvSpPr txBox="1">
            <a:spLocks noGrp="1"/>
          </p:cNvSpPr>
          <p:nvPr>
            <p:ph type="title"/>
          </p:nvPr>
        </p:nvSpPr>
        <p:spPr>
          <a:xfrm>
            <a:off x="1216636" y="892817"/>
            <a:ext cx="5480685" cy="659155"/>
          </a:xfrm>
          <a:prstGeom prst="rect">
            <a:avLst/>
          </a:prstGeom>
        </p:spPr>
        <p:txBody>
          <a:bodyPr vert="horz" wrap="square" lIns="0" tIns="119380" rIns="0" bIns="0" rtlCol="0">
            <a:spAutoFit/>
          </a:bodyPr>
          <a:lstStyle/>
          <a:p>
            <a:pPr marL="12700" marR="5080">
              <a:lnSpc>
                <a:spcPts val="4200"/>
              </a:lnSpc>
              <a:spcBef>
                <a:spcPts val="940"/>
              </a:spcBef>
            </a:pPr>
            <a:r>
              <a:rPr lang="en-CA" sz="42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OptinMonster</a:t>
            </a:r>
            <a:endParaRPr lang="en-GB" sz="4200" spc="60" dirty="0">
              <a:solidFill>
                <a:schemeClr val="bg1"/>
              </a:solidFill>
              <a:latin typeface="Century Gothic" panose="020B0502020202020204" pitchFamily="34" charset="0"/>
            </a:endParaRPr>
          </a:p>
        </p:txBody>
      </p:sp>
      <p:sp>
        <p:nvSpPr>
          <p:cNvPr id="10" name="object 10"/>
          <p:cNvSpPr txBox="1"/>
          <p:nvPr/>
        </p:nvSpPr>
        <p:spPr>
          <a:xfrm>
            <a:off x="781050" y="2076955"/>
            <a:ext cx="6633113" cy="4684488"/>
          </a:xfrm>
          <a:prstGeom prst="rect">
            <a:avLst/>
          </a:prstGeom>
        </p:spPr>
        <p:txBody>
          <a:bodyPr vert="horz" wrap="square" lIns="0" tIns="12700" rIns="0" bIns="0" rtlCol="0">
            <a:spAutoFit/>
          </a:bodyPr>
          <a:lstStyle/>
          <a:p>
            <a:pPr fontAlgn="base">
              <a:lnSpc>
                <a:spcPts val="2100"/>
              </a:lnSpc>
              <a:spcAft>
                <a:spcPts val="800"/>
              </a:spcAf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a:t>
            </a: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OptinMonster</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offers growing your email list, boosting your sales, and </a:t>
            </a: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recovering potential customers</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t>
            </a:r>
            <a:r>
              <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rPr>
              <a:t> </a:t>
            </a: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Drag and drop campaign builder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Lots of design blocks to add videos, countdown timers, images, and more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Varied campaign types such as popup, </a:t>
            </a:r>
            <a:r>
              <a:rPr lang="en-CA" sz="1600"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fullscreen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floating bar, slide-in, discount wheel, inline, and content locker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50+ premade templates and playbooks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Precise targeting and triggering rules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Usable across platforms like Shopify, WooCommerce, Big Commerce, and more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Live customer support and extensive documentation</a:t>
            </a: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 </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Starts at $9/month for up to 2,500 campaign impressions.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3" name="Picture 2" descr="OptinMonster is one of the best Shopify apps for increasing conversions overall">
            <a:extLst>
              <a:ext uri="{FF2B5EF4-FFF2-40B4-BE49-F238E27FC236}">
                <a16:creationId xmlns:a16="http://schemas.microsoft.com/office/drawing/2014/main" id="{E4615D6E-6D9C-3CE6-5FF6-581BFA67FD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15250" y="1012082"/>
            <a:ext cx="7384914" cy="5538686"/>
          </a:xfrm>
          <a:prstGeom prst="rect">
            <a:avLst/>
          </a:prstGeom>
          <a:noFill/>
          <a:ln>
            <a:noFill/>
          </a:ln>
        </p:spPr>
      </p:pic>
    </p:spTree>
    <p:extLst>
      <p:ext uri="{BB962C8B-B14F-4D97-AF65-F5344CB8AC3E}">
        <p14:creationId xmlns:p14="http://schemas.microsoft.com/office/powerpoint/2010/main" val="218227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22" y="-9119"/>
            <a:ext cx="7560309" cy="7560309"/>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3" name="object 3"/>
          <p:cNvSpPr txBox="1"/>
          <p:nvPr/>
        </p:nvSpPr>
        <p:spPr>
          <a:xfrm>
            <a:off x="413199" y="1647825"/>
            <a:ext cx="6733910" cy="5719514"/>
          </a:xfrm>
          <a:prstGeom prst="rect">
            <a:avLst/>
          </a:prstGeom>
        </p:spPr>
        <p:txBody>
          <a:bodyPr vert="horz" wrap="square" lIns="0" tIns="12700" rIns="0" bIns="0" rtlCol="0">
            <a:spAutoFit/>
          </a:bodyPr>
          <a:lstStyle/>
          <a:p>
            <a:pPr fontAlgn="base">
              <a:lnSpc>
                <a:spcPts val="2100"/>
              </a:lnSpc>
              <a:spcAft>
                <a:spcPts val="800"/>
              </a:spcAft>
            </a:pPr>
            <a:r>
              <a:rPr lang="en-CA" sz="1600" b="1" u="sng"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PushEngage</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is a push notification Shopify app you can use to send custom notifications to your visitors. This lets you recover abandoned carts, re-engage with users when they’re on the site, and ultimately drive more sales.</a:t>
            </a: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Customizable </a:t>
            </a:r>
            <a:r>
              <a:rPr lang="en-CA" sz="1600"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optin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display rules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Flexible push notification design options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Automated abandoned cart messages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Audience segmentation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Easy setup with no coding required</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Attracting traffic</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Reengaging visitors on site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Recovering abandoned carts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 </a:t>
            </a:r>
            <a:r>
              <a:rPr lang="en-CA" sz="1600"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PushEngage</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has a free plan for up to 200 subscribers and 30 campaigns to help you get started. The pricing plans start at $9/month for up to 100K subscribers.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0" name="object 10"/>
          <p:cNvSpPr txBox="1"/>
          <p:nvPr/>
        </p:nvSpPr>
        <p:spPr>
          <a:xfrm>
            <a:off x="413199" y="610035"/>
            <a:ext cx="6733910" cy="659155"/>
          </a:xfrm>
          <a:prstGeom prst="rect">
            <a:avLst/>
          </a:prstGeom>
        </p:spPr>
        <p:txBody>
          <a:bodyPr vert="horz" wrap="square" lIns="0" tIns="12700" rIns="0" bIns="0" rtlCol="0">
            <a:spAutoFit/>
          </a:bodyPr>
          <a:lstStyle/>
          <a:p>
            <a:pPr marL="12700">
              <a:spcBef>
                <a:spcPts val="100"/>
              </a:spcBef>
            </a:pPr>
            <a:r>
              <a:rPr lang="en-CA" sz="4200" b="1"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PushEngage</a:t>
            </a:r>
            <a:endParaRPr sz="4200" dirty="0">
              <a:solidFill>
                <a:schemeClr val="bg1"/>
              </a:solidFill>
              <a:latin typeface="Century Gothic" panose="020B0502020202020204" pitchFamily="34" charset="0"/>
              <a:cs typeface="Century Gothic"/>
            </a:endParaRPr>
          </a:p>
        </p:txBody>
      </p:sp>
      <p:pic>
        <p:nvPicPr>
          <p:cNvPr id="4" name="Picture 3" descr="PushEngage">
            <a:extLst>
              <a:ext uri="{FF2B5EF4-FFF2-40B4-BE49-F238E27FC236}">
                <a16:creationId xmlns:a16="http://schemas.microsoft.com/office/drawing/2014/main" id="{D1A785DC-382B-303C-85C0-C6AED0680E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0986" y="1114425"/>
            <a:ext cx="7560309" cy="5670232"/>
          </a:xfrm>
          <a:prstGeom prst="rect">
            <a:avLst/>
          </a:prstGeom>
          <a:noFill/>
          <a:ln>
            <a:noFill/>
          </a:ln>
        </p:spPr>
      </p:pic>
    </p:spTree>
    <p:extLst>
      <p:ext uri="{BB962C8B-B14F-4D97-AF65-F5344CB8AC3E}">
        <p14:creationId xmlns:p14="http://schemas.microsoft.com/office/powerpoint/2010/main" val="274845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43850" y="12"/>
            <a:ext cx="7176541" cy="7743813"/>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sp>
        <p:nvSpPr>
          <p:cNvPr id="6" name="object 6"/>
          <p:cNvSpPr txBox="1">
            <a:spLocks noGrp="1"/>
          </p:cNvSpPr>
          <p:nvPr>
            <p:ph type="title"/>
          </p:nvPr>
        </p:nvSpPr>
        <p:spPr>
          <a:xfrm>
            <a:off x="8322286" y="885825"/>
            <a:ext cx="5480685" cy="659155"/>
          </a:xfrm>
          <a:prstGeom prst="rect">
            <a:avLst/>
          </a:prstGeom>
        </p:spPr>
        <p:txBody>
          <a:bodyPr vert="horz" wrap="square" lIns="0" tIns="119380" rIns="0" bIns="0" rtlCol="0">
            <a:spAutoFit/>
          </a:bodyPr>
          <a:lstStyle/>
          <a:p>
            <a:pPr marL="12700" marR="5080">
              <a:lnSpc>
                <a:spcPts val="4200"/>
              </a:lnSpc>
              <a:spcBef>
                <a:spcPts val="940"/>
              </a:spcBef>
            </a:pP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Judge.me</a:t>
            </a:r>
            <a:endParaRPr lang="en-GB" sz="4200" spc="60" dirty="0">
              <a:solidFill>
                <a:schemeClr val="bg1"/>
              </a:solidFill>
              <a:latin typeface="Century Gothic" panose="020B0502020202020204" pitchFamily="34" charset="0"/>
            </a:endParaRPr>
          </a:p>
        </p:txBody>
      </p:sp>
      <p:sp>
        <p:nvSpPr>
          <p:cNvPr id="10" name="object 10"/>
          <p:cNvSpPr txBox="1"/>
          <p:nvPr/>
        </p:nvSpPr>
        <p:spPr>
          <a:xfrm>
            <a:off x="8401050" y="1876425"/>
            <a:ext cx="6477000" cy="4884542"/>
          </a:xfrm>
          <a:prstGeom prst="rect">
            <a:avLst/>
          </a:prstGeom>
        </p:spPr>
        <p:txBody>
          <a:bodyPr vert="horz" wrap="square" lIns="0" tIns="12700" rIns="0" bIns="0" rtlCol="0">
            <a:spAutoFit/>
          </a:bodyPr>
          <a:lstStyle/>
          <a:p>
            <a:pPr algn="l"/>
            <a:r>
              <a:rPr lang="en-CA" sz="1600" b="1" u="sng"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Judge.me</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 collecting and displaying customer reviews automatically. </a:t>
            </a:r>
          </a:p>
          <a:p>
            <a:pPr algn="l"/>
            <a:endParaRPr lang="en-GB" sz="1600" b="0" i="0" dirty="0">
              <a:solidFill>
                <a:schemeClr val="bg1"/>
              </a:solidFill>
              <a:effectLst/>
              <a:latin typeface="Century Gothic" panose="020B0502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Text, photos, and video reviews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SEO (search engine optimization) rich snippets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Social sharing of reviews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Displaying social proof</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Gathering customer feedback</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Improving SEO</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Free plan available. Paid plan is $15/month and includes advanced features like coupons, product groups, and Google Shopping integration.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1379C64-225A-021B-8DC4-9E5CB215AC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52035"/>
            <a:ext cx="7943850" cy="6239766"/>
          </a:xfrm>
          <a:prstGeom prst="rect">
            <a:avLst/>
          </a:prstGeom>
          <a:noFill/>
          <a:ln>
            <a:noFill/>
          </a:ln>
        </p:spPr>
      </p:pic>
    </p:spTree>
    <p:extLst>
      <p:ext uri="{BB962C8B-B14F-4D97-AF65-F5344CB8AC3E}">
        <p14:creationId xmlns:p14="http://schemas.microsoft.com/office/powerpoint/2010/main" val="79274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565391" y="2541"/>
            <a:ext cx="7560309" cy="7560309"/>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3" name="object 3"/>
          <p:cNvSpPr txBox="1"/>
          <p:nvPr/>
        </p:nvSpPr>
        <p:spPr>
          <a:xfrm>
            <a:off x="7978590" y="2257425"/>
            <a:ext cx="6733910" cy="4517903"/>
          </a:xfrm>
          <a:prstGeom prst="rect">
            <a:avLst/>
          </a:prstGeom>
        </p:spPr>
        <p:txBody>
          <a:bodyPr vert="horz" wrap="square" lIns="0" tIns="12700" rIns="0" bIns="0" rtlCol="0">
            <a:spAutoFit/>
          </a:bodyPr>
          <a:lstStyle/>
          <a:p>
            <a:pPr fontAlgn="base">
              <a:lnSpc>
                <a:spcPts val="2100"/>
              </a:lnSpc>
              <a:spcAft>
                <a:spcPts val="800"/>
              </a:spcAft>
            </a:pPr>
            <a:r>
              <a:rPr lang="en-CA" sz="1600" b="1" u="sng"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Smile: Loyalty &amp; Rewards</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for boosting sales from your existing customer base through points and rewards.</a:t>
            </a: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Rewards, referral, and VIP program management</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Customizable widget and rewards panel</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On site nudges to encourage customer engagement</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Growing customer loyalty</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Generating referrals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Increasing lifetime value (LTV)</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Free plan available, paid plans start at $49/month and include advanced branding, unlimited orders, and more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0" name="object 10"/>
          <p:cNvSpPr txBox="1"/>
          <p:nvPr/>
        </p:nvSpPr>
        <p:spPr>
          <a:xfrm>
            <a:off x="7942222" y="1157422"/>
            <a:ext cx="6733910" cy="659155"/>
          </a:xfrm>
          <a:prstGeom prst="rect">
            <a:avLst/>
          </a:prstGeom>
        </p:spPr>
        <p:txBody>
          <a:bodyPr vert="horz" wrap="square" lIns="0" tIns="12700" rIns="0" bIns="0" rtlCol="0">
            <a:spAutoFit/>
          </a:bodyPr>
          <a:lstStyle/>
          <a:p>
            <a:pPr marL="12700">
              <a:spcBef>
                <a:spcPts val="100"/>
              </a:spcBef>
            </a:pP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Smile: Loyalty &amp; Rewards</a:t>
            </a:r>
            <a:endParaRPr sz="4200" dirty="0">
              <a:solidFill>
                <a:schemeClr val="bg1"/>
              </a:solidFill>
              <a:latin typeface="Century Gothic" panose="020B0502020202020204" pitchFamily="34" charset="0"/>
              <a:cs typeface="Century Gothic"/>
            </a:endParaRPr>
          </a:p>
        </p:txBody>
      </p:sp>
      <p:pic>
        <p:nvPicPr>
          <p:cNvPr id="4" name="Picture 3">
            <a:extLst>
              <a:ext uri="{FF2B5EF4-FFF2-40B4-BE49-F238E27FC236}">
                <a16:creationId xmlns:a16="http://schemas.microsoft.com/office/drawing/2014/main" id="{56FD4C5F-4733-E420-2113-B1969F1D9E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580488"/>
            <a:ext cx="7560308" cy="6401874"/>
          </a:xfrm>
          <a:prstGeom prst="rect">
            <a:avLst/>
          </a:prstGeom>
          <a:noFill/>
          <a:ln>
            <a:noFill/>
          </a:ln>
        </p:spPr>
      </p:pic>
    </p:spTree>
    <p:extLst>
      <p:ext uri="{BB962C8B-B14F-4D97-AF65-F5344CB8AC3E}">
        <p14:creationId xmlns:p14="http://schemas.microsoft.com/office/powerpoint/2010/main" val="2474068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64194" y="2541"/>
            <a:ext cx="8172450"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003C71"/>
          </a:solidFill>
        </p:spPr>
        <p:txBody>
          <a:bodyPr wrap="square" lIns="0" tIns="0" rIns="0" bIns="0" rtlCol="0"/>
          <a:lstStyle/>
          <a:p>
            <a:endParaRPr/>
          </a:p>
        </p:txBody>
      </p:sp>
      <p:sp>
        <p:nvSpPr>
          <p:cNvPr id="4" name="object 4"/>
          <p:cNvSpPr txBox="1"/>
          <p:nvPr/>
        </p:nvSpPr>
        <p:spPr>
          <a:xfrm>
            <a:off x="7695151" y="2409825"/>
            <a:ext cx="6086092" cy="4517903"/>
          </a:xfrm>
          <a:prstGeom prst="rect">
            <a:avLst/>
          </a:prstGeom>
        </p:spPr>
        <p:txBody>
          <a:bodyPr vert="horz" wrap="square" lIns="0" tIns="12700" rIns="0" bIns="0" rtlCol="0">
            <a:spAutoFit/>
          </a:bodyPr>
          <a:lstStyle/>
          <a:p>
            <a:pPr fontAlgn="base">
              <a:lnSpc>
                <a:spcPts val="2100"/>
              </a:lnSpc>
              <a:spcAft>
                <a:spcPts val="800"/>
              </a:spcAft>
            </a:pPr>
            <a:r>
              <a:rPr lang="en-CA" sz="1600" b="1" u="sng"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Abandoned Cart Messenger Chat</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is a 100% free Shopify app, allowing you to provide customer support and recover abandoned carts through Facebook Messenger.</a:t>
            </a: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Welcome and abandoned cart recovery campaigns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1-click subscription option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Discount code and messenger chat widgets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Addressing customer concerns before purchase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Recovering abandoned carts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Free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3" name="object 102">
            <a:extLst>
              <a:ext uri="{FF2B5EF4-FFF2-40B4-BE49-F238E27FC236}">
                <a16:creationId xmlns:a16="http://schemas.microsoft.com/office/drawing/2014/main" id="{5325CA15-AA25-03BD-5C73-2270DB8E8290}"/>
              </a:ext>
            </a:extLst>
          </p:cNvPr>
          <p:cNvSpPr txBox="1"/>
          <p:nvPr/>
        </p:nvSpPr>
        <p:spPr>
          <a:xfrm>
            <a:off x="7430558" y="662966"/>
            <a:ext cx="6615279" cy="1341393"/>
          </a:xfrm>
          <a:prstGeom prst="rect">
            <a:avLst/>
          </a:prstGeom>
        </p:spPr>
        <p:txBody>
          <a:bodyPr vert="horz" wrap="square" lIns="0" tIns="48260" rIns="0" bIns="0" rtlCol="0">
            <a:spAutoFit/>
          </a:bodyPr>
          <a:lstStyle/>
          <a:p>
            <a:pPr marL="12700" marR="5080">
              <a:spcBef>
                <a:spcPts val="380"/>
              </a:spcBef>
            </a:pP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Abandoned Cart Messenger Chat</a:t>
            </a:r>
            <a:endParaRPr sz="4200" dirty="0">
              <a:solidFill>
                <a:schemeClr val="bg1"/>
              </a:solidFill>
              <a:latin typeface="Century Gothic" panose="020B0502020202020204" pitchFamily="34" charset="0"/>
              <a:cs typeface="Century Gothic"/>
            </a:endParaRPr>
          </a:p>
        </p:txBody>
      </p:sp>
      <p:pic>
        <p:nvPicPr>
          <p:cNvPr id="5" name="Picture 4">
            <a:extLst>
              <a:ext uri="{FF2B5EF4-FFF2-40B4-BE49-F238E27FC236}">
                <a16:creationId xmlns:a16="http://schemas.microsoft.com/office/drawing/2014/main" id="{FCCE1C0B-8367-846C-EE30-7C9F2E4571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18" y="1772047"/>
            <a:ext cx="6891806" cy="3990578"/>
          </a:xfrm>
          <a:prstGeom prst="rect">
            <a:avLst/>
          </a:prstGeom>
          <a:noFill/>
          <a:ln>
            <a:noFill/>
          </a:ln>
        </p:spPr>
      </p:pic>
    </p:spTree>
    <p:extLst>
      <p:ext uri="{BB962C8B-B14F-4D97-AF65-F5344CB8AC3E}">
        <p14:creationId xmlns:p14="http://schemas.microsoft.com/office/powerpoint/2010/main" val="383142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6992"/>
            <a:ext cx="7715249" cy="7548866"/>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sp>
        <p:nvSpPr>
          <p:cNvPr id="6" name="object 6"/>
          <p:cNvSpPr txBox="1">
            <a:spLocks noGrp="1"/>
          </p:cNvSpPr>
          <p:nvPr>
            <p:ph type="title"/>
          </p:nvPr>
        </p:nvSpPr>
        <p:spPr>
          <a:xfrm>
            <a:off x="628650" y="885825"/>
            <a:ext cx="5480685" cy="1197764"/>
          </a:xfrm>
          <a:prstGeom prst="rect">
            <a:avLst/>
          </a:prstGeom>
        </p:spPr>
        <p:txBody>
          <a:bodyPr vert="horz" wrap="square" lIns="0" tIns="119380" rIns="0" bIns="0" rtlCol="0">
            <a:spAutoFit/>
          </a:bodyPr>
          <a:lstStyle/>
          <a:p>
            <a:pPr marL="12700" marR="5080">
              <a:lnSpc>
                <a:spcPts val="4200"/>
              </a:lnSpc>
              <a:spcBef>
                <a:spcPts val="940"/>
              </a:spcBef>
            </a:pPr>
            <a:r>
              <a:rPr lang="en-CA" sz="4200" b="1"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ReConvert</a:t>
            </a: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Upsell &amp; Cross-Sell</a:t>
            </a:r>
            <a:endParaRPr lang="en-GB" sz="4200" spc="60" dirty="0">
              <a:solidFill>
                <a:schemeClr val="bg1"/>
              </a:solidFill>
              <a:latin typeface="Century Gothic" panose="020B0502020202020204" pitchFamily="34" charset="0"/>
            </a:endParaRPr>
          </a:p>
        </p:txBody>
      </p:sp>
      <p:sp>
        <p:nvSpPr>
          <p:cNvPr id="10" name="object 10"/>
          <p:cNvSpPr txBox="1"/>
          <p:nvPr/>
        </p:nvSpPr>
        <p:spPr>
          <a:xfrm>
            <a:off x="644456" y="2105274"/>
            <a:ext cx="6537393" cy="4979440"/>
          </a:xfrm>
          <a:prstGeom prst="rect">
            <a:avLst/>
          </a:prstGeom>
        </p:spPr>
        <p:txBody>
          <a:bodyPr vert="horz" wrap="square" lIns="0" tIns="12700" rIns="0" bIns="0" rtlCol="0">
            <a:spAutoFit/>
          </a:bodyPr>
          <a:lstStyle/>
          <a:p>
            <a:pPr fontAlgn="base">
              <a:lnSpc>
                <a:spcPts val="2100"/>
              </a:lnSpc>
              <a:spcBef>
                <a:spcPts val="2250"/>
              </a:spcBef>
              <a:spcAft>
                <a:spcPts val="2250"/>
              </a:spcAft>
            </a:pPr>
            <a:r>
              <a:rPr lang="en-CA" sz="1600"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ReConvert</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lets you create one-click upsell and other offers that appear on the checkout and thank-you pages.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Advanced segmentation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Intuitive editor and offers and thank-you pages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AI-powered product recommendations and discount distributors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Boosting average order value (AOV)</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Recommending products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Collecting customer feedback</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Free plan available with 49 store orders per month, paid plans start at $7.99/month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2DD4C09-8C18-0332-7241-7BB72116EF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7270" y="769436"/>
            <a:ext cx="7410449" cy="6023978"/>
          </a:xfrm>
          <a:prstGeom prst="rect">
            <a:avLst/>
          </a:prstGeom>
          <a:noFill/>
          <a:ln>
            <a:noFill/>
          </a:ln>
        </p:spPr>
      </p:pic>
    </p:spTree>
    <p:extLst>
      <p:ext uri="{BB962C8B-B14F-4D97-AF65-F5344CB8AC3E}">
        <p14:creationId xmlns:p14="http://schemas.microsoft.com/office/powerpoint/2010/main" val="139615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744102" y="0"/>
            <a:ext cx="9368267"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191530"/>
          </a:solidFill>
        </p:spPr>
        <p:txBody>
          <a:bodyPr wrap="square" lIns="0" tIns="0" rIns="0" bIns="0" rtlCol="0"/>
          <a:lstStyle/>
          <a:p>
            <a:endParaRPr lang="en-CA"/>
          </a:p>
        </p:txBody>
      </p:sp>
      <p:sp>
        <p:nvSpPr>
          <p:cNvPr id="19" name="object 19"/>
          <p:cNvSpPr txBox="1"/>
          <p:nvPr/>
        </p:nvSpPr>
        <p:spPr>
          <a:xfrm>
            <a:off x="1688232" y="657225"/>
            <a:ext cx="1502292" cy="371897"/>
          </a:xfrm>
          <a:prstGeom prst="rect">
            <a:avLst/>
          </a:prstGeom>
        </p:spPr>
        <p:txBody>
          <a:bodyPr vert="horz" wrap="square" lIns="0" tIns="38100" rIns="0" bIns="0" rtlCol="0">
            <a:spAutoFit/>
          </a:bodyPr>
          <a:lstStyle/>
          <a:p>
            <a:pPr marL="12700">
              <a:lnSpc>
                <a:spcPct val="100000"/>
              </a:lnSpc>
              <a:spcBef>
                <a:spcPts val="300"/>
              </a:spcBef>
            </a:pPr>
            <a:r>
              <a:rPr sz="1000" spc="35" dirty="0">
                <a:solidFill>
                  <a:srgbClr val="191530"/>
                </a:solidFill>
                <a:latin typeface="Gill Sans MT"/>
                <a:cs typeface="Gill Sans MT"/>
              </a:rPr>
              <a:t>by</a:t>
            </a:r>
            <a:endParaRPr sz="1000" dirty="0">
              <a:latin typeface="Gill Sans MT"/>
              <a:cs typeface="Gill Sans MT"/>
            </a:endParaRPr>
          </a:p>
          <a:p>
            <a:pPr marL="12700">
              <a:lnSpc>
                <a:spcPct val="100000"/>
              </a:lnSpc>
              <a:spcBef>
                <a:spcPts val="200"/>
              </a:spcBef>
            </a:pPr>
            <a:r>
              <a:rPr lang="en-CA" sz="1000" b="1" spc="-45" dirty="0">
                <a:solidFill>
                  <a:srgbClr val="191530"/>
                </a:solidFill>
                <a:latin typeface="Verdana"/>
                <a:cs typeface="Verdana"/>
              </a:rPr>
              <a:t>MARYAM GOLABGIR</a:t>
            </a:r>
            <a:endParaRPr sz="1000" dirty="0">
              <a:latin typeface="Verdana"/>
              <a:cs typeface="Verdana"/>
            </a:endParaRPr>
          </a:p>
        </p:txBody>
      </p:sp>
      <p:sp>
        <p:nvSpPr>
          <p:cNvPr id="21" name="object 21"/>
          <p:cNvSpPr/>
          <p:nvPr/>
        </p:nvSpPr>
        <p:spPr>
          <a:xfrm>
            <a:off x="1622001" y="276225"/>
            <a:ext cx="355600" cy="355600"/>
          </a:xfrm>
          <a:custGeom>
            <a:avLst/>
            <a:gdLst/>
            <a:ahLst/>
            <a:cxnLst/>
            <a:rect l="l" t="t" r="r" b="b"/>
            <a:pathLst>
              <a:path w="355600" h="355600">
                <a:moveTo>
                  <a:pt x="177800" y="0"/>
                </a:moveTo>
                <a:lnTo>
                  <a:pt x="130533" y="6351"/>
                </a:lnTo>
                <a:lnTo>
                  <a:pt x="88060" y="24274"/>
                </a:lnTo>
                <a:lnTo>
                  <a:pt x="52076" y="52076"/>
                </a:lnTo>
                <a:lnTo>
                  <a:pt x="24274" y="88060"/>
                </a:lnTo>
                <a:lnTo>
                  <a:pt x="6351" y="130533"/>
                </a:lnTo>
                <a:lnTo>
                  <a:pt x="0" y="177799"/>
                </a:lnTo>
                <a:lnTo>
                  <a:pt x="6351" y="225066"/>
                </a:lnTo>
                <a:lnTo>
                  <a:pt x="24274" y="267539"/>
                </a:lnTo>
                <a:lnTo>
                  <a:pt x="52076" y="303523"/>
                </a:lnTo>
                <a:lnTo>
                  <a:pt x="88060" y="331325"/>
                </a:lnTo>
                <a:lnTo>
                  <a:pt x="130533" y="349248"/>
                </a:lnTo>
                <a:lnTo>
                  <a:pt x="177800" y="355599"/>
                </a:lnTo>
                <a:lnTo>
                  <a:pt x="225066" y="349248"/>
                </a:lnTo>
                <a:lnTo>
                  <a:pt x="267539" y="331325"/>
                </a:lnTo>
                <a:lnTo>
                  <a:pt x="303523" y="303523"/>
                </a:lnTo>
                <a:lnTo>
                  <a:pt x="331325" y="267539"/>
                </a:lnTo>
                <a:lnTo>
                  <a:pt x="349248" y="225066"/>
                </a:lnTo>
                <a:lnTo>
                  <a:pt x="355600" y="177799"/>
                </a:lnTo>
                <a:lnTo>
                  <a:pt x="349248" y="130533"/>
                </a:lnTo>
                <a:lnTo>
                  <a:pt x="331325" y="88060"/>
                </a:lnTo>
                <a:lnTo>
                  <a:pt x="303523" y="52076"/>
                </a:lnTo>
                <a:lnTo>
                  <a:pt x="267539" y="24274"/>
                </a:lnTo>
                <a:lnTo>
                  <a:pt x="225066" y="6351"/>
                </a:lnTo>
                <a:lnTo>
                  <a:pt x="177800" y="0"/>
                </a:lnTo>
                <a:close/>
              </a:path>
            </a:pathLst>
          </a:custGeom>
          <a:solidFill>
            <a:srgbClr val="0ABBB5"/>
          </a:solidFill>
        </p:spPr>
        <p:txBody>
          <a:bodyPr wrap="square" lIns="0" tIns="0" rIns="0" bIns="0" rtlCol="0"/>
          <a:lstStyle/>
          <a:p>
            <a:endParaRPr/>
          </a:p>
        </p:txBody>
      </p:sp>
      <p:pic>
        <p:nvPicPr>
          <p:cNvPr id="24" name="Picture 23">
            <a:extLst>
              <a:ext uri="{FF2B5EF4-FFF2-40B4-BE49-F238E27FC236}">
                <a16:creationId xmlns:a16="http://schemas.microsoft.com/office/drawing/2014/main" id="{1814D3B8-EDB5-E6CB-6DB6-2852D90791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57" y="1095113"/>
            <a:ext cx="1502292" cy="1502292"/>
          </a:xfrm>
          <a:prstGeom prst="rect">
            <a:avLst/>
          </a:prstGeom>
        </p:spPr>
      </p:pic>
      <p:sp>
        <p:nvSpPr>
          <p:cNvPr id="26" name="TextBox 25">
            <a:extLst>
              <a:ext uri="{FF2B5EF4-FFF2-40B4-BE49-F238E27FC236}">
                <a16:creationId xmlns:a16="http://schemas.microsoft.com/office/drawing/2014/main" id="{2F4830D7-847A-83B4-9A15-D54367E626EF}"/>
              </a:ext>
            </a:extLst>
          </p:cNvPr>
          <p:cNvSpPr txBox="1"/>
          <p:nvPr/>
        </p:nvSpPr>
        <p:spPr>
          <a:xfrm>
            <a:off x="1614298" y="1190625"/>
            <a:ext cx="4107328" cy="6291531"/>
          </a:xfrm>
          <a:prstGeom prst="rect">
            <a:avLst/>
          </a:prstGeom>
          <a:noFill/>
        </p:spPr>
        <p:txBody>
          <a:bodyPr wrap="square">
            <a:spAutoFit/>
          </a:bodyPr>
          <a:lstStyle/>
          <a:p>
            <a:pPr algn="l"/>
            <a:r>
              <a:rPr lang="en-CA" sz="1300" b="1" dirty="0">
                <a:solidFill>
                  <a:srgbClr val="0E101A"/>
                </a:solidFill>
                <a:effectLst/>
                <a:latin typeface="Century Gothic" panose="020B0502020202020204" pitchFamily="34" charset="0"/>
                <a:ea typeface="Times New Roman" panose="02020603050405020304" pitchFamily="18" charset="0"/>
              </a:rPr>
              <a:t>I have </a:t>
            </a:r>
            <a:r>
              <a:rPr lang="en-CA" sz="1300" dirty="0">
                <a:solidFill>
                  <a:srgbClr val="0E101A"/>
                </a:solidFill>
                <a:effectLst/>
                <a:latin typeface="Century Gothic" panose="020B0502020202020204" pitchFamily="34" charset="0"/>
                <a:ea typeface="Times New Roman" panose="02020603050405020304" pitchFamily="18" charset="0"/>
              </a:rPr>
              <a:t>18 years of digital marketing expertise in Telecommunication, E-Commerce, IPTV, A.I. Development, Broadband, renewable energy and Financial industries. </a:t>
            </a:r>
          </a:p>
          <a:p>
            <a:pPr algn="l"/>
            <a:endParaRPr lang="en-CA" sz="1300" dirty="0">
              <a:solidFill>
                <a:srgbClr val="0E101A"/>
              </a:solidFill>
              <a:latin typeface="Century Gothic" panose="020B0502020202020204" pitchFamily="34" charset="0"/>
              <a:ea typeface="Times New Roman" panose="02020603050405020304" pitchFamily="18" charset="0"/>
            </a:endParaRPr>
          </a:p>
          <a:p>
            <a:pPr algn="l"/>
            <a:r>
              <a:rPr lang="en-CA" sz="1300" dirty="0">
                <a:solidFill>
                  <a:srgbClr val="0E101A"/>
                </a:solidFill>
                <a:effectLst/>
                <a:latin typeface="Century Gothic" panose="020B0502020202020204" pitchFamily="34" charset="0"/>
                <a:ea typeface="Times New Roman" panose="02020603050405020304" pitchFamily="18" charset="0"/>
              </a:rPr>
              <a:t>After spending ten years leading marketing teams for various fortune 500 companies, I decided to start Digital Marketing Experts. This marketing agency caters to small to medium size businesses in the Ontario, Calgary, and Vancouver. As a female entrepreneur, I have gained a unique perspective on the lives of female business owners. I understand the struggle and have learned how to design, execute and measure marketing strategies and customized campaigns for each business.  </a:t>
            </a:r>
            <a:endParaRPr lang="en-CA" sz="1300" dirty="0">
              <a:effectLst/>
              <a:latin typeface="Century Gothic" panose="020B0502020202020204" pitchFamily="34" charset="0"/>
              <a:ea typeface="Times New Roman" panose="02020603050405020304" pitchFamily="18" charset="0"/>
            </a:endParaRPr>
          </a:p>
          <a:p>
            <a:pPr algn="l"/>
            <a:r>
              <a:rPr lang="en-CA" sz="1300" dirty="0">
                <a:solidFill>
                  <a:srgbClr val="0E101A"/>
                </a:solidFill>
                <a:effectLst/>
                <a:latin typeface="Century Gothic" panose="020B0502020202020204" pitchFamily="34" charset="0"/>
                <a:ea typeface="Times New Roman" panose="02020603050405020304" pitchFamily="18" charset="0"/>
              </a:rPr>
              <a:t> </a:t>
            </a:r>
            <a:endParaRPr lang="en-CA" sz="1300" dirty="0">
              <a:effectLst/>
              <a:latin typeface="Century Gothic" panose="020B0502020202020204" pitchFamily="34" charset="0"/>
              <a:ea typeface="Times New Roman" panose="02020603050405020304" pitchFamily="18" charset="0"/>
            </a:endParaRPr>
          </a:p>
          <a:p>
            <a:pPr algn="l"/>
            <a:r>
              <a:rPr lang="en-CA" sz="1300" dirty="0">
                <a:solidFill>
                  <a:srgbClr val="0E101A"/>
                </a:solidFill>
                <a:effectLst/>
                <a:latin typeface="Century Gothic" panose="020B0502020202020204" pitchFamily="34" charset="0"/>
                <a:ea typeface="Times New Roman" panose="02020603050405020304" pitchFamily="18" charset="0"/>
              </a:rPr>
              <a:t>I believe it is essential to create a sustainable digital marketing strategy which will require a sharp vision and many metrics to accompany digital plans. Our digital expertise is in Social Media Marketing strategies, Website Development, Search Engine Marketing and Optimization, Online Advertising and Video / Mobile Marketing. For more information about our business, you can visit </a:t>
            </a:r>
            <a:r>
              <a:rPr lang="en-CA" sz="1300" u="sng" dirty="0">
                <a:solidFill>
                  <a:srgbClr val="4A6EE0"/>
                </a:solidFill>
                <a:effectLst/>
                <a:latin typeface="Century Gothic" panose="020B0502020202020204" pitchFamily="34" charset="0"/>
                <a:ea typeface="Times New Roman" panose="02020603050405020304" pitchFamily="18" charset="0"/>
                <a:hlinkClick r:id="rId3"/>
              </a:rPr>
              <a:t>www.digitalmarketingexperts.ca</a:t>
            </a:r>
            <a:r>
              <a:rPr lang="en-CA" sz="1300" dirty="0">
                <a:solidFill>
                  <a:srgbClr val="0E101A"/>
                </a:solidFill>
                <a:effectLst/>
                <a:latin typeface="Century Gothic" panose="020B0502020202020204" pitchFamily="34" charset="0"/>
                <a:ea typeface="Times New Roman" panose="02020603050405020304" pitchFamily="18" charset="0"/>
              </a:rPr>
              <a:t> or my LinkedIn profile </a:t>
            </a:r>
            <a:r>
              <a:rPr lang="en-CA" sz="1300" u="sng" dirty="0">
                <a:solidFill>
                  <a:srgbClr val="4A6EE0"/>
                </a:solidFill>
                <a:effectLst/>
                <a:latin typeface="Century Gothic" panose="020B0502020202020204" pitchFamily="34" charset="0"/>
                <a:ea typeface="Times New Roman" panose="02020603050405020304" pitchFamily="18" charset="0"/>
                <a:hlinkClick r:id="rId4"/>
              </a:rPr>
              <a:t>https://www.linkedin.com/in/maryamgolabgir</a:t>
            </a:r>
            <a:endParaRPr lang="en-CA" sz="1300" dirty="0">
              <a:effectLst/>
              <a:latin typeface="Century Gothic" panose="020B0502020202020204" pitchFamily="34" charset="0"/>
              <a:ea typeface="Times New Roman" panose="02020603050405020304" pitchFamily="18" charset="0"/>
            </a:endParaRPr>
          </a:p>
          <a:p>
            <a:pPr algn="l">
              <a:lnSpc>
                <a:spcPct val="107000"/>
              </a:lnSpc>
              <a:spcAft>
                <a:spcPts val="800"/>
              </a:spcAft>
            </a:pPr>
            <a:r>
              <a:rPr lang="en-CA" sz="1300" dirty="0">
                <a:effectLst/>
                <a:latin typeface="Century Gothic" panose="020B0502020202020204" pitchFamily="34"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D4B6F675-7A0C-239E-90B6-94559B5C79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1" y="2688347"/>
            <a:ext cx="1574594" cy="1190131"/>
          </a:xfrm>
          <a:prstGeom prst="rect">
            <a:avLst/>
          </a:prstGeom>
        </p:spPr>
      </p:pic>
      <p:sp>
        <p:nvSpPr>
          <p:cNvPr id="5" name="TextBox 4">
            <a:extLst>
              <a:ext uri="{FF2B5EF4-FFF2-40B4-BE49-F238E27FC236}">
                <a16:creationId xmlns:a16="http://schemas.microsoft.com/office/drawing/2014/main" id="{55989C91-6450-B745-D7C3-4BC1C957A87F}"/>
              </a:ext>
            </a:extLst>
          </p:cNvPr>
          <p:cNvSpPr txBox="1"/>
          <p:nvPr/>
        </p:nvSpPr>
        <p:spPr>
          <a:xfrm>
            <a:off x="6647345" y="2678149"/>
            <a:ext cx="7561780" cy="2400657"/>
          </a:xfrm>
          <a:prstGeom prst="rect">
            <a:avLst/>
          </a:prstGeom>
          <a:noFill/>
        </p:spPr>
        <p:txBody>
          <a:bodyPr wrap="square">
            <a:spAutoFit/>
          </a:bodyPr>
          <a:lstStyle/>
          <a:p>
            <a:pPr algn="ctr">
              <a:spcAft>
                <a:spcPts val="1200"/>
              </a:spcAft>
            </a:pPr>
            <a:r>
              <a:rPr lang="en-GB" sz="3000" b="1" i="0" dirty="0">
                <a:solidFill>
                  <a:schemeClr val="bg1"/>
                </a:solidFill>
                <a:effectLst/>
                <a:latin typeface="Century Gothic" panose="020B0502020202020204" pitchFamily="34" charset="0"/>
              </a:rPr>
              <a:t>The world of ecommerce is booming, and it shows no signs of slowing down. In fact, experts predict that by 2023, the e-commerce market will reach a staggering $1.8 trillion in sales. </a:t>
            </a:r>
            <a:endParaRPr lang="en-CA" sz="3000" b="1" dirty="0">
              <a:solidFill>
                <a:schemeClr val="bg1"/>
              </a:solidFill>
              <a:effectLst/>
              <a:latin typeface="Century Gothic" panose="020B0502020202020204" pitchFamily="34"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31116"/>
            <a:ext cx="7560309" cy="7560309"/>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dirty="0"/>
          </a:p>
        </p:txBody>
      </p:sp>
      <p:sp>
        <p:nvSpPr>
          <p:cNvPr id="3" name="object 3"/>
          <p:cNvSpPr txBox="1"/>
          <p:nvPr/>
        </p:nvSpPr>
        <p:spPr>
          <a:xfrm>
            <a:off x="376830" y="2031762"/>
            <a:ext cx="6733910" cy="5159105"/>
          </a:xfrm>
          <a:prstGeom prst="rect">
            <a:avLst/>
          </a:prstGeom>
        </p:spPr>
        <p:txBody>
          <a:bodyPr vert="horz" wrap="square" lIns="0" tIns="12700" rIns="0" bIns="0" rtlCol="0">
            <a:spAutoFit/>
          </a:bodyPr>
          <a:lstStyle/>
          <a:p>
            <a:pPr fontAlgn="base">
              <a:lnSpc>
                <a:spcPts val="2100"/>
              </a:lnSpc>
              <a:spcAft>
                <a:spcPts val="800"/>
              </a:spcAft>
            </a:pPr>
            <a:r>
              <a:rPr lang="en-CA" sz="1600" b="1" u="sng"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Vitals All-in-One Marketing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This Shopify app lets you import and collect product reviews, create upsell and cross-sell campaigns, provide live customer support chat, reduce abandoned carts, improve SEO, and more.</a:t>
            </a: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Over 40 apps in one suite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Future updates and improvements included in your subscription</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Speedy support team</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Improving user experience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Increasing order value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Showing social proof</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$29.99/month with 30-day free trial</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0" name="object 10"/>
          <p:cNvSpPr txBox="1"/>
          <p:nvPr/>
        </p:nvSpPr>
        <p:spPr>
          <a:xfrm>
            <a:off x="212182" y="1038225"/>
            <a:ext cx="7063207" cy="659155"/>
          </a:xfrm>
          <a:prstGeom prst="rect">
            <a:avLst/>
          </a:prstGeom>
        </p:spPr>
        <p:txBody>
          <a:bodyPr vert="horz" wrap="square" lIns="0" tIns="12700" rIns="0" bIns="0" rtlCol="0">
            <a:spAutoFit/>
          </a:bodyPr>
          <a:lstStyle/>
          <a:p>
            <a:pPr marL="12700">
              <a:spcBef>
                <a:spcPts val="100"/>
              </a:spcBef>
            </a:pP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Vitals All-in-One Marketing</a:t>
            </a:r>
            <a:endParaRPr sz="4200" dirty="0">
              <a:solidFill>
                <a:schemeClr val="bg1"/>
              </a:solidFill>
              <a:latin typeface="Century Gothic" panose="020B0502020202020204" pitchFamily="34" charset="0"/>
              <a:cs typeface="Century Gothic"/>
            </a:endParaRPr>
          </a:p>
        </p:txBody>
      </p:sp>
      <p:pic>
        <p:nvPicPr>
          <p:cNvPr id="4" name="Picture 3">
            <a:extLst>
              <a:ext uri="{FF2B5EF4-FFF2-40B4-BE49-F238E27FC236}">
                <a16:creationId xmlns:a16="http://schemas.microsoft.com/office/drawing/2014/main" id="{D497D310-8D2F-11E7-9C08-433BC85759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1450" y="192815"/>
            <a:ext cx="7085789" cy="7177219"/>
          </a:xfrm>
          <a:prstGeom prst="rect">
            <a:avLst/>
          </a:prstGeom>
          <a:noFill/>
          <a:ln>
            <a:noFill/>
          </a:ln>
        </p:spPr>
      </p:pic>
    </p:spTree>
    <p:extLst>
      <p:ext uri="{BB962C8B-B14F-4D97-AF65-F5344CB8AC3E}">
        <p14:creationId xmlns:p14="http://schemas.microsoft.com/office/powerpoint/2010/main" val="1106106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2541"/>
            <a:ext cx="8172450"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003C71"/>
          </a:solidFill>
        </p:spPr>
        <p:txBody>
          <a:bodyPr wrap="square" lIns="0" tIns="0" rIns="0" bIns="0" rtlCol="0"/>
          <a:lstStyle/>
          <a:p>
            <a:endParaRPr/>
          </a:p>
        </p:txBody>
      </p:sp>
      <p:sp>
        <p:nvSpPr>
          <p:cNvPr id="4" name="object 4"/>
          <p:cNvSpPr txBox="1"/>
          <p:nvPr/>
        </p:nvSpPr>
        <p:spPr>
          <a:xfrm>
            <a:off x="599872" y="2257425"/>
            <a:ext cx="6734378" cy="4564839"/>
          </a:xfrm>
          <a:prstGeom prst="rect">
            <a:avLst/>
          </a:prstGeom>
        </p:spPr>
        <p:txBody>
          <a:bodyPr vert="horz" wrap="square" lIns="0" tIns="12700" rIns="0" bIns="0" rtlCol="0">
            <a:spAutoFit/>
          </a:bodyPr>
          <a:lstStyle/>
          <a:p>
            <a:pPr fontAlgn="base">
              <a:lnSpc>
                <a:spcPts val="2100"/>
              </a:lnSpc>
              <a:spcAft>
                <a:spcPts val="800"/>
              </a:spcAft>
            </a:pPr>
            <a:r>
              <a:rPr lang="en-CA" sz="1600" b="1" u="sng"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Frequently Bought Together</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brings Amazon-like related product recommendations to your Shopify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Fully customizable user interface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Multiple recommendation algorithms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Bundle discount upsells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Upselling</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Recommending products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Free plan available for new businesses, paid plan starts at $9.99/month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12700" marR="5080" algn="just">
              <a:lnSpc>
                <a:spcPct val="116700"/>
              </a:lnSpc>
              <a:spcBef>
                <a:spcPts val="100"/>
              </a:spcBef>
            </a:pPr>
            <a:endParaRPr lang="en-GB" sz="1600" spc="40" dirty="0">
              <a:solidFill>
                <a:schemeClr val="bg1"/>
              </a:solidFill>
              <a:latin typeface="Century Gothic" panose="020B0502020202020204" pitchFamily="34" charset="0"/>
              <a:cs typeface="Gill Sans MT"/>
            </a:endParaRPr>
          </a:p>
        </p:txBody>
      </p:sp>
      <p:sp>
        <p:nvSpPr>
          <p:cNvPr id="3" name="object 102">
            <a:extLst>
              <a:ext uri="{FF2B5EF4-FFF2-40B4-BE49-F238E27FC236}">
                <a16:creationId xmlns:a16="http://schemas.microsoft.com/office/drawing/2014/main" id="{5325CA15-AA25-03BD-5C73-2270DB8E8290}"/>
              </a:ext>
            </a:extLst>
          </p:cNvPr>
          <p:cNvSpPr txBox="1"/>
          <p:nvPr/>
        </p:nvSpPr>
        <p:spPr>
          <a:xfrm>
            <a:off x="466364" y="662966"/>
            <a:ext cx="6615279" cy="1341393"/>
          </a:xfrm>
          <a:prstGeom prst="rect">
            <a:avLst/>
          </a:prstGeom>
        </p:spPr>
        <p:txBody>
          <a:bodyPr vert="horz" wrap="square" lIns="0" tIns="48260" rIns="0" bIns="0" rtlCol="0">
            <a:spAutoFit/>
          </a:bodyPr>
          <a:lstStyle/>
          <a:p>
            <a:pPr marL="12700" marR="5080">
              <a:spcBef>
                <a:spcPts val="380"/>
              </a:spcBef>
            </a:pP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Frequently Bought Together</a:t>
            </a:r>
            <a:endParaRPr sz="4200" dirty="0">
              <a:solidFill>
                <a:schemeClr val="bg1"/>
              </a:solidFill>
              <a:latin typeface="Century Gothic" panose="020B0502020202020204" pitchFamily="34" charset="0"/>
              <a:cs typeface="Century Gothic"/>
            </a:endParaRPr>
          </a:p>
        </p:txBody>
      </p:sp>
      <p:pic>
        <p:nvPicPr>
          <p:cNvPr id="5" name="Picture 4">
            <a:extLst>
              <a:ext uri="{FF2B5EF4-FFF2-40B4-BE49-F238E27FC236}">
                <a16:creationId xmlns:a16="http://schemas.microsoft.com/office/drawing/2014/main" id="{4442A87E-6C91-1997-CFFA-6442BEC868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2193131"/>
            <a:ext cx="6959307" cy="3176587"/>
          </a:xfrm>
          <a:prstGeom prst="rect">
            <a:avLst/>
          </a:prstGeom>
          <a:noFill/>
          <a:ln>
            <a:noFill/>
          </a:ln>
        </p:spPr>
      </p:pic>
    </p:spTree>
    <p:extLst>
      <p:ext uri="{BB962C8B-B14F-4D97-AF65-F5344CB8AC3E}">
        <p14:creationId xmlns:p14="http://schemas.microsoft.com/office/powerpoint/2010/main" val="3083099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43850" y="13"/>
            <a:ext cx="7176541" cy="7562838"/>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sp>
        <p:nvSpPr>
          <p:cNvPr id="6" name="object 6"/>
          <p:cNvSpPr txBox="1">
            <a:spLocks noGrp="1"/>
          </p:cNvSpPr>
          <p:nvPr>
            <p:ph type="title"/>
          </p:nvPr>
        </p:nvSpPr>
        <p:spPr>
          <a:xfrm>
            <a:off x="8322286" y="885825"/>
            <a:ext cx="5480685" cy="659155"/>
          </a:xfrm>
          <a:prstGeom prst="rect">
            <a:avLst/>
          </a:prstGeom>
        </p:spPr>
        <p:txBody>
          <a:bodyPr vert="horz" wrap="square" lIns="0" tIns="119380" rIns="0" bIns="0" rtlCol="0">
            <a:spAutoFit/>
          </a:bodyPr>
          <a:lstStyle/>
          <a:p>
            <a:pPr marL="12700" marR="5080">
              <a:lnSpc>
                <a:spcPts val="4200"/>
              </a:lnSpc>
              <a:spcBef>
                <a:spcPts val="940"/>
              </a:spcBef>
            </a:pP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Free Gifts BOGO</a:t>
            </a:r>
            <a:endParaRPr lang="en-GB" sz="4200" spc="60" dirty="0">
              <a:solidFill>
                <a:schemeClr val="bg1"/>
              </a:solidFill>
              <a:latin typeface="Century Gothic" panose="020B0502020202020204" pitchFamily="34" charset="0"/>
            </a:endParaRPr>
          </a:p>
        </p:txBody>
      </p:sp>
      <p:sp>
        <p:nvSpPr>
          <p:cNvPr id="10" name="object 10"/>
          <p:cNvSpPr txBox="1"/>
          <p:nvPr/>
        </p:nvSpPr>
        <p:spPr>
          <a:xfrm>
            <a:off x="8322286" y="1771102"/>
            <a:ext cx="5987912" cy="5565626"/>
          </a:xfrm>
          <a:prstGeom prst="rect">
            <a:avLst/>
          </a:prstGeom>
        </p:spPr>
        <p:txBody>
          <a:bodyPr vert="horz" wrap="square" lIns="0" tIns="12700" rIns="0" bIns="0" rtlCol="0">
            <a:spAutoFit/>
          </a:bodyPr>
          <a:lstStyle/>
          <a:p>
            <a:pPr fontAlgn="base">
              <a:lnSpc>
                <a:spcPts val="2100"/>
              </a:lnSpc>
              <a:spcAft>
                <a:spcPts val="800"/>
              </a:spcAft>
            </a:pPr>
            <a:r>
              <a:rPr lang="en-CA" sz="1600" b="1" u="sng"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Free Gifts BOGO</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helps you create a wide variety of gift promotions for your Shopify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Bef>
                <a:spcPts val="2250"/>
              </a:spcBef>
              <a:spcAft>
                <a:spcPts val="2250"/>
              </a:spcAf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You can increase order value by offering free gifts with purchase, discounts on cart totals, buy 1 get 1, and more. The free gifts can be added automatically or customers can choose from several offers.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Many offer types and customization options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Customizable gift icons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Prioritized gift offers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Increasing average order value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Building customer loyalty</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Plans start at $29.99/month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8C4A45D-32C9-504B-CD14-402D3BD760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662" y="1572424"/>
            <a:ext cx="7848600" cy="4418002"/>
          </a:xfrm>
          <a:prstGeom prst="rect">
            <a:avLst/>
          </a:prstGeom>
          <a:noFill/>
          <a:ln>
            <a:noFill/>
          </a:ln>
        </p:spPr>
      </p:pic>
    </p:spTree>
    <p:extLst>
      <p:ext uri="{BB962C8B-B14F-4D97-AF65-F5344CB8AC3E}">
        <p14:creationId xmlns:p14="http://schemas.microsoft.com/office/powerpoint/2010/main" val="2921961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16318" y="2541"/>
            <a:ext cx="7509382" cy="7560309"/>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3" name="object 3"/>
          <p:cNvSpPr txBox="1"/>
          <p:nvPr/>
        </p:nvSpPr>
        <p:spPr>
          <a:xfrm>
            <a:off x="7941817" y="1893459"/>
            <a:ext cx="6733910" cy="5146152"/>
          </a:xfrm>
          <a:prstGeom prst="rect">
            <a:avLst/>
          </a:prstGeom>
        </p:spPr>
        <p:txBody>
          <a:bodyPr vert="horz" wrap="square" lIns="0" tIns="12700" rIns="0" bIns="0" rtlCol="0">
            <a:spAutoFit/>
          </a:bodyPr>
          <a:lstStyle/>
          <a:p>
            <a:pPr fontAlgn="base">
              <a:lnSpc>
                <a:spcPts val="2100"/>
              </a:lnSpc>
              <a:spcBef>
                <a:spcPts val="2250"/>
              </a:spcBef>
              <a:spcAft>
                <a:spcPts val="2250"/>
              </a:spcAf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Globo </a:t>
            </a:r>
            <a:r>
              <a:rPr lang="en-CA" sz="1600"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PreOrder</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can increase your sales by offering preorders on new or out of stock products, and showing restock alerts. Customers who might otherwise leave disappointed will instead be able to preorder or get reminders to buy when the product or variant they want is back in stock.</a:t>
            </a: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Manual and scheduled preorder options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Partial payments and discounts on preorder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Customizable preorder buttons and email notifications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Improving customer experience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Boosting conversion rates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Free plan available for up to 5 products, paid plan starts at $9.90/month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0" name="object 10"/>
          <p:cNvSpPr txBox="1"/>
          <p:nvPr/>
        </p:nvSpPr>
        <p:spPr>
          <a:xfrm>
            <a:off x="7867650" y="428625"/>
            <a:ext cx="6733910" cy="1305486"/>
          </a:xfrm>
          <a:prstGeom prst="rect">
            <a:avLst/>
          </a:prstGeom>
        </p:spPr>
        <p:txBody>
          <a:bodyPr vert="horz" wrap="square" lIns="0" tIns="12700" rIns="0" bIns="0" rtlCol="0">
            <a:spAutoFit/>
          </a:bodyPr>
          <a:lstStyle/>
          <a:p>
            <a:pPr marL="12700">
              <a:spcBef>
                <a:spcPts val="100"/>
              </a:spcBef>
            </a:pPr>
            <a:r>
              <a:rPr lang="en-CA" sz="4200" b="1"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PreOrder</a:t>
            </a: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Globo &amp; Back in Stock</a:t>
            </a:r>
            <a:endParaRPr sz="4200" dirty="0">
              <a:solidFill>
                <a:schemeClr val="bg1"/>
              </a:solidFill>
              <a:latin typeface="Century Gothic" panose="020B0502020202020204" pitchFamily="34" charset="0"/>
              <a:cs typeface="Century Gothic"/>
            </a:endParaRPr>
          </a:p>
        </p:txBody>
      </p:sp>
      <p:pic>
        <p:nvPicPr>
          <p:cNvPr id="4" name="Picture 3">
            <a:extLst>
              <a:ext uri="{FF2B5EF4-FFF2-40B4-BE49-F238E27FC236}">
                <a16:creationId xmlns:a16="http://schemas.microsoft.com/office/drawing/2014/main" id="{825C6615-F37D-D216-AE2C-F96DFE2B7B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2028826"/>
            <a:ext cx="7616319" cy="2862262"/>
          </a:xfrm>
          <a:prstGeom prst="rect">
            <a:avLst/>
          </a:prstGeom>
          <a:noFill/>
          <a:ln>
            <a:noFill/>
          </a:ln>
        </p:spPr>
      </p:pic>
    </p:spTree>
    <p:extLst>
      <p:ext uri="{BB962C8B-B14F-4D97-AF65-F5344CB8AC3E}">
        <p14:creationId xmlns:p14="http://schemas.microsoft.com/office/powerpoint/2010/main" val="1696892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64194" y="2541"/>
            <a:ext cx="8172450"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003C71"/>
          </a:solidFill>
        </p:spPr>
        <p:txBody>
          <a:bodyPr wrap="square" lIns="0" tIns="0" rIns="0" bIns="0" rtlCol="0"/>
          <a:lstStyle/>
          <a:p>
            <a:endParaRPr/>
          </a:p>
        </p:txBody>
      </p:sp>
      <p:sp>
        <p:nvSpPr>
          <p:cNvPr id="4" name="object 4"/>
          <p:cNvSpPr txBox="1"/>
          <p:nvPr/>
        </p:nvSpPr>
        <p:spPr>
          <a:xfrm>
            <a:off x="7496299" y="2486025"/>
            <a:ext cx="7107429" cy="4338239"/>
          </a:xfrm>
          <a:prstGeom prst="rect">
            <a:avLst/>
          </a:prstGeom>
        </p:spPr>
        <p:txBody>
          <a:bodyPr vert="horz" wrap="square" lIns="0" tIns="12700" rIns="0" bIns="0" rtlCol="0">
            <a:spAutoFit/>
          </a:bodyPr>
          <a:lstStyle/>
          <a:p>
            <a:pPr fontAlgn="base">
              <a:lnSpc>
                <a:spcPts val="2100"/>
              </a:lnSpc>
              <a:spcBef>
                <a:spcPts val="2250"/>
              </a:spcBef>
              <a:spcAft>
                <a:spcPts val="2250"/>
              </a:spcAft>
            </a:pPr>
            <a:r>
              <a:rPr lang="en-CA" sz="1600"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Appstle</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Subscriptions is a subscription app for Shopify that lets you offer products and services to your customers on a repeating basis.</a:t>
            </a: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Unified shopping cart for one-time and subscription purchases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Tiered discounts on subscriptions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Self-managed customer portal</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Increasing lifetime value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Building customer loyalty</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Free plan available for up to $500 in monthly subscription sales, paid plans start at $10/month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3" name="object 102">
            <a:extLst>
              <a:ext uri="{FF2B5EF4-FFF2-40B4-BE49-F238E27FC236}">
                <a16:creationId xmlns:a16="http://schemas.microsoft.com/office/drawing/2014/main" id="{5325CA15-AA25-03BD-5C73-2270DB8E8290}"/>
              </a:ext>
            </a:extLst>
          </p:cNvPr>
          <p:cNvSpPr txBox="1"/>
          <p:nvPr/>
        </p:nvSpPr>
        <p:spPr>
          <a:xfrm>
            <a:off x="7430558" y="662966"/>
            <a:ext cx="6615279" cy="1378134"/>
          </a:xfrm>
          <a:prstGeom prst="rect">
            <a:avLst/>
          </a:prstGeom>
        </p:spPr>
        <p:txBody>
          <a:bodyPr vert="horz" wrap="square" lIns="0" tIns="48260" rIns="0" bIns="0" rtlCol="0">
            <a:spAutoFit/>
          </a:bodyPr>
          <a:lstStyle/>
          <a:p>
            <a:pPr fontAlgn="base">
              <a:lnSpc>
                <a:spcPct val="107000"/>
              </a:lnSpc>
              <a:spcAft>
                <a:spcPts val="800"/>
              </a:spcAft>
            </a:pPr>
            <a:r>
              <a:rPr lang="en-CA" sz="4200" b="1" kern="0" dirty="0" err="1">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Appstle</a:t>
            </a: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Subscriptions &amp; Loyalty</a:t>
            </a:r>
            <a:endParaRPr lang="en-CA" sz="42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FC93C1E-A80E-97FC-1039-8E7E8A9BC5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00597"/>
            <a:ext cx="6964194" cy="4436866"/>
          </a:xfrm>
          <a:prstGeom prst="rect">
            <a:avLst/>
          </a:prstGeom>
          <a:noFill/>
          <a:ln>
            <a:noFill/>
          </a:ln>
        </p:spPr>
      </p:pic>
    </p:spTree>
    <p:extLst>
      <p:ext uri="{BB962C8B-B14F-4D97-AF65-F5344CB8AC3E}">
        <p14:creationId xmlns:p14="http://schemas.microsoft.com/office/powerpoint/2010/main" val="3099541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6992"/>
            <a:ext cx="7715249" cy="7548866"/>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sp>
        <p:nvSpPr>
          <p:cNvPr id="6" name="object 6"/>
          <p:cNvSpPr txBox="1">
            <a:spLocks noGrp="1"/>
          </p:cNvSpPr>
          <p:nvPr>
            <p:ph type="title"/>
          </p:nvPr>
        </p:nvSpPr>
        <p:spPr>
          <a:xfrm>
            <a:off x="247650" y="428625"/>
            <a:ext cx="6373471" cy="1197764"/>
          </a:xfrm>
          <a:prstGeom prst="rect">
            <a:avLst/>
          </a:prstGeom>
        </p:spPr>
        <p:txBody>
          <a:bodyPr vert="horz" wrap="square" lIns="0" tIns="119380" rIns="0" bIns="0" rtlCol="0">
            <a:spAutoFit/>
          </a:bodyPr>
          <a:lstStyle/>
          <a:p>
            <a:pPr marL="12700" marR="5080">
              <a:lnSpc>
                <a:spcPts val="4200"/>
              </a:lnSpc>
              <a:spcBef>
                <a:spcPts val="940"/>
              </a:spcBef>
            </a:pPr>
            <a:r>
              <a:rPr lang="en-CA" sz="42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Volume &amp; Discounted Pricing</a:t>
            </a:r>
            <a:endParaRPr lang="en-GB" sz="4200" spc="60" dirty="0">
              <a:solidFill>
                <a:schemeClr val="bg1"/>
              </a:solidFill>
              <a:latin typeface="Century Gothic" panose="020B0502020202020204" pitchFamily="34" charset="0"/>
            </a:endParaRPr>
          </a:p>
        </p:txBody>
      </p:sp>
      <p:sp>
        <p:nvSpPr>
          <p:cNvPr id="10" name="object 10"/>
          <p:cNvSpPr txBox="1"/>
          <p:nvPr/>
        </p:nvSpPr>
        <p:spPr>
          <a:xfrm>
            <a:off x="279670" y="2184319"/>
            <a:ext cx="6915151" cy="4556247"/>
          </a:xfrm>
          <a:prstGeom prst="rect">
            <a:avLst/>
          </a:prstGeom>
        </p:spPr>
        <p:txBody>
          <a:bodyPr vert="horz" wrap="square" lIns="0" tIns="12700" rIns="0" bIns="0" rtlCol="0">
            <a:spAutoFit/>
          </a:bodyPr>
          <a:lstStyle/>
          <a:p>
            <a:pPr fontAlgn="base">
              <a:lnSpc>
                <a:spcPts val="2100"/>
              </a:lnSpc>
              <a:spcBef>
                <a:spcPts val="2250"/>
              </a:spcBef>
              <a:spcAft>
                <a:spcPts val="2250"/>
              </a:spcAf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Volume &amp; Discounted Pricing makes it incredibly easy to offer tiered pricing and volume-based discounts. Customers are encouraged to </a:t>
            </a:r>
          </a:p>
          <a:p>
            <a:pPr fontAlgn="base">
              <a:lnSpc>
                <a:spcPts val="2100"/>
              </a:lnSpc>
              <a:spcBef>
                <a:spcPts val="2250"/>
              </a:spcBef>
              <a:spcAft>
                <a:spcPts val="225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Key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Custom pricing and discounts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Discount notification bar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Easy-to-use dashboard</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Best Used For:</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Increasing order value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fontAlgn="base">
              <a:lnSpc>
                <a:spcPts val="2100"/>
              </a:lnSpc>
              <a:spcAft>
                <a:spcPts val="750"/>
              </a:spcAft>
              <a:buSzPts val="1000"/>
              <a:buFont typeface="Symbol" panose="05050102010706020507" pitchFamily="18" charset="2"/>
              <a:buChar char=""/>
              <a:tabLst>
                <a:tab pos="457200" algn="l"/>
              </a:tabLst>
            </a:pP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Nurturing customer loyalty</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Pricing:</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Starts at $7.99/month with a 7-day free trial</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fontAlgn="base">
              <a:lnSpc>
                <a:spcPts val="2100"/>
              </a:lnSpc>
              <a:spcAft>
                <a:spcPts val="800"/>
              </a:spcAft>
            </a:pPr>
            <a:r>
              <a:rPr lang="en-CA" sz="1600" b="1"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Available On:</a:t>
            </a:r>
            <a:r>
              <a:rPr lang="en-CA" sz="1600" kern="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 Shopify App Store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7E278C5-326E-5F9C-96CD-D780C162F2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42406" y="1190625"/>
            <a:ext cx="7276693" cy="5586622"/>
          </a:xfrm>
          <a:prstGeom prst="rect">
            <a:avLst/>
          </a:prstGeom>
          <a:noFill/>
          <a:ln>
            <a:noFill/>
          </a:ln>
        </p:spPr>
      </p:pic>
    </p:spTree>
    <p:extLst>
      <p:ext uri="{BB962C8B-B14F-4D97-AF65-F5344CB8AC3E}">
        <p14:creationId xmlns:p14="http://schemas.microsoft.com/office/powerpoint/2010/main" val="812927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0ABBB5"/>
          </a:solidFill>
        </p:spPr>
        <p:txBody>
          <a:bodyPr wrap="square" lIns="0" tIns="0" rIns="0" bIns="0" rtlCol="0"/>
          <a:lstStyle/>
          <a:p>
            <a:endParaRPr/>
          </a:p>
        </p:txBody>
      </p:sp>
      <p:grpSp>
        <p:nvGrpSpPr>
          <p:cNvPr id="3" name="object 3"/>
          <p:cNvGrpSpPr/>
          <p:nvPr/>
        </p:nvGrpSpPr>
        <p:grpSpPr>
          <a:xfrm>
            <a:off x="9322832" y="1835976"/>
            <a:ext cx="5797550" cy="5724525"/>
            <a:chOff x="9322832" y="1835976"/>
            <a:chExt cx="5797550" cy="5724525"/>
          </a:xfrm>
        </p:grpSpPr>
        <p:sp>
          <p:nvSpPr>
            <p:cNvPr id="4" name="object 4"/>
            <p:cNvSpPr/>
            <p:nvPr/>
          </p:nvSpPr>
          <p:spPr>
            <a:xfrm>
              <a:off x="10130400" y="3386984"/>
              <a:ext cx="4989830" cy="4173220"/>
            </a:xfrm>
            <a:custGeom>
              <a:avLst/>
              <a:gdLst/>
              <a:ahLst/>
              <a:cxnLst/>
              <a:rect l="l" t="t" r="r" b="b"/>
              <a:pathLst>
                <a:path w="4989830" h="4173220">
                  <a:moveTo>
                    <a:pt x="4003827" y="0"/>
                  </a:moveTo>
                  <a:lnTo>
                    <a:pt x="3946658" y="186"/>
                  </a:lnTo>
                  <a:lnTo>
                    <a:pt x="3889919" y="745"/>
                  </a:lnTo>
                  <a:lnTo>
                    <a:pt x="3833609" y="1678"/>
                  </a:lnTo>
                  <a:lnTo>
                    <a:pt x="3777729" y="2984"/>
                  </a:lnTo>
                  <a:lnTo>
                    <a:pt x="3722277" y="4665"/>
                  </a:lnTo>
                  <a:lnTo>
                    <a:pt x="3667254" y="6720"/>
                  </a:lnTo>
                  <a:lnTo>
                    <a:pt x="3612659" y="9150"/>
                  </a:lnTo>
                  <a:lnTo>
                    <a:pt x="3558491" y="11955"/>
                  </a:lnTo>
                  <a:lnTo>
                    <a:pt x="3504750" y="15136"/>
                  </a:lnTo>
                  <a:lnTo>
                    <a:pt x="3451436" y="18693"/>
                  </a:lnTo>
                  <a:lnTo>
                    <a:pt x="3398548" y="22627"/>
                  </a:lnTo>
                  <a:lnTo>
                    <a:pt x="3346087" y="26937"/>
                  </a:lnTo>
                  <a:lnTo>
                    <a:pt x="3294050" y="31625"/>
                  </a:lnTo>
                  <a:lnTo>
                    <a:pt x="3242439" y="36691"/>
                  </a:lnTo>
                  <a:lnTo>
                    <a:pt x="3191253" y="42135"/>
                  </a:lnTo>
                  <a:lnTo>
                    <a:pt x="3140490" y="47957"/>
                  </a:lnTo>
                  <a:lnTo>
                    <a:pt x="3040237" y="60739"/>
                  </a:lnTo>
                  <a:lnTo>
                    <a:pt x="2941676" y="75040"/>
                  </a:lnTo>
                  <a:lnTo>
                    <a:pt x="2844804" y="90863"/>
                  </a:lnTo>
                  <a:lnTo>
                    <a:pt x="2749618" y="108211"/>
                  </a:lnTo>
                  <a:lnTo>
                    <a:pt x="2656114" y="127088"/>
                  </a:lnTo>
                  <a:lnTo>
                    <a:pt x="2609992" y="137101"/>
                  </a:lnTo>
                  <a:lnTo>
                    <a:pt x="2564289" y="147497"/>
                  </a:lnTo>
                  <a:lnTo>
                    <a:pt x="2519005" y="158276"/>
                  </a:lnTo>
                  <a:lnTo>
                    <a:pt x="2474140" y="169440"/>
                  </a:lnTo>
                  <a:lnTo>
                    <a:pt x="2429693" y="180989"/>
                  </a:lnTo>
                  <a:lnTo>
                    <a:pt x="2385664" y="192922"/>
                  </a:lnTo>
                  <a:lnTo>
                    <a:pt x="2342052" y="205240"/>
                  </a:lnTo>
                  <a:lnTo>
                    <a:pt x="2298857" y="217945"/>
                  </a:lnTo>
                  <a:lnTo>
                    <a:pt x="2256079" y="231035"/>
                  </a:lnTo>
                  <a:lnTo>
                    <a:pt x="2213717" y="244512"/>
                  </a:lnTo>
                  <a:lnTo>
                    <a:pt x="2171771" y="258376"/>
                  </a:lnTo>
                  <a:lnTo>
                    <a:pt x="2130239" y="272627"/>
                  </a:lnTo>
                  <a:lnTo>
                    <a:pt x="2089123" y="287266"/>
                  </a:lnTo>
                  <a:lnTo>
                    <a:pt x="2048422" y="302293"/>
                  </a:lnTo>
                  <a:lnTo>
                    <a:pt x="2008134" y="317709"/>
                  </a:lnTo>
                  <a:lnTo>
                    <a:pt x="1968260" y="333513"/>
                  </a:lnTo>
                  <a:lnTo>
                    <a:pt x="1928800" y="349707"/>
                  </a:lnTo>
                  <a:lnTo>
                    <a:pt x="1889752" y="366291"/>
                  </a:lnTo>
                  <a:lnTo>
                    <a:pt x="1851117" y="383265"/>
                  </a:lnTo>
                  <a:lnTo>
                    <a:pt x="1812893" y="400629"/>
                  </a:lnTo>
                  <a:lnTo>
                    <a:pt x="1775082" y="418384"/>
                  </a:lnTo>
                  <a:lnTo>
                    <a:pt x="1737682" y="436531"/>
                  </a:lnTo>
                  <a:lnTo>
                    <a:pt x="1700692" y="455069"/>
                  </a:lnTo>
                  <a:lnTo>
                    <a:pt x="1664113" y="473999"/>
                  </a:lnTo>
                  <a:lnTo>
                    <a:pt x="1627944" y="493322"/>
                  </a:lnTo>
                  <a:lnTo>
                    <a:pt x="1592185" y="513038"/>
                  </a:lnTo>
                  <a:lnTo>
                    <a:pt x="1556835" y="533147"/>
                  </a:lnTo>
                  <a:lnTo>
                    <a:pt x="1521894" y="553650"/>
                  </a:lnTo>
                  <a:lnTo>
                    <a:pt x="1487361" y="574547"/>
                  </a:lnTo>
                  <a:lnTo>
                    <a:pt x="1453236" y="595838"/>
                  </a:lnTo>
                  <a:lnTo>
                    <a:pt x="1419519" y="617525"/>
                  </a:lnTo>
                  <a:lnTo>
                    <a:pt x="1386209" y="639606"/>
                  </a:lnTo>
                  <a:lnTo>
                    <a:pt x="1353306" y="662084"/>
                  </a:lnTo>
                  <a:lnTo>
                    <a:pt x="1320809" y="684957"/>
                  </a:lnTo>
                  <a:lnTo>
                    <a:pt x="1288718" y="708228"/>
                  </a:lnTo>
                  <a:lnTo>
                    <a:pt x="1257032" y="731895"/>
                  </a:lnTo>
                  <a:lnTo>
                    <a:pt x="1225752" y="755959"/>
                  </a:lnTo>
                  <a:lnTo>
                    <a:pt x="1194877" y="780421"/>
                  </a:lnTo>
                  <a:lnTo>
                    <a:pt x="1164405" y="805281"/>
                  </a:lnTo>
                  <a:lnTo>
                    <a:pt x="1134338" y="830540"/>
                  </a:lnTo>
                  <a:lnTo>
                    <a:pt x="1104675" y="856197"/>
                  </a:lnTo>
                  <a:lnTo>
                    <a:pt x="1075414" y="882254"/>
                  </a:lnTo>
                  <a:lnTo>
                    <a:pt x="1046556" y="908711"/>
                  </a:lnTo>
                  <a:lnTo>
                    <a:pt x="1018101" y="935568"/>
                  </a:lnTo>
                  <a:lnTo>
                    <a:pt x="990047" y="962825"/>
                  </a:lnTo>
                  <a:lnTo>
                    <a:pt x="962395" y="990483"/>
                  </a:lnTo>
                  <a:lnTo>
                    <a:pt x="935144" y="1018543"/>
                  </a:lnTo>
                  <a:lnTo>
                    <a:pt x="908293" y="1047004"/>
                  </a:lnTo>
                  <a:lnTo>
                    <a:pt x="881843" y="1075868"/>
                  </a:lnTo>
                  <a:lnTo>
                    <a:pt x="855793" y="1105133"/>
                  </a:lnTo>
                  <a:lnTo>
                    <a:pt x="830142" y="1134802"/>
                  </a:lnTo>
                  <a:lnTo>
                    <a:pt x="804890" y="1164874"/>
                  </a:lnTo>
                  <a:lnTo>
                    <a:pt x="780037" y="1195350"/>
                  </a:lnTo>
                  <a:lnTo>
                    <a:pt x="755582" y="1226230"/>
                  </a:lnTo>
                  <a:lnTo>
                    <a:pt x="731525" y="1257515"/>
                  </a:lnTo>
                  <a:lnTo>
                    <a:pt x="707866" y="1289204"/>
                  </a:lnTo>
                  <a:lnTo>
                    <a:pt x="684603" y="1321299"/>
                  </a:lnTo>
                  <a:lnTo>
                    <a:pt x="661737" y="1353799"/>
                  </a:lnTo>
                  <a:lnTo>
                    <a:pt x="639267" y="1386706"/>
                  </a:lnTo>
                  <a:lnTo>
                    <a:pt x="617193" y="1420019"/>
                  </a:lnTo>
                  <a:lnTo>
                    <a:pt x="595515" y="1453739"/>
                  </a:lnTo>
                  <a:lnTo>
                    <a:pt x="574231" y="1487866"/>
                  </a:lnTo>
                  <a:lnTo>
                    <a:pt x="553342" y="1522401"/>
                  </a:lnTo>
                  <a:lnTo>
                    <a:pt x="532847" y="1557344"/>
                  </a:lnTo>
                  <a:lnTo>
                    <a:pt x="512746" y="1592696"/>
                  </a:lnTo>
                  <a:lnTo>
                    <a:pt x="493038" y="1628456"/>
                  </a:lnTo>
                  <a:lnTo>
                    <a:pt x="473723" y="1664626"/>
                  </a:lnTo>
                  <a:lnTo>
                    <a:pt x="454801" y="1701206"/>
                  </a:lnTo>
                  <a:lnTo>
                    <a:pt x="436271" y="1738195"/>
                  </a:lnTo>
                  <a:lnTo>
                    <a:pt x="418133" y="1775596"/>
                  </a:lnTo>
                  <a:lnTo>
                    <a:pt x="400386" y="1813407"/>
                  </a:lnTo>
                  <a:lnTo>
                    <a:pt x="383029" y="1851629"/>
                  </a:lnTo>
                  <a:lnTo>
                    <a:pt x="366064" y="1890263"/>
                  </a:lnTo>
                  <a:lnTo>
                    <a:pt x="349488" y="1929309"/>
                  </a:lnTo>
                  <a:lnTo>
                    <a:pt x="333302" y="1968768"/>
                  </a:lnTo>
                  <a:lnTo>
                    <a:pt x="317506" y="2008640"/>
                  </a:lnTo>
                  <a:lnTo>
                    <a:pt x="302098" y="2048925"/>
                  </a:lnTo>
                  <a:lnTo>
                    <a:pt x="287079" y="2089623"/>
                  </a:lnTo>
                  <a:lnTo>
                    <a:pt x="272447" y="2130736"/>
                  </a:lnTo>
                  <a:lnTo>
                    <a:pt x="258204" y="2172263"/>
                  </a:lnTo>
                  <a:lnTo>
                    <a:pt x="244348" y="2214206"/>
                  </a:lnTo>
                  <a:lnTo>
                    <a:pt x="230878" y="2256563"/>
                  </a:lnTo>
                  <a:lnTo>
                    <a:pt x="217795" y="2299336"/>
                  </a:lnTo>
                  <a:lnTo>
                    <a:pt x="205098" y="2342526"/>
                  </a:lnTo>
                  <a:lnTo>
                    <a:pt x="192787" y="2386132"/>
                  </a:lnTo>
                  <a:lnTo>
                    <a:pt x="180861" y="2430154"/>
                  </a:lnTo>
                  <a:lnTo>
                    <a:pt x="169320" y="2474594"/>
                  </a:lnTo>
                  <a:lnTo>
                    <a:pt x="158163" y="2519452"/>
                  </a:lnTo>
                  <a:lnTo>
                    <a:pt x="147390" y="2564728"/>
                  </a:lnTo>
                  <a:lnTo>
                    <a:pt x="137000" y="2610422"/>
                  </a:lnTo>
                  <a:lnTo>
                    <a:pt x="126994" y="2656536"/>
                  </a:lnTo>
                  <a:lnTo>
                    <a:pt x="117371" y="2703068"/>
                  </a:lnTo>
                  <a:lnTo>
                    <a:pt x="108130" y="2750021"/>
                  </a:lnTo>
                  <a:lnTo>
                    <a:pt x="99271" y="2797393"/>
                  </a:lnTo>
                  <a:lnTo>
                    <a:pt x="90794" y="2845186"/>
                  </a:lnTo>
                  <a:lnTo>
                    <a:pt x="82697" y="2893400"/>
                  </a:lnTo>
                  <a:lnTo>
                    <a:pt x="74982" y="2942035"/>
                  </a:lnTo>
                  <a:lnTo>
                    <a:pt x="67646" y="2991092"/>
                  </a:lnTo>
                  <a:lnTo>
                    <a:pt x="60691" y="3040571"/>
                  </a:lnTo>
                  <a:lnTo>
                    <a:pt x="54115" y="3090472"/>
                  </a:lnTo>
                  <a:lnTo>
                    <a:pt x="47919" y="3140796"/>
                  </a:lnTo>
                  <a:lnTo>
                    <a:pt x="42101" y="3191544"/>
                  </a:lnTo>
                  <a:lnTo>
                    <a:pt x="36661" y="3242715"/>
                  </a:lnTo>
                  <a:lnTo>
                    <a:pt x="31599" y="3294311"/>
                  </a:lnTo>
                  <a:lnTo>
                    <a:pt x="26915" y="3346331"/>
                  </a:lnTo>
                  <a:lnTo>
                    <a:pt x="22608" y="3398776"/>
                  </a:lnTo>
                  <a:lnTo>
                    <a:pt x="18677" y="3451646"/>
                  </a:lnTo>
                  <a:lnTo>
                    <a:pt x="15123" y="3504942"/>
                  </a:lnTo>
                  <a:lnTo>
                    <a:pt x="11945" y="3558664"/>
                  </a:lnTo>
                  <a:lnTo>
                    <a:pt x="9142" y="3612812"/>
                  </a:lnTo>
                  <a:lnTo>
                    <a:pt x="6714" y="3667387"/>
                  </a:lnTo>
                  <a:lnTo>
                    <a:pt x="4660" y="3722390"/>
                  </a:lnTo>
                  <a:lnTo>
                    <a:pt x="2981" y="3777820"/>
                  </a:lnTo>
                  <a:lnTo>
                    <a:pt x="1676" y="3833679"/>
                  </a:lnTo>
                  <a:lnTo>
                    <a:pt x="744" y="3889966"/>
                  </a:lnTo>
                  <a:lnTo>
                    <a:pt x="186" y="3946682"/>
                  </a:lnTo>
                  <a:lnTo>
                    <a:pt x="0" y="4003827"/>
                  </a:lnTo>
                  <a:lnTo>
                    <a:pt x="186" y="4060972"/>
                  </a:lnTo>
                  <a:lnTo>
                    <a:pt x="744" y="4117688"/>
                  </a:lnTo>
                  <a:lnTo>
                    <a:pt x="1660" y="4173020"/>
                  </a:lnTo>
                  <a:lnTo>
                    <a:pt x="4989585" y="4173020"/>
                  </a:lnTo>
                  <a:lnTo>
                    <a:pt x="4989585" y="63857"/>
                  </a:lnTo>
                  <a:lnTo>
                    <a:pt x="4917502" y="54158"/>
                  </a:lnTo>
                  <a:lnTo>
                    <a:pt x="4867163" y="47957"/>
                  </a:lnTo>
                  <a:lnTo>
                    <a:pt x="4816401" y="42135"/>
                  </a:lnTo>
                  <a:lnTo>
                    <a:pt x="4765215" y="36691"/>
                  </a:lnTo>
                  <a:lnTo>
                    <a:pt x="4713603" y="31625"/>
                  </a:lnTo>
                  <a:lnTo>
                    <a:pt x="4661567" y="26937"/>
                  </a:lnTo>
                  <a:lnTo>
                    <a:pt x="4609105" y="22627"/>
                  </a:lnTo>
                  <a:lnTo>
                    <a:pt x="4556218" y="18693"/>
                  </a:lnTo>
                  <a:lnTo>
                    <a:pt x="4502904" y="15136"/>
                  </a:lnTo>
                  <a:lnTo>
                    <a:pt x="4449163" y="11955"/>
                  </a:lnTo>
                  <a:lnTo>
                    <a:pt x="4394995" y="9150"/>
                  </a:lnTo>
                  <a:lnTo>
                    <a:pt x="4340400" y="6720"/>
                  </a:lnTo>
                  <a:lnTo>
                    <a:pt x="4285377" y="4665"/>
                  </a:lnTo>
                  <a:lnTo>
                    <a:pt x="4229925" y="2984"/>
                  </a:lnTo>
                  <a:lnTo>
                    <a:pt x="4174045" y="1678"/>
                  </a:lnTo>
                  <a:lnTo>
                    <a:pt x="4117735" y="745"/>
                  </a:lnTo>
                  <a:lnTo>
                    <a:pt x="4060996" y="186"/>
                  </a:lnTo>
                  <a:lnTo>
                    <a:pt x="4003827" y="0"/>
                  </a:lnTo>
                  <a:close/>
                </a:path>
              </a:pathLst>
            </a:custGeom>
            <a:solidFill>
              <a:srgbClr val="DE1B76"/>
            </a:solidFill>
          </p:spPr>
          <p:txBody>
            <a:bodyPr wrap="square" lIns="0" tIns="0" rIns="0" bIns="0" rtlCol="0"/>
            <a:lstStyle/>
            <a:p>
              <a:endParaRPr/>
            </a:p>
          </p:txBody>
        </p:sp>
        <p:pic>
          <p:nvPicPr>
            <p:cNvPr id="5" name="object 5"/>
            <p:cNvPicPr/>
            <p:nvPr/>
          </p:nvPicPr>
          <p:blipFill>
            <a:blip r:embed="rId2" cstate="print"/>
            <a:stretch>
              <a:fillRect/>
            </a:stretch>
          </p:blipFill>
          <p:spPr>
            <a:xfrm>
              <a:off x="9322832" y="1835976"/>
              <a:ext cx="5789329" cy="5724028"/>
            </a:xfrm>
            <a:prstGeom prst="rect">
              <a:avLst/>
            </a:prstGeom>
          </p:spPr>
        </p:pic>
      </p:grpSp>
      <p:sp>
        <p:nvSpPr>
          <p:cNvPr id="9" name="object 9"/>
          <p:cNvSpPr txBox="1">
            <a:spLocks noGrp="1"/>
          </p:cNvSpPr>
          <p:nvPr>
            <p:ph type="title"/>
          </p:nvPr>
        </p:nvSpPr>
        <p:spPr>
          <a:xfrm>
            <a:off x="707299" y="1594105"/>
            <a:ext cx="5089525" cy="1192634"/>
          </a:xfrm>
          <a:prstGeom prst="rect">
            <a:avLst/>
          </a:prstGeom>
        </p:spPr>
        <p:txBody>
          <a:bodyPr vert="horz" wrap="square" lIns="0" tIns="12700" rIns="0" bIns="0" rtlCol="0">
            <a:spAutoFit/>
          </a:bodyPr>
          <a:lstStyle/>
          <a:p>
            <a:pPr marL="12700">
              <a:lnSpc>
                <a:spcPts val="4620"/>
              </a:lnSpc>
              <a:spcBef>
                <a:spcPts val="100"/>
              </a:spcBef>
            </a:pPr>
            <a:r>
              <a:rPr lang="en-CA" sz="4200" spc="204" dirty="0">
                <a:solidFill>
                  <a:schemeClr val="tx1"/>
                </a:solidFill>
              </a:rPr>
              <a:t>Do you have any questions? </a:t>
            </a:r>
            <a:endParaRPr sz="42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76" y="2541"/>
            <a:ext cx="15120619" cy="7560309"/>
          </a:xfrm>
          <a:custGeom>
            <a:avLst/>
            <a:gdLst/>
            <a:ahLst/>
            <a:cxnLst/>
            <a:rect l="l" t="t" r="r" b="b"/>
            <a:pathLst>
              <a:path w="15120619" h="7560309">
                <a:moveTo>
                  <a:pt x="15120010" y="0"/>
                </a:moveTo>
                <a:lnTo>
                  <a:pt x="0" y="0"/>
                </a:lnTo>
                <a:lnTo>
                  <a:pt x="0" y="7559992"/>
                </a:lnTo>
                <a:lnTo>
                  <a:pt x="15120010" y="7559992"/>
                </a:lnTo>
                <a:lnTo>
                  <a:pt x="15120010" y="0"/>
                </a:lnTo>
                <a:close/>
              </a:path>
            </a:pathLst>
          </a:custGeom>
          <a:solidFill>
            <a:srgbClr val="0ABBB5"/>
          </a:solidFill>
          <a:ln>
            <a:solidFill>
              <a:srgbClr val="0ABBB5"/>
            </a:solidFill>
          </a:ln>
        </p:spPr>
        <p:txBody>
          <a:bodyPr wrap="square" lIns="0" tIns="0" rIns="0" bIns="0" rtlCol="0"/>
          <a:lstStyle/>
          <a:p>
            <a:endParaRPr dirty="0"/>
          </a:p>
        </p:txBody>
      </p:sp>
      <p:sp>
        <p:nvSpPr>
          <p:cNvPr id="5" name="object 5"/>
          <p:cNvSpPr txBox="1">
            <a:spLocks noGrp="1"/>
          </p:cNvSpPr>
          <p:nvPr>
            <p:ph type="title"/>
          </p:nvPr>
        </p:nvSpPr>
        <p:spPr>
          <a:xfrm>
            <a:off x="1701909" y="3364644"/>
            <a:ext cx="11735951" cy="833562"/>
          </a:xfrm>
          <a:prstGeom prst="rect">
            <a:avLst/>
          </a:prstGeom>
        </p:spPr>
        <p:txBody>
          <a:bodyPr vert="horz" wrap="square" lIns="0" tIns="154940" rIns="0" bIns="0" rtlCol="0">
            <a:spAutoFit/>
          </a:bodyPr>
          <a:lstStyle/>
          <a:p>
            <a:pPr algn="l"/>
            <a:r>
              <a:rPr lang="en-GB" sz="4400" b="1" i="0" dirty="0">
                <a:solidFill>
                  <a:schemeClr val="bg1"/>
                </a:solidFill>
                <a:effectLst/>
                <a:latin typeface="Century Gothic" panose="020B0502020202020204" pitchFamily="34" charset="0"/>
              </a:rPr>
              <a:t>Top Ecommerce Marketing Tools for 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943850" y="12"/>
            <a:ext cx="7176541" cy="7743813"/>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a:p>
        </p:txBody>
      </p:sp>
      <p:sp>
        <p:nvSpPr>
          <p:cNvPr id="6" name="object 6"/>
          <p:cNvSpPr txBox="1">
            <a:spLocks noGrp="1"/>
          </p:cNvSpPr>
          <p:nvPr>
            <p:ph type="title"/>
          </p:nvPr>
        </p:nvSpPr>
        <p:spPr>
          <a:xfrm>
            <a:off x="8322286" y="885825"/>
            <a:ext cx="5480685" cy="1197764"/>
          </a:xfrm>
          <a:prstGeom prst="rect">
            <a:avLst/>
          </a:prstGeom>
        </p:spPr>
        <p:txBody>
          <a:bodyPr vert="horz" wrap="square" lIns="0" tIns="119380" rIns="0" bIns="0" rtlCol="0">
            <a:spAutoFit/>
          </a:bodyPr>
          <a:lstStyle/>
          <a:p>
            <a:pPr marL="12700" marR="5080">
              <a:lnSpc>
                <a:spcPts val="4200"/>
              </a:lnSpc>
              <a:spcBef>
                <a:spcPts val="940"/>
              </a:spcBef>
            </a:pPr>
            <a:r>
              <a:rPr lang="en-GB" sz="4200" spc="60" dirty="0">
                <a:solidFill>
                  <a:srgbClr val="FFFFFF"/>
                </a:solidFill>
              </a:rPr>
              <a:t>Facebook &amp; Instagram </a:t>
            </a:r>
          </a:p>
        </p:txBody>
      </p:sp>
      <p:sp>
        <p:nvSpPr>
          <p:cNvPr id="10" name="object 10"/>
          <p:cNvSpPr txBox="1"/>
          <p:nvPr/>
        </p:nvSpPr>
        <p:spPr>
          <a:xfrm>
            <a:off x="8356739" y="2605311"/>
            <a:ext cx="5987912" cy="2475037"/>
          </a:xfrm>
          <a:prstGeom prst="rect">
            <a:avLst/>
          </a:prstGeom>
        </p:spPr>
        <p:txBody>
          <a:bodyPr vert="horz" wrap="square" lIns="0" tIns="12700" rIns="0" bIns="0" rtlCol="0">
            <a:spAutoFit/>
          </a:bodyPr>
          <a:lstStyle/>
          <a:p>
            <a:pPr algn="l"/>
            <a:r>
              <a:rPr lang="en-GB" sz="1600" i="0" dirty="0">
                <a:solidFill>
                  <a:schemeClr val="bg1"/>
                </a:solidFill>
                <a:effectLst/>
                <a:latin typeface="Century Gothic" panose="020B0502020202020204" pitchFamily="34" charset="0"/>
              </a:rPr>
              <a:t>Sell on Facebook and Instagram and seamlessly manage your business from one place in Shopify. </a:t>
            </a:r>
            <a:r>
              <a:rPr lang="en-GB" sz="1600" dirty="0">
                <a:solidFill>
                  <a:schemeClr val="bg1"/>
                </a:solidFill>
                <a:latin typeface="Century Gothic" panose="020B0502020202020204" pitchFamily="34" charset="0"/>
              </a:rPr>
              <a:t>This Tool has a free version. </a:t>
            </a:r>
            <a:r>
              <a:rPr lang="en-GB" sz="1600" b="0" i="0" dirty="0">
                <a:solidFill>
                  <a:schemeClr val="bg1"/>
                </a:solidFill>
                <a:effectLst/>
                <a:latin typeface="Century Gothic" panose="020B0502020202020204" pitchFamily="34" charset="0"/>
              </a:rPr>
              <a:t>Reach new customers and offer a seamless in-app shopping experience, from discovery to checkout.</a:t>
            </a:r>
          </a:p>
          <a:p>
            <a:pPr algn="l"/>
            <a:endParaRPr lang="en-GB" sz="1600" dirty="0">
              <a:solidFill>
                <a:schemeClr val="bg1"/>
              </a:solidFill>
              <a:latin typeface="Century Gothic" panose="020B0502020202020204" pitchFamily="34" charset="0"/>
            </a:endParaRPr>
          </a:p>
          <a:p>
            <a:pPr algn="l"/>
            <a:endParaRPr lang="en-GB" sz="1600" b="0" i="0" dirty="0">
              <a:solidFill>
                <a:schemeClr val="bg1"/>
              </a:solidFill>
              <a:effectLst/>
              <a:latin typeface="Century Gothic" panose="020B0502020202020204" pitchFamily="34" charset="0"/>
            </a:endParaRPr>
          </a:p>
          <a:p>
            <a:pPr algn="l"/>
            <a:r>
              <a:rPr lang="en-GB" sz="1600" b="0" i="0" dirty="0">
                <a:solidFill>
                  <a:schemeClr val="bg1"/>
                </a:solidFill>
                <a:effectLst/>
                <a:latin typeface="Century Gothic" panose="020B0502020202020204" pitchFamily="34" charset="0"/>
              </a:rPr>
              <a:t>Automatically sync your eligible products to your Facebook and Instagram shop, so you can sell from one inventory while easily creating ads and shoppable posts right where your customers are.</a:t>
            </a:r>
            <a:endParaRPr lang="en-GB" sz="1600" dirty="0">
              <a:solidFill>
                <a:schemeClr val="bg1"/>
              </a:solidFill>
              <a:latin typeface="Century Gothic" panose="020B0502020202020204" pitchFamily="34" charset="0"/>
            </a:endParaRPr>
          </a:p>
        </p:txBody>
      </p:sp>
      <p:pic>
        <p:nvPicPr>
          <p:cNvPr id="1026" name="Picture 2" descr="Design and Manage your Shops on Facebook and Instagram">
            <a:extLst>
              <a:ext uri="{FF2B5EF4-FFF2-40B4-BE49-F238E27FC236}">
                <a16:creationId xmlns:a16="http://schemas.microsoft.com/office/drawing/2014/main" id="{A53F55DB-6BAE-A598-86E2-8D533442D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47291"/>
            <a:ext cx="7815398" cy="4396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334251" y="2541"/>
            <a:ext cx="7791450" cy="7560309"/>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a:p>
        </p:txBody>
      </p:sp>
      <p:sp>
        <p:nvSpPr>
          <p:cNvPr id="3" name="object 3"/>
          <p:cNvSpPr txBox="1"/>
          <p:nvPr/>
        </p:nvSpPr>
        <p:spPr>
          <a:xfrm>
            <a:off x="7863021" y="2181225"/>
            <a:ext cx="6733910" cy="4384662"/>
          </a:xfrm>
          <a:prstGeom prst="rect">
            <a:avLst/>
          </a:prstGeom>
        </p:spPr>
        <p:txBody>
          <a:bodyPr vert="horz" wrap="square" lIns="0" tIns="12700" rIns="0" bIns="0" rtlCol="0">
            <a:spAutoFit/>
          </a:bodyPr>
          <a:lstStyle/>
          <a:p>
            <a:pPr marL="12700" marR="5080" algn="just">
              <a:lnSpc>
                <a:spcPct val="116700"/>
              </a:lnSpc>
              <a:spcBef>
                <a:spcPts val="100"/>
              </a:spcBef>
            </a:pPr>
            <a:r>
              <a:rPr lang="en-GB" sz="1600" b="0" i="0" dirty="0">
                <a:solidFill>
                  <a:schemeClr val="bg1"/>
                </a:solidFill>
                <a:effectLst/>
                <a:latin typeface="Century Gothic" panose="020B0502020202020204" pitchFamily="34" charset="0"/>
              </a:rPr>
              <a:t>Sync your products, deals, and shipping to Google Merchant </a:t>
            </a:r>
            <a:r>
              <a:rPr lang="en-GB" sz="1600" b="0" i="0" dirty="0" err="1">
                <a:solidFill>
                  <a:schemeClr val="bg1"/>
                </a:solidFill>
                <a:effectLst/>
                <a:latin typeface="Century Gothic" panose="020B0502020202020204" pitchFamily="34" charset="0"/>
              </a:rPr>
              <a:t>Center</a:t>
            </a:r>
            <a:r>
              <a:rPr lang="en-GB" sz="1600" b="0" i="0" dirty="0">
                <a:solidFill>
                  <a:schemeClr val="bg1"/>
                </a:solidFill>
                <a:effectLst/>
                <a:latin typeface="Century Gothic" panose="020B0502020202020204" pitchFamily="34" charset="0"/>
              </a:rPr>
              <a:t> to turn more shoppers into customers. Help drive more sales with Performance Max ads across properties like Search, YouTube and Display and unlock ecommerce insights with Google Analytics.</a:t>
            </a:r>
          </a:p>
          <a:p>
            <a:pPr marL="12700" marR="5080" algn="just">
              <a:lnSpc>
                <a:spcPct val="116700"/>
              </a:lnSpc>
              <a:spcBef>
                <a:spcPts val="100"/>
              </a:spcBef>
            </a:pPr>
            <a:endParaRPr lang="en-GB" sz="1600" dirty="0">
              <a:solidFill>
                <a:schemeClr val="bg1"/>
              </a:solidFill>
              <a:latin typeface="Century Gothic" panose="020B0502020202020204" pitchFamily="34" charset="0"/>
            </a:endParaRPr>
          </a:p>
          <a:p>
            <a:pPr marL="298450" marR="5080" indent="-285750" algn="just">
              <a:lnSpc>
                <a:spcPct val="116700"/>
              </a:lnSpc>
              <a:spcBef>
                <a:spcPts val="100"/>
              </a:spcBef>
              <a:buFont typeface="Arial" panose="020B0604020202020204" pitchFamily="34" charset="0"/>
              <a:buChar char="•"/>
            </a:pPr>
            <a:r>
              <a:rPr lang="en-GB" sz="1600" b="0" i="0" dirty="0">
                <a:solidFill>
                  <a:schemeClr val="bg1"/>
                </a:solidFill>
                <a:effectLst/>
                <a:latin typeface="Century Gothic" panose="020B0502020202020204" pitchFamily="34" charset="0"/>
              </a:rPr>
              <a:t>Connect your store to Merchant </a:t>
            </a:r>
            <a:r>
              <a:rPr lang="en-GB" sz="1600" b="0" i="0" dirty="0" err="1">
                <a:solidFill>
                  <a:schemeClr val="bg1"/>
                </a:solidFill>
                <a:effectLst/>
                <a:latin typeface="Century Gothic" panose="020B0502020202020204" pitchFamily="34" charset="0"/>
              </a:rPr>
              <a:t>Center</a:t>
            </a:r>
            <a:r>
              <a:rPr lang="en-GB" sz="1600" b="0" i="0" dirty="0">
                <a:solidFill>
                  <a:schemeClr val="bg1"/>
                </a:solidFill>
                <a:effectLst/>
                <a:latin typeface="Century Gothic" panose="020B0502020202020204" pitchFamily="34" charset="0"/>
              </a:rPr>
              <a:t> to show your products across Google</a:t>
            </a:r>
          </a:p>
          <a:p>
            <a:pPr marL="298450" marR="5080" indent="-285750" algn="just">
              <a:lnSpc>
                <a:spcPct val="116700"/>
              </a:lnSpc>
              <a:spcBef>
                <a:spcPts val="100"/>
              </a:spcBef>
              <a:buFont typeface="Arial" panose="020B0604020202020204" pitchFamily="34" charset="0"/>
              <a:buChar char="•"/>
            </a:pPr>
            <a:r>
              <a:rPr lang="en-GB" sz="1600" b="0" i="0" dirty="0">
                <a:solidFill>
                  <a:schemeClr val="bg1"/>
                </a:solidFill>
                <a:effectLst/>
                <a:latin typeface="Century Gothic" panose="020B0502020202020204" pitchFamily="34" charset="0"/>
              </a:rPr>
              <a:t>Help drive more sales with a Performance Max ad campaign, powered by Google AI</a:t>
            </a:r>
          </a:p>
          <a:p>
            <a:pPr marL="298450" marR="5080" indent="-285750" algn="just">
              <a:lnSpc>
                <a:spcPct val="116700"/>
              </a:lnSpc>
              <a:spcBef>
                <a:spcPts val="100"/>
              </a:spcBef>
              <a:buFont typeface="Arial" panose="020B0604020202020204" pitchFamily="34" charset="0"/>
              <a:buChar char="•"/>
            </a:pPr>
            <a:r>
              <a:rPr lang="en-GB" sz="1600" b="0" i="0" dirty="0">
                <a:solidFill>
                  <a:schemeClr val="bg1"/>
                </a:solidFill>
                <a:effectLst/>
                <a:latin typeface="Century Gothic" panose="020B0502020202020204" pitchFamily="34" charset="0"/>
              </a:rPr>
              <a:t>Connect your store to YouTube so viewers can shop your videos &amp; show support</a:t>
            </a:r>
          </a:p>
          <a:p>
            <a:pPr marL="298450" marR="5080" indent="-285750" algn="just">
              <a:lnSpc>
                <a:spcPct val="116700"/>
              </a:lnSpc>
              <a:spcBef>
                <a:spcPts val="100"/>
              </a:spcBef>
              <a:buFont typeface="Arial" panose="020B0604020202020204" pitchFamily="34" charset="0"/>
              <a:buChar char="•"/>
            </a:pPr>
            <a:r>
              <a:rPr lang="en-GB" sz="1600" b="0" i="0" dirty="0">
                <a:solidFill>
                  <a:schemeClr val="bg1"/>
                </a:solidFill>
                <a:effectLst/>
                <a:latin typeface="Century Gothic" panose="020B0502020202020204" pitchFamily="34" charset="0"/>
              </a:rPr>
              <a:t>Connect the full ecommerce journey with insights in Google Analytics</a:t>
            </a:r>
          </a:p>
          <a:p>
            <a:pPr marL="298450" marR="5080" indent="-285750" algn="just">
              <a:lnSpc>
                <a:spcPct val="116700"/>
              </a:lnSpc>
              <a:spcBef>
                <a:spcPts val="100"/>
              </a:spcBef>
              <a:buFont typeface="Arial" panose="020B0604020202020204" pitchFamily="34" charset="0"/>
              <a:buChar char="•"/>
            </a:pPr>
            <a:r>
              <a:rPr lang="en-GB" sz="1600" b="0" i="0" dirty="0">
                <a:solidFill>
                  <a:schemeClr val="bg1"/>
                </a:solidFill>
                <a:effectLst/>
                <a:latin typeface="Century Gothic" panose="020B0502020202020204" pitchFamily="34" charset="0"/>
              </a:rPr>
              <a:t>Sync product details from Shopify to show deals, shipping and returns on Google</a:t>
            </a:r>
            <a:endParaRPr lang="en-GB" sz="1600" dirty="0">
              <a:solidFill>
                <a:schemeClr val="bg1"/>
              </a:solidFill>
              <a:latin typeface="Century Gothic" panose="020B0502020202020204" pitchFamily="34" charset="0"/>
              <a:cs typeface="Gill Sans MT"/>
            </a:endParaRPr>
          </a:p>
        </p:txBody>
      </p:sp>
      <p:sp>
        <p:nvSpPr>
          <p:cNvPr id="10" name="object 10"/>
          <p:cNvSpPr txBox="1"/>
          <p:nvPr/>
        </p:nvSpPr>
        <p:spPr>
          <a:xfrm>
            <a:off x="7942222" y="1157422"/>
            <a:ext cx="6733910" cy="659155"/>
          </a:xfrm>
          <a:prstGeom prst="rect">
            <a:avLst/>
          </a:prstGeom>
        </p:spPr>
        <p:txBody>
          <a:bodyPr vert="horz" wrap="square" lIns="0" tIns="12700" rIns="0" bIns="0" rtlCol="0">
            <a:spAutoFit/>
          </a:bodyPr>
          <a:lstStyle/>
          <a:p>
            <a:pPr marL="12700">
              <a:spcBef>
                <a:spcPts val="100"/>
              </a:spcBef>
            </a:pPr>
            <a:r>
              <a:rPr lang="en-GB" sz="4200" b="1" dirty="0">
                <a:solidFill>
                  <a:schemeClr val="bg1"/>
                </a:solidFill>
                <a:latin typeface="Century Gothic"/>
                <a:cs typeface="Century Gothic"/>
              </a:rPr>
              <a:t>Google Shopify App</a:t>
            </a:r>
            <a:endParaRPr sz="4200" dirty="0">
              <a:solidFill>
                <a:schemeClr val="bg1"/>
              </a:solidFill>
              <a:latin typeface="Century Gothic"/>
              <a:cs typeface="Century Gothic"/>
            </a:endParaRPr>
          </a:p>
        </p:txBody>
      </p:sp>
      <p:pic>
        <p:nvPicPr>
          <p:cNvPr id="2050" name="Picture 2" descr="Google &amp; YouTube - Drive sales with the Google &amp; YouTube app on Shopify | Shopify  App Store">
            <a:extLst>
              <a:ext uri="{FF2B5EF4-FFF2-40B4-BE49-F238E27FC236}">
                <a16:creationId xmlns:a16="http://schemas.microsoft.com/office/drawing/2014/main" id="{BA0F9FFC-95B2-FB06-7E04-F5208E6439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90" y="1876425"/>
            <a:ext cx="6773333"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105650" y="2541"/>
            <a:ext cx="8030994"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003C71"/>
          </a:solidFill>
        </p:spPr>
        <p:txBody>
          <a:bodyPr wrap="square" lIns="0" tIns="0" rIns="0" bIns="0" rtlCol="0"/>
          <a:lstStyle/>
          <a:p>
            <a:endParaRPr dirty="0"/>
          </a:p>
        </p:txBody>
      </p:sp>
      <p:grpSp>
        <p:nvGrpSpPr>
          <p:cNvPr id="13" name="object 13"/>
          <p:cNvGrpSpPr/>
          <p:nvPr/>
        </p:nvGrpSpPr>
        <p:grpSpPr>
          <a:xfrm>
            <a:off x="243407" y="428625"/>
            <a:ext cx="439420" cy="158750"/>
            <a:chOff x="360000" y="3843540"/>
            <a:chExt cx="439420" cy="158750"/>
          </a:xfrm>
        </p:grpSpPr>
        <p:sp>
          <p:nvSpPr>
            <p:cNvPr id="14" name="object 14"/>
            <p:cNvSpPr/>
            <p:nvPr/>
          </p:nvSpPr>
          <p:spPr>
            <a:xfrm>
              <a:off x="439204" y="3843540"/>
              <a:ext cx="281305" cy="158750"/>
            </a:xfrm>
            <a:custGeom>
              <a:avLst/>
              <a:gdLst/>
              <a:ahLst/>
              <a:cxnLst/>
              <a:rect l="l" t="t" r="r" b="b"/>
              <a:pathLst>
                <a:path w="281305" h="158750">
                  <a:moveTo>
                    <a:pt x="280797" y="0"/>
                  </a:moveTo>
                  <a:lnTo>
                    <a:pt x="0" y="0"/>
                  </a:lnTo>
                  <a:lnTo>
                    <a:pt x="0" y="158394"/>
                  </a:lnTo>
                  <a:lnTo>
                    <a:pt x="280797" y="158394"/>
                  </a:lnTo>
                  <a:lnTo>
                    <a:pt x="280797" y="0"/>
                  </a:lnTo>
                  <a:close/>
                </a:path>
              </a:pathLst>
            </a:custGeom>
            <a:solidFill>
              <a:srgbClr val="3CCBDA"/>
            </a:solidFill>
          </p:spPr>
          <p:txBody>
            <a:bodyPr wrap="square" lIns="0" tIns="0" rIns="0" bIns="0" rtlCol="0"/>
            <a:lstStyle/>
            <a:p>
              <a:endParaRPr/>
            </a:p>
          </p:txBody>
        </p:sp>
        <p:pic>
          <p:nvPicPr>
            <p:cNvPr id="15" name="object 15"/>
            <p:cNvPicPr/>
            <p:nvPr/>
          </p:nvPicPr>
          <p:blipFill>
            <a:blip r:embed="rId2" cstate="print"/>
            <a:stretch>
              <a:fillRect/>
            </a:stretch>
          </p:blipFill>
          <p:spPr>
            <a:xfrm>
              <a:off x="360000" y="3843543"/>
              <a:ext cx="158394" cy="158394"/>
            </a:xfrm>
            <a:prstGeom prst="rect">
              <a:avLst/>
            </a:prstGeom>
          </p:spPr>
        </p:pic>
        <p:pic>
          <p:nvPicPr>
            <p:cNvPr id="16" name="object 16"/>
            <p:cNvPicPr/>
            <p:nvPr/>
          </p:nvPicPr>
          <p:blipFill>
            <a:blip r:embed="rId2" cstate="print"/>
            <a:stretch>
              <a:fillRect/>
            </a:stretch>
          </p:blipFill>
          <p:spPr>
            <a:xfrm>
              <a:off x="640798" y="3843543"/>
              <a:ext cx="158394" cy="158394"/>
            </a:xfrm>
            <a:prstGeom prst="rect">
              <a:avLst/>
            </a:prstGeom>
          </p:spPr>
        </p:pic>
      </p:grpSp>
      <p:sp>
        <p:nvSpPr>
          <p:cNvPr id="3" name="object 102">
            <a:extLst>
              <a:ext uri="{FF2B5EF4-FFF2-40B4-BE49-F238E27FC236}">
                <a16:creationId xmlns:a16="http://schemas.microsoft.com/office/drawing/2014/main" id="{5325CA15-AA25-03BD-5C73-2270DB8E8290}"/>
              </a:ext>
            </a:extLst>
          </p:cNvPr>
          <p:cNvSpPr txBox="1"/>
          <p:nvPr/>
        </p:nvSpPr>
        <p:spPr>
          <a:xfrm>
            <a:off x="7430558" y="662966"/>
            <a:ext cx="6615279" cy="695062"/>
          </a:xfrm>
          <a:prstGeom prst="rect">
            <a:avLst/>
          </a:prstGeom>
        </p:spPr>
        <p:txBody>
          <a:bodyPr vert="horz" wrap="square" lIns="0" tIns="48260" rIns="0" bIns="0" rtlCol="0">
            <a:spAutoFit/>
          </a:bodyPr>
          <a:lstStyle/>
          <a:p>
            <a:pPr marL="12700" marR="5080">
              <a:spcBef>
                <a:spcPts val="380"/>
              </a:spcBef>
            </a:pPr>
            <a:r>
              <a:rPr lang="en-CA" sz="4200" b="1" kern="0" dirty="0" err="1">
                <a:solidFill>
                  <a:schemeClr val="bg1"/>
                </a:solidFill>
                <a:effectLst/>
                <a:latin typeface="Century Gothic" panose="020B0502020202020204" pitchFamily="34" charset="0"/>
                <a:ea typeface="Times New Roman" panose="02020603050405020304" pitchFamily="18" charset="0"/>
              </a:rPr>
              <a:t>Klaviyo</a:t>
            </a:r>
            <a:endParaRPr sz="4200" dirty="0">
              <a:solidFill>
                <a:schemeClr val="bg1"/>
              </a:solidFill>
              <a:latin typeface="Century Gothic" panose="020B0502020202020204" pitchFamily="34" charset="0"/>
              <a:cs typeface="Century Gothic"/>
            </a:endParaRPr>
          </a:p>
        </p:txBody>
      </p:sp>
      <p:sp>
        <p:nvSpPr>
          <p:cNvPr id="6" name="TextBox 5">
            <a:extLst>
              <a:ext uri="{FF2B5EF4-FFF2-40B4-BE49-F238E27FC236}">
                <a16:creationId xmlns:a16="http://schemas.microsoft.com/office/drawing/2014/main" id="{6D0C8BD7-10AD-9A33-003A-7D2DD5D48B2A}"/>
              </a:ext>
            </a:extLst>
          </p:cNvPr>
          <p:cNvSpPr txBox="1"/>
          <p:nvPr/>
        </p:nvSpPr>
        <p:spPr>
          <a:xfrm>
            <a:off x="7430558" y="1724025"/>
            <a:ext cx="6954659" cy="4833887"/>
          </a:xfrm>
          <a:prstGeom prst="rect">
            <a:avLst/>
          </a:prstGeom>
          <a:noFill/>
        </p:spPr>
        <p:txBody>
          <a:bodyPr wrap="square" rtlCol="0">
            <a:spAutoFit/>
          </a:bodyPr>
          <a:lstStyle/>
          <a:p>
            <a:pPr>
              <a:lnSpc>
                <a:spcPct val="107000"/>
              </a:lnSpc>
              <a:spcBef>
                <a:spcPts val="750"/>
              </a:spcBef>
              <a:spcAft>
                <a:spcPts val="750"/>
              </a:spcAft>
            </a:pPr>
            <a:r>
              <a:rPr lang="en-CA" sz="1600" kern="0" dirty="0" err="1">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Klaviyo</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is an email and SMS marketing tool for eCommerce businesses that helps you deliver personalized experiences.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err="1">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Klaviyo</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includes pre-built email flows with defined triggers and timelines for the most popular campaigns like abandoned cart reminders, post-purchase thank you messages, product reviews, and welcome series for new subscribers.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endPar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Use cases: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Send highly personalized emails, track your ROI, and build customer loyalty</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Type of platform: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Standalone SaaS and </a:t>
            </a:r>
            <a:r>
              <a:rPr lang="en-CA" sz="1600" kern="0" dirty="0" err="1">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Klaviyo</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Shopify app</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Free trial: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No, but a free plan is available with all the basic features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Starting price: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$20/month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endParaRPr lang="en-CA" sz="1600" dirty="0">
              <a:solidFill>
                <a:schemeClr val="bg1"/>
              </a:solidFill>
              <a:latin typeface="Century Gothic" panose="020B0502020202020204" pitchFamily="34" charset="0"/>
            </a:endParaRPr>
          </a:p>
        </p:txBody>
      </p:sp>
      <p:pic>
        <p:nvPicPr>
          <p:cNvPr id="7" name="Picture 6">
            <a:extLst>
              <a:ext uri="{FF2B5EF4-FFF2-40B4-BE49-F238E27FC236}">
                <a16:creationId xmlns:a16="http://schemas.microsoft.com/office/drawing/2014/main" id="{CE385763-B52D-04A0-5B21-B08C25E85A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80" y="2066925"/>
            <a:ext cx="7002588" cy="361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6992"/>
            <a:ext cx="7715249" cy="7548866"/>
          </a:xfrm>
          <a:custGeom>
            <a:avLst/>
            <a:gdLst/>
            <a:ahLst/>
            <a:cxnLst/>
            <a:rect l="l" t="t" r="r" b="b"/>
            <a:pathLst>
              <a:path w="10456544" h="7560309">
                <a:moveTo>
                  <a:pt x="10456151" y="0"/>
                </a:moveTo>
                <a:lnTo>
                  <a:pt x="0" y="0"/>
                </a:lnTo>
                <a:lnTo>
                  <a:pt x="0" y="7559992"/>
                </a:lnTo>
                <a:lnTo>
                  <a:pt x="10456151" y="7559992"/>
                </a:lnTo>
                <a:lnTo>
                  <a:pt x="10456151" y="0"/>
                </a:lnTo>
                <a:close/>
              </a:path>
            </a:pathLst>
          </a:custGeom>
          <a:solidFill>
            <a:srgbClr val="191530"/>
          </a:solidFill>
        </p:spPr>
        <p:txBody>
          <a:bodyPr wrap="square" lIns="0" tIns="0" rIns="0" bIns="0" rtlCol="0"/>
          <a:lstStyle/>
          <a:p>
            <a:endParaRPr dirty="0"/>
          </a:p>
        </p:txBody>
      </p:sp>
      <p:sp>
        <p:nvSpPr>
          <p:cNvPr id="6" name="object 6"/>
          <p:cNvSpPr txBox="1">
            <a:spLocks noGrp="1"/>
          </p:cNvSpPr>
          <p:nvPr>
            <p:ph type="title"/>
          </p:nvPr>
        </p:nvSpPr>
        <p:spPr>
          <a:xfrm>
            <a:off x="607168" y="526370"/>
            <a:ext cx="5480685" cy="659155"/>
          </a:xfrm>
          <a:prstGeom prst="rect">
            <a:avLst/>
          </a:prstGeom>
        </p:spPr>
        <p:txBody>
          <a:bodyPr vert="horz" wrap="square" lIns="0" tIns="119380" rIns="0" bIns="0" rtlCol="0">
            <a:spAutoFit/>
          </a:bodyPr>
          <a:lstStyle/>
          <a:p>
            <a:pPr marL="12700" marR="5080">
              <a:lnSpc>
                <a:spcPts val="4200"/>
              </a:lnSpc>
              <a:spcBef>
                <a:spcPts val="940"/>
              </a:spcBef>
            </a:pPr>
            <a:r>
              <a:rPr lang="en-CA" sz="4200" b="1" kern="0" dirty="0">
                <a:solidFill>
                  <a:schemeClr val="bg1"/>
                </a:solidFill>
                <a:effectLst/>
                <a:latin typeface="Century Gothic" panose="020B0502020202020204" pitchFamily="34" charset="0"/>
                <a:ea typeface="Times New Roman" panose="02020603050405020304" pitchFamily="18" charset="0"/>
              </a:rPr>
              <a:t>Buffer</a:t>
            </a:r>
            <a:endParaRPr lang="en-GB" sz="4200" spc="60" dirty="0">
              <a:solidFill>
                <a:schemeClr val="bg1"/>
              </a:solidFill>
              <a:latin typeface="Century Gothic" panose="020B0502020202020204" pitchFamily="34" charset="0"/>
            </a:endParaRPr>
          </a:p>
        </p:txBody>
      </p:sp>
      <p:sp>
        <p:nvSpPr>
          <p:cNvPr id="10" name="object 10"/>
          <p:cNvSpPr txBox="1"/>
          <p:nvPr/>
        </p:nvSpPr>
        <p:spPr>
          <a:xfrm>
            <a:off x="628650" y="1647825"/>
            <a:ext cx="6781800" cy="5059077"/>
          </a:xfrm>
          <a:prstGeom prst="rect">
            <a:avLst/>
          </a:prstGeom>
        </p:spPr>
        <p:txBody>
          <a:bodyPr vert="horz" wrap="square" lIns="0" tIns="12700" rIns="0" bIns="0" rtlCol="0">
            <a:spAutoFit/>
          </a:bodyPr>
          <a:lstStyle/>
          <a:p>
            <a:pPr>
              <a:lnSpc>
                <a:spcPct val="107000"/>
              </a:lnSpc>
              <a:spcBef>
                <a:spcPts val="750"/>
              </a:spcBef>
              <a:spcAft>
                <a:spcPts val="750"/>
              </a:spcAft>
            </a:pP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Buffer is a social media management tool that allows you to schedule posts on all major platforms.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You can auto-publish your posts, carousels, and reels directly to Instagram and include a first comment when you schedule posts. For TikTok, you can plan and set reminders for your Stories and videos and receive a mobile notification when it's time to share.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endPar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Use cases: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Schedule, publish, and analyze your social media posts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Type of platform:</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Standalone SaaS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Free trial: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No, but a free plan is available</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Starting price:</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$5/month</a:t>
            </a:r>
          </a:p>
          <a:p>
            <a:pPr>
              <a:lnSpc>
                <a:spcPct val="107000"/>
              </a:lnSpc>
              <a:spcBef>
                <a:spcPts val="750"/>
              </a:spcBef>
              <a:spcAft>
                <a:spcPts val="750"/>
              </a:spcAft>
            </a:pPr>
            <a:endParaRPr lang="en-CA" sz="1600" dirty="0">
              <a:solidFill>
                <a:schemeClr val="bg1"/>
              </a:solidFill>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CD1CB7E-8DFF-9E0A-1319-BF448CE421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7650" y="2219324"/>
            <a:ext cx="7203305" cy="3345381"/>
          </a:xfrm>
          <a:prstGeom prst="rect">
            <a:avLst/>
          </a:prstGeom>
          <a:noFill/>
          <a:ln>
            <a:noFill/>
          </a:ln>
        </p:spPr>
      </p:pic>
    </p:spTree>
    <p:extLst>
      <p:ext uri="{BB962C8B-B14F-4D97-AF65-F5344CB8AC3E}">
        <p14:creationId xmlns:p14="http://schemas.microsoft.com/office/powerpoint/2010/main" val="54005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5060"/>
            <a:ext cx="7560309" cy="7560309"/>
          </a:xfrm>
          <a:custGeom>
            <a:avLst/>
            <a:gdLst/>
            <a:ahLst/>
            <a:cxnLst/>
            <a:rect l="l" t="t" r="r" b="b"/>
            <a:pathLst>
              <a:path w="7560309" h="7560309">
                <a:moveTo>
                  <a:pt x="7560005" y="0"/>
                </a:moveTo>
                <a:lnTo>
                  <a:pt x="0" y="0"/>
                </a:lnTo>
                <a:lnTo>
                  <a:pt x="0" y="7559992"/>
                </a:lnTo>
                <a:lnTo>
                  <a:pt x="7560005" y="7559992"/>
                </a:lnTo>
                <a:lnTo>
                  <a:pt x="7560005" y="0"/>
                </a:lnTo>
                <a:close/>
              </a:path>
            </a:pathLst>
          </a:custGeom>
          <a:solidFill>
            <a:srgbClr val="0ABBB5"/>
          </a:solidFill>
        </p:spPr>
        <p:txBody>
          <a:bodyPr wrap="square" lIns="0" tIns="0" rIns="0" bIns="0" rtlCol="0"/>
          <a:lstStyle/>
          <a:p>
            <a:endParaRPr dirty="0"/>
          </a:p>
        </p:txBody>
      </p:sp>
      <p:sp>
        <p:nvSpPr>
          <p:cNvPr id="3" name="object 3"/>
          <p:cNvSpPr txBox="1"/>
          <p:nvPr/>
        </p:nvSpPr>
        <p:spPr>
          <a:xfrm>
            <a:off x="247650" y="1343025"/>
            <a:ext cx="6733910" cy="5278112"/>
          </a:xfrm>
          <a:prstGeom prst="rect">
            <a:avLst/>
          </a:prstGeom>
        </p:spPr>
        <p:txBody>
          <a:bodyPr vert="horz" wrap="square" lIns="0" tIns="12700" rIns="0" bIns="0" rtlCol="0">
            <a:spAutoFit/>
          </a:bodyPr>
          <a:lstStyle/>
          <a:p>
            <a:pPr>
              <a:lnSpc>
                <a:spcPct val="107000"/>
              </a:lnSpc>
              <a:spcBef>
                <a:spcPts val="750"/>
              </a:spcBef>
              <a:spcAft>
                <a:spcPts val="750"/>
              </a:spcAft>
            </a:pPr>
            <a:r>
              <a:rPr lang="en-CA" sz="1600" kern="0" dirty="0" err="1">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Automizely</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is a comprehensive marketing platform for eCommerce businesses. As a Shopify app, it's built to help your store perform better, increase ROI, and drive brand loyalty.</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Let's have a look at some of the features </a:t>
            </a:r>
            <a:r>
              <a:rPr lang="en-CA" sz="1600" kern="0" dirty="0" err="1">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Automizely</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provides: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Automated flows:</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Send emails based on customer behavior and increase sales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Popups: </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Launch scenario-based popups like spin the wheel and collect leads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SMS</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Send personalized text messages to welcome new subscribers, inform them of a sale, or recover abandoned cart</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Use cases:</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Market your eCommerce store through email, SMS, and popups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Type of platform:</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Shopify app</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Free trial:</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Yes</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600" b="1"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Starting price:</a:t>
            </a:r>
            <a:r>
              <a:rPr lang="en-CA" sz="1600" kern="0"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rPr>
              <a:t> $11/month</a:t>
            </a:r>
            <a:endParaRPr lang="en-CA" sz="1600" kern="100" dirty="0">
              <a:solidFill>
                <a:schemeClr val="bg1"/>
              </a:solidFill>
              <a:effectLst/>
              <a:latin typeface="Century Gothic" panose="020B0502020202020204" pitchFamily="34" charset="0"/>
              <a:ea typeface="Calibri" panose="020F0502020204030204" pitchFamily="34" charset="0"/>
              <a:cs typeface="Arial" panose="020B0604020202020204" pitchFamily="34" charset="0"/>
            </a:endParaRPr>
          </a:p>
        </p:txBody>
      </p:sp>
      <p:sp>
        <p:nvSpPr>
          <p:cNvPr id="10" name="object 10"/>
          <p:cNvSpPr txBox="1"/>
          <p:nvPr/>
        </p:nvSpPr>
        <p:spPr>
          <a:xfrm>
            <a:off x="247650" y="276225"/>
            <a:ext cx="6733910" cy="659155"/>
          </a:xfrm>
          <a:prstGeom prst="rect">
            <a:avLst/>
          </a:prstGeom>
        </p:spPr>
        <p:txBody>
          <a:bodyPr vert="horz" wrap="square" lIns="0" tIns="12700" rIns="0" bIns="0" rtlCol="0">
            <a:spAutoFit/>
          </a:bodyPr>
          <a:lstStyle/>
          <a:p>
            <a:pPr marL="12700">
              <a:spcBef>
                <a:spcPts val="100"/>
              </a:spcBef>
            </a:pPr>
            <a:r>
              <a:rPr lang="en-CA" sz="4200" b="1" kern="0" dirty="0" err="1">
                <a:solidFill>
                  <a:schemeClr val="bg1"/>
                </a:solidFill>
                <a:effectLst/>
                <a:latin typeface="Century Gothic" panose="020B0502020202020204" pitchFamily="34" charset="0"/>
                <a:ea typeface="Times New Roman" panose="02020603050405020304" pitchFamily="18" charset="0"/>
              </a:rPr>
              <a:t>Automizely</a:t>
            </a:r>
            <a:endParaRPr sz="4200" dirty="0">
              <a:solidFill>
                <a:schemeClr val="bg1"/>
              </a:solidFill>
              <a:latin typeface="Century Gothic" panose="020B0502020202020204" pitchFamily="34" charset="0"/>
              <a:cs typeface="Century Gothic"/>
            </a:endParaRPr>
          </a:p>
        </p:txBody>
      </p:sp>
      <p:pic>
        <p:nvPicPr>
          <p:cNvPr id="4" name="Picture 3">
            <a:extLst>
              <a:ext uri="{FF2B5EF4-FFF2-40B4-BE49-F238E27FC236}">
                <a16:creationId xmlns:a16="http://schemas.microsoft.com/office/drawing/2014/main" id="{36B94C10-CD5E-3261-8BA3-F0984858B7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308" y="1992082"/>
            <a:ext cx="7565391" cy="3503843"/>
          </a:xfrm>
          <a:prstGeom prst="rect">
            <a:avLst/>
          </a:prstGeom>
          <a:noFill/>
          <a:ln>
            <a:noFill/>
          </a:ln>
        </p:spPr>
      </p:pic>
    </p:spTree>
    <p:extLst>
      <p:ext uri="{BB962C8B-B14F-4D97-AF65-F5344CB8AC3E}">
        <p14:creationId xmlns:p14="http://schemas.microsoft.com/office/powerpoint/2010/main" val="273987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41"/>
            <a:ext cx="8172450" cy="7560309"/>
          </a:xfrm>
          <a:custGeom>
            <a:avLst/>
            <a:gdLst/>
            <a:ahLst/>
            <a:cxnLst/>
            <a:rect l="l" t="t" r="r" b="b"/>
            <a:pathLst>
              <a:path w="10845165" h="7560309">
                <a:moveTo>
                  <a:pt x="10844999" y="0"/>
                </a:moveTo>
                <a:lnTo>
                  <a:pt x="0" y="0"/>
                </a:lnTo>
                <a:lnTo>
                  <a:pt x="0" y="7559992"/>
                </a:lnTo>
                <a:lnTo>
                  <a:pt x="10844999" y="7559992"/>
                </a:lnTo>
                <a:lnTo>
                  <a:pt x="10844999" y="0"/>
                </a:lnTo>
                <a:close/>
              </a:path>
            </a:pathLst>
          </a:custGeom>
          <a:solidFill>
            <a:srgbClr val="003C71"/>
          </a:solidFill>
        </p:spPr>
        <p:txBody>
          <a:bodyPr wrap="square" lIns="0" tIns="0" rIns="0" bIns="0" rtlCol="0"/>
          <a:lstStyle/>
          <a:p>
            <a:endParaRPr/>
          </a:p>
        </p:txBody>
      </p:sp>
      <p:sp>
        <p:nvSpPr>
          <p:cNvPr id="4" name="object 4"/>
          <p:cNvSpPr txBox="1"/>
          <p:nvPr/>
        </p:nvSpPr>
        <p:spPr>
          <a:xfrm>
            <a:off x="352425" y="2018453"/>
            <a:ext cx="7467600" cy="4285340"/>
          </a:xfrm>
          <a:prstGeom prst="rect">
            <a:avLst/>
          </a:prstGeom>
        </p:spPr>
        <p:txBody>
          <a:bodyPr vert="horz" wrap="square" lIns="0" tIns="12700" rIns="0" bIns="0" rtlCol="0">
            <a:spAutoFit/>
          </a:bodyPr>
          <a:lstStyle/>
          <a:p>
            <a:pPr>
              <a:lnSpc>
                <a:spcPct val="107000"/>
              </a:lnSpc>
              <a:spcBef>
                <a:spcPts val="750"/>
              </a:spcBef>
              <a:spcAft>
                <a:spcPts val="750"/>
              </a:spcAft>
            </a:pPr>
            <a:r>
              <a:rPr lang="en-CA" sz="1800" kern="0" dirty="0" err="1">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Instafeed</a:t>
            </a:r>
            <a:r>
              <a:rPr lang="en-CA" sz="18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is a Shopify app that lets you integrate your Instagram feed directly into your store.</a:t>
            </a:r>
            <a:endParaRPr lang="en-CA"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8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Most small businesses start from Instagram, and it's highly likely that your brand has already posted a lot of high-quality content on the platform. So, it makes sense to use this content on your store to build social proof, convert your store visitors into customers and increase your Instagram followers.</a:t>
            </a:r>
            <a:endParaRPr lang="en-CA"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800" b="1"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Use cases</a:t>
            </a:r>
            <a:r>
              <a:rPr lang="en-CA" sz="18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Display custom shoppable Instagram Feeds on your store</a:t>
            </a:r>
            <a:endParaRPr lang="en-CA"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800" b="1"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Type of platform:</a:t>
            </a:r>
            <a:r>
              <a:rPr lang="en-CA" sz="18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 Shopify app</a:t>
            </a:r>
            <a:endParaRPr lang="en-CA"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800" b="1"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Free trial: </a:t>
            </a:r>
            <a:r>
              <a:rPr lang="en-CA" sz="18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Yes</a:t>
            </a:r>
            <a:endParaRPr lang="en-CA"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750"/>
              </a:spcBef>
              <a:spcAft>
                <a:spcPts val="750"/>
              </a:spcAft>
            </a:pPr>
            <a:r>
              <a:rPr lang="en-CA" sz="1800" b="1"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Starting price: </a:t>
            </a:r>
            <a:r>
              <a:rPr lang="en-CA" sz="1800" kern="0" dirty="0">
                <a:solidFill>
                  <a:schemeClr val="bg1"/>
                </a:solidFill>
                <a:effectLst/>
                <a:latin typeface="Open Sans" panose="020B0606030504020204" pitchFamily="34" charset="0"/>
                <a:ea typeface="Times New Roman" panose="02020603050405020304" pitchFamily="18" charset="0"/>
                <a:cs typeface="Arial" panose="020B0604020202020204" pitchFamily="34" charset="0"/>
              </a:rPr>
              <a:t>$5.99/month</a:t>
            </a:r>
            <a:endParaRPr lang="en-CA" sz="1800" kern="1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object 102">
            <a:extLst>
              <a:ext uri="{FF2B5EF4-FFF2-40B4-BE49-F238E27FC236}">
                <a16:creationId xmlns:a16="http://schemas.microsoft.com/office/drawing/2014/main" id="{5325CA15-AA25-03BD-5C73-2270DB8E8290}"/>
              </a:ext>
            </a:extLst>
          </p:cNvPr>
          <p:cNvSpPr txBox="1"/>
          <p:nvPr/>
        </p:nvSpPr>
        <p:spPr>
          <a:xfrm>
            <a:off x="466364" y="662966"/>
            <a:ext cx="6615279" cy="695062"/>
          </a:xfrm>
          <a:prstGeom prst="rect">
            <a:avLst/>
          </a:prstGeom>
        </p:spPr>
        <p:txBody>
          <a:bodyPr vert="horz" wrap="square" lIns="0" tIns="48260" rIns="0" bIns="0" rtlCol="0">
            <a:spAutoFit/>
          </a:bodyPr>
          <a:lstStyle/>
          <a:p>
            <a:pPr marL="12700" marR="5080">
              <a:spcBef>
                <a:spcPts val="380"/>
              </a:spcBef>
            </a:pPr>
            <a:r>
              <a:rPr lang="en-CA" sz="4200" b="1" kern="0" dirty="0" err="1">
                <a:solidFill>
                  <a:schemeClr val="bg1"/>
                </a:solidFill>
                <a:effectLst/>
                <a:latin typeface="Century Gothic" panose="020B0502020202020204" pitchFamily="34" charset="0"/>
                <a:ea typeface="Times New Roman" panose="02020603050405020304" pitchFamily="18" charset="0"/>
              </a:rPr>
              <a:t>Instafeed</a:t>
            </a:r>
            <a:endParaRPr sz="4200" dirty="0">
              <a:solidFill>
                <a:schemeClr val="bg1"/>
              </a:solidFill>
              <a:latin typeface="Century Gothic" panose="020B0502020202020204" pitchFamily="34" charset="0"/>
              <a:cs typeface="Century Gothic"/>
            </a:endParaRPr>
          </a:p>
        </p:txBody>
      </p:sp>
      <p:pic>
        <p:nvPicPr>
          <p:cNvPr id="6" name="Picture 5">
            <a:extLst>
              <a:ext uri="{FF2B5EF4-FFF2-40B4-BE49-F238E27FC236}">
                <a16:creationId xmlns:a16="http://schemas.microsoft.com/office/drawing/2014/main" id="{1DFDC2AE-5560-05C5-9E9C-D3C8CA999E9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8257" y="2604532"/>
            <a:ext cx="6937443" cy="2319893"/>
          </a:xfrm>
          <a:prstGeom prst="rect">
            <a:avLst/>
          </a:prstGeom>
          <a:noFill/>
          <a:ln>
            <a:noFill/>
          </a:ln>
        </p:spPr>
      </p:pic>
    </p:spTree>
    <p:extLst>
      <p:ext uri="{BB962C8B-B14F-4D97-AF65-F5344CB8AC3E}">
        <p14:creationId xmlns:p14="http://schemas.microsoft.com/office/powerpoint/2010/main" val="2143504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11295</TotalTime>
  <Words>2525</Words>
  <Application>Microsoft Office PowerPoint</Application>
  <PresentationFormat>Custom</PresentationFormat>
  <Paragraphs>239</Paragraphs>
  <Slides>26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Century Gothic</vt:lpstr>
      <vt:lpstr>Gill Sans MT</vt:lpstr>
      <vt:lpstr>Lato Black</vt:lpstr>
      <vt:lpstr>Open Sans</vt:lpstr>
      <vt:lpstr>Symbol</vt:lpstr>
      <vt:lpstr>Times New Roman</vt:lpstr>
      <vt:lpstr>Verdana</vt:lpstr>
      <vt:lpstr>Office Theme</vt:lpstr>
      <vt:lpstr>PowerPoint Presentation</vt:lpstr>
      <vt:lpstr>PowerPoint Presentation</vt:lpstr>
      <vt:lpstr>Top Ecommerce Marketing Tools for 2024</vt:lpstr>
      <vt:lpstr>Facebook &amp; Instagram </vt:lpstr>
      <vt:lpstr>PowerPoint Presentation</vt:lpstr>
      <vt:lpstr>PowerPoint Presentation</vt:lpstr>
      <vt:lpstr>Buffer</vt:lpstr>
      <vt:lpstr>PowerPoint Presentation</vt:lpstr>
      <vt:lpstr>PowerPoint Presentation</vt:lpstr>
      <vt:lpstr>Carro</vt:lpstr>
      <vt:lpstr>PowerPoint Presentation</vt:lpstr>
      <vt:lpstr>PowerPoint Presentation</vt:lpstr>
      <vt:lpstr>PowerPoint Presentation</vt:lpstr>
      <vt:lpstr>OptinMonster</vt:lpstr>
      <vt:lpstr>PowerPoint Presentation</vt:lpstr>
      <vt:lpstr>Judge.me</vt:lpstr>
      <vt:lpstr>PowerPoint Presentation</vt:lpstr>
      <vt:lpstr>PowerPoint Presentation</vt:lpstr>
      <vt:lpstr>ReConvert Upsell &amp; Cross-Sell</vt:lpstr>
      <vt:lpstr>PowerPoint Presentation</vt:lpstr>
      <vt:lpstr>PowerPoint Presentation</vt:lpstr>
      <vt:lpstr>Free Gifts BOGO</vt:lpstr>
      <vt:lpstr>PowerPoint Presentation</vt:lpstr>
      <vt:lpstr>PowerPoint Presentation</vt:lpstr>
      <vt:lpstr>Volume &amp; Discounted Pricing</vt:lpstr>
      <vt:lpstr>Do you have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trends that will dominate 2023</dc:title>
  <dc:creator>maryam golabgir</dc:creator>
  <cp:lastModifiedBy>maryam golabgir</cp:lastModifiedBy>
  <cp:revision>36</cp:revision>
  <dcterms:created xsi:type="dcterms:W3CDTF">2023-03-14T14:42:06Z</dcterms:created>
  <dcterms:modified xsi:type="dcterms:W3CDTF">2024-01-18T00:31:11Z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2022-11-08T00:00:00Z</vt:filetime>
  </property>
  <property fmtid="{D5CDD505-2E9C-101B-9397-08002B2CF9AE}" pid="3" name="Creator">
    <vt:lpwstr>Adobe InDesign 18.0 (Macintosh)</vt:lpwstr>
  </property>
  <property fmtid="{D5CDD505-2E9C-101B-9397-08002B2CF9AE}" pid="4" name="LastSaved">
    <vt:filetime>2023-03-14T00:00:00Z</vt:filetime>
  </property>
  <property fmtid="{D5CDD505-2E9C-101B-9397-08002B2CF9AE}" pid="5" name="Producer">
    <vt:lpwstr>Adobe PDF Library 17.0</vt:lpwstr>
  </property>
</Properties>
</file>