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26"/>
  </p:notesMasterIdLst>
  <p:sldIdLst>
    <p:sldId id="256" r:id="rId2"/>
    <p:sldId id="260" r:id="rId3"/>
    <p:sldId id="261" r:id="rId4"/>
    <p:sldId id="267" r:id="rId5"/>
    <p:sldId id="268" r:id="rId6"/>
    <p:sldId id="270" r:id="rId7"/>
    <p:sldId id="271" r:id="rId8"/>
    <p:sldId id="272" r:id="rId9"/>
    <p:sldId id="273" r:id="rId10"/>
    <p:sldId id="274" r:id="rId11"/>
    <p:sldId id="275" r:id="rId12"/>
    <p:sldId id="277" r:id="rId13"/>
    <p:sldId id="262" r:id="rId14"/>
    <p:sldId id="263" r:id="rId15"/>
    <p:sldId id="286" r:id="rId16"/>
    <p:sldId id="265" r:id="rId17"/>
    <p:sldId id="266" r:id="rId18"/>
    <p:sldId id="285" r:id="rId19"/>
    <p:sldId id="290" r:id="rId20"/>
    <p:sldId id="296" r:id="rId21"/>
    <p:sldId id="293" r:id="rId22"/>
    <p:sldId id="294" r:id="rId23"/>
    <p:sldId id="297" r:id="rId24"/>
    <p:sldId id="310" r:id="rId25"/>
  </p:sldIdLst>
  <p:sldSz cx="15125700" cy="7562850"/>
  <p:notesSz cx="15125700" cy="7562850"/>
  <p:defaultTextStyle>
    <a:defPPr>
      <a:defRPr kern="0"/>
    </a:def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ABBB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p:cViewPr varScale="1">
        <p:scale>
          <a:sx n="98" d="100"/>
          <a:sy n="98" d="100"/>
        </p:scale>
        <p:origin x="108" y="210"/>
      </p:cViewPr>
      <p:guideLst>
        <p:guide orient="horz" pos="2880"/>
        <p:guide pos="216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6554788" cy="379413"/>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8567738" y="0"/>
            <a:ext cx="6554787" cy="379413"/>
          </a:xfrm>
          <a:prstGeom prst="rect">
            <a:avLst/>
          </a:prstGeom>
        </p:spPr>
        <p:txBody>
          <a:bodyPr vert="horz" lIns="91440" tIns="45720" rIns="91440" bIns="45720" rtlCol="0"/>
          <a:lstStyle>
            <a:lvl1pPr algn="r">
              <a:defRPr sz="1200"/>
            </a:lvl1pPr>
          </a:lstStyle>
          <a:p>
            <a:fld id="{7A792A6C-44D5-40FA-8CF7-FD35942E0AF9}" type="datetimeFigureOut">
              <a:rPr lang="en-CA" smtClean="0"/>
              <a:t>2024-01-11</a:t>
            </a:fld>
            <a:endParaRPr lang="en-CA"/>
          </a:p>
        </p:txBody>
      </p:sp>
      <p:sp>
        <p:nvSpPr>
          <p:cNvPr id="4" name="Slide Image Placeholder 3"/>
          <p:cNvSpPr>
            <a:spLocks noGrp="1" noRot="1" noChangeAspect="1"/>
          </p:cNvSpPr>
          <p:nvPr>
            <p:ph type="sldImg" idx="2"/>
          </p:nvPr>
        </p:nvSpPr>
        <p:spPr>
          <a:xfrm>
            <a:off x="5011738" y="946150"/>
            <a:ext cx="5102225" cy="2551113"/>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1512888" y="3640138"/>
            <a:ext cx="12099925" cy="29781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7183438"/>
            <a:ext cx="6554788" cy="379412"/>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8567738" y="7183438"/>
            <a:ext cx="6554787" cy="379412"/>
          </a:xfrm>
          <a:prstGeom prst="rect">
            <a:avLst/>
          </a:prstGeom>
        </p:spPr>
        <p:txBody>
          <a:bodyPr vert="horz" lIns="91440" tIns="45720" rIns="91440" bIns="45720" rtlCol="0" anchor="b"/>
          <a:lstStyle>
            <a:lvl1pPr algn="r">
              <a:defRPr sz="1200"/>
            </a:lvl1pPr>
          </a:lstStyle>
          <a:p>
            <a:fld id="{ACBF563C-C81D-44E1-98BB-9EEDE6239B18}" type="slidenum">
              <a:rPr lang="en-CA" smtClean="0"/>
              <a:t>‹#›</a:t>
            </a:fld>
            <a:endParaRPr lang="en-CA"/>
          </a:p>
        </p:txBody>
      </p:sp>
    </p:spTree>
    <p:extLst>
      <p:ext uri="{BB962C8B-B14F-4D97-AF65-F5344CB8AC3E}">
        <p14:creationId xmlns:p14="http://schemas.microsoft.com/office/powerpoint/2010/main" val="22228588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1500"/>
              </a:spcAft>
            </a:pPr>
            <a:r>
              <a:rPr lang="en-CA" sz="1800" kern="0" dirty="0">
                <a:effectLst/>
                <a:latin typeface="Times New Roman" panose="02020603050405020304" pitchFamily="18" charset="0"/>
                <a:ea typeface="Times New Roman" panose="02020603050405020304" pitchFamily="18" charset="0"/>
                <a:cs typeface="Arial" panose="020B0604020202020204" pitchFamily="34" charset="0"/>
              </a:rPr>
              <a:t>Traditionally, marketing focuses on top-of-funnel activities that attract potential customers and deliver them to sales teams. </a:t>
            </a:r>
            <a:r>
              <a:rPr lang="en-CA" sz="1800" b="1" kern="0" dirty="0">
                <a:effectLst/>
                <a:latin typeface="Times New Roman" panose="02020603050405020304" pitchFamily="18" charset="0"/>
                <a:ea typeface="Times New Roman" panose="02020603050405020304" pitchFamily="18" charset="0"/>
                <a:cs typeface="Arial" panose="020B0604020202020204" pitchFamily="34" charset="0"/>
              </a:rPr>
              <a:t>Growth marketing integrates the entire pipeline.</a:t>
            </a:r>
            <a:r>
              <a:rPr lang="en-CA" sz="1800" kern="0" dirty="0">
                <a:effectLst/>
                <a:latin typeface="Times New Roman" panose="02020603050405020304" pitchFamily="18" charset="0"/>
                <a:ea typeface="Times New Roman" panose="02020603050405020304" pitchFamily="18" charset="0"/>
                <a:cs typeface="Arial" panose="020B0604020202020204" pitchFamily="34" charset="0"/>
              </a:rPr>
              <a:t> When implemented effectively, this approach leverages every opportunity to acquire, convert, and retain the most customers in the shortest period — ultimately driving rapid growth.</a:t>
            </a:r>
            <a:endParaRPr lang="en-CA" sz="1800" kern="100" dirty="0">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1500"/>
              </a:spcAft>
            </a:pPr>
            <a:r>
              <a:rPr lang="en-CA" sz="1800" kern="0" dirty="0">
                <a:effectLst/>
                <a:latin typeface="Times New Roman" panose="02020603050405020304" pitchFamily="18" charset="0"/>
                <a:ea typeface="Times New Roman" panose="02020603050405020304" pitchFamily="18" charset="0"/>
                <a:cs typeface="Arial" panose="020B0604020202020204" pitchFamily="34" charset="0"/>
              </a:rPr>
              <a:t>Growth marketing often re-envisions the role of marketing departments to achieve these goals. Rather than generating leads, growth marketers create a qualified pipeline that makes revenue the overarching goal. This approach aligns teams with sales departments philosophically and often contributes to cost reduction across the entire pipeline.</a:t>
            </a:r>
            <a:endParaRPr lang="en-CA" sz="1800" kern="100" dirty="0">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1500"/>
              </a:spcAft>
            </a:pPr>
            <a:r>
              <a:rPr lang="en-CA" sz="1800" kern="0" dirty="0">
                <a:effectLst/>
                <a:latin typeface="Times New Roman" panose="02020603050405020304" pitchFamily="18" charset="0"/>
                <a:ea typeface="Times New Roman" panose="02020603050405020304" pitchFamily="18" charset="0"/>
                <a:cs typeface="Arial" panose="020B0604020202020204" pitchFamily="34" charset="0"/>
              </a:rPr>
              <a:t>Top-of-funnel marketing may be enough if your marketing and sales teams are already aligned. However, if KPIs don’t translate into sales or decrease churn, growth marketing is an excellent solution.</a:t>
            </a:r>
            <a:endParaRPr lang="en-CA" sz="1800" kern="100" dirty="0">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1500"/>
              </a:spcAft>
            </a:pPr>
            <a:r>
              <a:rPr lang="en-CA" sz="1800" kern="0" dirty="0">
                <a:effectLst/>
                <a:latin typeface="Times New Roman" panose="02020603050405020304" pitchFamily="18" charset="0"/>
                <a:ea typeface="Times New Roman" panose="02020603050405020304" pitchFamily="18" charset="0"/>
                <a:cs typeface="Arial" panose="020B0604020202020204" pitchFamily="34" charset="0"/>
              </a:rPr>
              <a:t>It’s particularly effective among B2B companies in the tech sector, where a holistic approach to performance drives revenue. Forthcoming research from 6sense shows that the best B2B marketers are:</a:t>
            </a:r>
            <a:endParaRPr lang="en-CA" sz="1800" kern="100" dirty="0">
              <a:effectLst/>
              <a:latin typeface="Calibri" panose="020F0502020204030204" pitchFamily="34" charset="0"/>
              <a:ea typeface="Calibri" panose="020F0502020204030204" pitchFamily="34" charset="0"/>
              <a:cs typeface="Arial" panose="020B0604020202020204" pitchFamily="34" charset="0"/>
            </a:endParaRPr>
          </a:p>
          <a:p>
            <a:pPr marL="342900" lvl="0" indent="-342900" fontAlgn="base">
              <a:lnSpc>
                <a:spcPct val="107000"/>
              </a:lnSpc>
              <a:spcAft>
                <a:spcPts val="600"/>
              </a:spcAft>
              <a:buSzPts val="1000"/>
              <a:buFont typeface="Symbol" panose="05050102010706020507" pitchFamily="18" charset="2"/>
              <a:buChar char=""/>
              <a:tabLst>
                <a:tab pos="457200" algn="l"/>
              </a:tabLst>
            </a:pPr>
            <a:r>
              <a:rPr lang="en-CA" sz="1800" kern="0" dirty="0">
                <a:effectLst/>
                <a:latin typeface="Times New Roman" panose="02020603050405020304" pitchFamily="18" charset="0"/>
                <a:ea typeface="Times New Roman" panose="02020603050405020304" pitchFamily="18" charset="0"/>
                <a:cs typeface="Arial" panose="020B0604020202020204" pitchFamily="34" charset="0"/>
              </a:rPr>
              <a:t>28% more likely to list revenue as their top KPI</a:t>
            </a:r>
            <a:endParaRPr lang="en-CA" sz="1800" kern="100" dirty="0">
              <a:effectLst/>
              <a:latin typeface="Calibri" panose="020F0502020204030204" pitchFamily="34" charset="0"/>
              <a:ea typeface="Calibri" panose="020F0502020204030204" pitchFamily="34" charset="0"/>
              <a:cs typeface="Arial" panose="020B0604020202020204" pitchFamily="34" charset="0"/>
            </a:endParaRPr>
          </a:p>
          <a:p>
            <a:pPr marL="342900" lvl="0" indent="-342900" fontAlgn="base">
              <a:lnSpc>
                <a:spcPct val="107000"/>
              </a:lnSpc>
              <a:spcAft>
                <a:spcPts val="600"/>
              </a:spcAft>
              <a:buSzPts val="1000"/>
              <a:buFont typeface="Symbol" panose="05050102010706020507" pitchFamily="18" charset="2"/>
              <a:buChar char=""/>
              <a:tabLst>
                <a:tab pos="457200" algn="l"/>
              </a:tabLst>
            </a:pPr>
            <a:r>
              <a:rPr lang="en-CA" sz="1800" kern="0" dirty="0">
                <a:effectLst/>
                <a:latin typeface="Times New Roman" panose="02020603050405020304" pitchFamily="18" charset="0"/>
                <a:ea typeface="Times New Roman" panose="02020603050405020304" pitchFamily="18" charset="0"/>
                <a:cs typeface="Arial" panose="020B0604020202020204" pitchFamily="34" charset="0"/>
              </a:rPr>
              <a:t>17&amp; more likely to take responsibility for upsells</a:t>
            </a:r>
            <a:endParaRPr lang="en-CA" sz="1800" kern="100" dirty="0">
              <a:effectLst/>
              <a:latin typeface="Calibri" panose="020F0502020204030204" pitchFamily="34" charset="0"/>
              <a:ea typeface="Calibri" panose="020F0502020204030204" pitchFamily="34" charset="0"/>
              <a:cs typeface="Arial" panose="020B0604020202020204" pitchFamily="34" charset="0"/>
            </a:endParaRPr>
          </a:p>
          <a:p>
            <a:pPr marL="342900" lvl="0" indent="-342900" fontAlgn="base">
              <a:lnSpc>
                <a:spcPct val="107000"/>
              </a:lnSpc>
              <a:spcAft>
                <a:spcPts val="600"/>
              </a:spcAft>
              <a:buSzPts val="1000"/>
              <a:buFont typeface="Symbol" panose="05050102010706020507" pitchFamily="18" charset="2"/>
              <a:buChar char=""/>
              <a:tabLst>
                <a:tab pos="457200" algn="l"/>
              </a:tabLst>
            </a:pPr>
            <a:r>
              <a:rPr lang="en-CA" sz="1800" kern="0" dirty="0">
                <a:effectLst/>
                <a:latin typeface="Times New Roman" panose="02020603050405020304" pitchFamily="18" charset="0"/>
                <a:ea typeface="Times New Roman" panose="02020603050405020304" pitchFamily="18" charset="0"/>
                <a:cs typeface="Arial" panose="020B0604020202020204" pitchFamily="34" charset="0"/>
              </a:rPr>
              <a:t>21% more likely to take responsibility for customer retention</a:t>
            </a:r>
            <a:endParaRPr lang="en-CA" sz="1800" kern="100" dirty="0">
              <a:effectLst/>
              <a:latin typeface="Calibri" panose="020F0502020204030204" pitchFamily="34" charset="0"/>
              <a:ea typeface="Calibri" panose="020F0502020204030204" pitchFamily="34" charset="0"/>
              <a:cs typeface="Arial" panose="020B0604020202020204" pitchFamily="34" charset="0"/>
            </a:endParaRPr>
          </a:p>
          <a:p>
            <a:endParaRPr lang="en-CA" dirty="0"/>
          </a:p>
        </p:txBody>
      </p:sp>
      <p:sp>
        <p:nvSpPr>
          <p:cNvPr id="4" name="Slide Number Placeholder 3"/>
          <p:cNvSpPr>
            <a:spLocks noGrp="1"/>
          </p:cNvSpPr>
          <p:nvPr>
            <p:ph type="sldNum" sz="quarter" idx="5"/>
          </p:nvPr>
        </p:nvSpPr>
        <p:spPr/>
        <p:txBody>
          <a:bodyPr/>
          <a:lstStyle/>
          <a:p>
            <a:fld id="{ACBF563C-C81D-44E1-98BB-9EEDE6239B18}" type="slidenum">
              <a:rPr lang="en-CA" smtClean="0"/>
              <a:t>3</a:t>
            </a:fld>
            <a:endParaRPr lang="en-CA"/>
          </a:p>
        </p:txBody>
      </p:sp>
    </p:spTree>
    <p:extLst>
      <p:ext uri="{BB962C8B-B14F-4D97-AF65-F5344CB8AC3E}">
        <p14:creationId xmlns:p14="http://schemas.microsoft.com/office/powerpoint/2010/main" val="387995308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obj" preserve="1">
  <p:cSld name="Title Slide">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12"/>
            <a:ext cx="15120619" cy="7560309"/>
          </a:xfrm>
          <a:custGeom>
            <a:avLst/>
            <a:gdLst/>
            <a:ahLst/>
            <a:cxnLst/>
            <a:rect l="l" t="t" r="r" b="b"/>
            <a:pathLst>
              <a:path w="15120619" h="7560309">
                <a:moveTo>
                  <a:pt x="15120010" y="0"/>
                </a:moveTo>
                <a:lnTo>
                  <a:pt x="0" y="0"/>
                </a:lnTo>
                <a:lnTo>
                  <a:pt x="0" y="7559992"/>
                </a:lnTo>
                <a:lnTo>
                  <a:pt x="15120010" y="7559992"/>
                </a:lnTo>
                <a:lnTo>
                  <a:pt x="15120010" y="0"/>
                </a:lnTo>
                <a:close/>
              </a:path>
            </a:pathLst>
          </a:custGeom>
          <a:solidFill>
            <a:srgbClr val="3CCBDA"/>
          </a:solidFill>
        </p:spPr>
        <p:txBody>
          <a:bodyPr wrap="square" lIns="0" tIns="0" rIns="0" bIns="0" rtlCol="0"/>
          <a:lstStyle/>
          <a:p>
            <a:endParaRPr/>
          </a:p>
        </p:txBody>
      </p:sp>
      <p:sp>
        <p:nvSpPr>
          <p:cNvPr id="2" name="Holder 2"/>
          <p:cNvSpPr>
            <a:spLocks noGrp="1"/>
          </p:cNvSpPr>
          <p:nvPr>
            <p:ph type="ctrTitle"/>
          </p:nvPr>
        </p:nvSpPr>
        <p:spPr>
          <a:xfrm>
            <a:off x="932299" y="882905"/>
            <a:ext cx="2209165" cy="1590039"/>
          </a:xfrm>
          <a:prstGeom prst="rect">
            <a:avLst/>
          </a:prstGeom>
        </p:spPr>
        <p:txBody>
          <a:bodyPr wrap="square" lIns="0" tIns="0" rIns="0" bIns="0">
            <a:spAutoFit/>
          </a:bodyPr>
          <a:lstStyle>
            <a:lvl1pPr>
              <a:defRPr sz="2800" b="1" i="0">
                <a:solidFill>
                  <a:srgbClr val="4F546D"/>
                </a:solidFill>
                <a:latin typeface="Century Gothic"/>
                <a:cs typeface="Century Gothic"/>
              </a:defRPr>
            </a:lvl1pPr>
          </a:lstStyle>
          <a:p>
            <a:endParaRPr/>
          </a:p>
        </p:txBody>
      </p:sp>
      <p:sp>
        <p:nvSpPr>
          <p:cNvPr id="3" name="Holder 3"/>
          <p:cNvSpPr>
            <a:spLocks noGrp="1"/>
          </p:cNvSpPr>
          <p:nvPr>
            <p:ph type="subTitle" idx="4"/>
          </p:nvPr>
        </p:nvSpPr>
        <p:spPr>
          <a:xfrm>
            <a:off x="2268855" y="4235196"/>
            <a:ext cx="10587990" cy="1890712"/>
          </a:xfrm>
          <a:prstGeom prst="rect">
            <a:avLst/>
          </a:prstGeom>
        </p:spPr>
        <p:txBody>
          <a:bodyPr wrap="square" lIns="0" tIns="0" rIns="0" bIns="0">
            <a:spAutoFit/>
          </a:bodyPr>
          <a:lstStyle>
            <a:lvl1pPr>
              <a:defRPr sz="4200" b="1" i="0">
                <a:solidFill>
                  <a:schemeClr val="bg1"/>
                </a:solidFill>
                <a:latin typeface="Century Gothic"/>
                <a:cs typeface="Century Gothic"/>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1/11/2024</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800" b="1" i="0">
                <a:solidFill>
                  <a:srgbClr val="4F546D"/>
                </a:solidFill>
                <a:latin typeface="Century Gothic"/>
                <a:cs typeface="Century Gothic"/>
              </a:defRPr>
            </a:lvl1pPr>
          </a:lstStyle>
          <a:p>
            <a:endParaRPr/>
          </a:p>
        </p:txBody>
      </p:sp>
      <p:sp>
        <p:nvSpPr>
          <p:cNvPr id="3" name="Holder 3"/>
          <p:cNvSpPr>
            <a:spLocks noGrp="1"/>
          </p:cNvSpPr>
          <p:nvPr>
            <p:ph type="body" idx="1"/>
          </p:nvPr>
        </p:nvSpPr>
        <p:spPr/>
        <p:txBody>
          <a:bodyPr lIns="0" tIns="0" rIns="0" bIns="0"/>
          <a:lstStyle>
            <a:lvl1pPr>
              <a:defRPr sz="4200" b="1" i="0">
                <a:solidFill>
                  <a:schemeClr val="bg1"/>
                </a:solidFill>
                <a:latin typeface="Century Gothic"/>
                <a:cs typeface="Century Gothic"/>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1/11/2024</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800" b="1" i="0">
                <a:solidFill>
                  <a:srgbClr val="4F546D"/>
                </a:solidFill>
                <a:latin typeface="Century Gothic"/>
                <a:cs typeface="Century Gothic"/>
              </a:defRPr>
            </a:lvl1pPr>
          </a:lstStyle>
          <a:p>
            <a:endParaRPr/>
          </a:p>
        </p:txBody>
      </p:sp>
      <p:sp>
        <p:nvSpPr>
          <p:cNvPr id="3" name="Holder 3"/>
          <p:cNvSpPr>
            <a:spLocks noGrp="1"/>
          </p:cNvSpPr>
          <p:nvPr>
            <p:ph sz="half" idx="2"/>
          </p:nvPr>
        </p:nvSpPr>
        <p:spPr>
          <a:xfrm>
            <a:off x="756285" y="1739455"/>
            <a:ext cx="6579679" cy="4991481"/>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7789735" y="1739455"/>
            <a:ext cx="6579679" cy="4991481"/>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1/11/2024</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800" b="1" i="0">
                <a:solidFill>
                  <a:srgbClr val="4F546D"/>
                </a:solidFill>
                <a:latin typeface="Century Gothic"/>
                <a:cs typeface="Century Gothic"/>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1/11/2024</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1/11/2024</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347299" y="527305"/>
            <a:ext cx="2819400" cy="1732280"/>
          </a:xfrm>
          <a:prstGeom prst="rect">
            <a:avLst/>
          </a:prstGeom>
        </p:spPr>
        <p:txBody>
          <a:bodyPr wrap="square" lIns="0" tIns="0" rIns="0" bIns="0">
            <a:spAutoFit/>
          </a:bodyPr>
          <a:lstStyle>
            <a:lvl1pPr>
              <a:defRPr sz="2800" b="1" i="0">
                <a:solidFill>
                  <a:srgbClr val="4F546D"/>
                </a:solidFill>
                <a:latin typeface="Century Gothic"/>
                <a:cs typeface="Century Gothic"/>
              </a:defRPr>
            </a:lvl1pPr>
          </a:lstStyle>
          <a:p>
            <a:endParaRPr/>
          </a:p>
        </p:txBody>
      </p:sp>
      <p:sp>
        <p:nvSpPr>
          <p:cNvPr id="3" name="Holder 3"/>
          <p:cNvSpPr>
            <a:spLocks noGrp="1"/>
          </p:cNvSpPr>
          <p:nvPr>
            <p:ph type="body" idx="1"/>
          </p:nvPr>
        </p:nvSpPr>
        <p:spPr>
          <a:xfrm>
            <a:off x="7907299" y="2127505"/>
            <a:ext cx="6224269" cy="3332479"/>
          </a:xfrm>
          <a:prstGeom prst="rect">
            <a:avLst/>
          </a:prstGeom>
        </p:spPr>
        <p:txBody>
          <a:bodyPr wrap="square" lIns="0" tIns="0" rIns="0" bIns="0">
            <a:spAutoFit/>
          </a:bodyPr>
          <a:lstStyle>
            <a:lvl1pPr>
              <a:defRPr sz="4200" b="1" i="0">
                <a:solidFill>
                  <a:schemeClr val="bg1"/>
                </a:solidFill>
                <a:latin typeface="Century Gothic"/>
                <a:cs typeface="Century Gothic"/>
              </a:defRPr>
            </a:lvl1pPr>
          </a:lstStyle>
          <a:p>
            <a:endParaRPr/>
          </a:p>
        </p:txBody>
      </p:sp>
      <p:sp>
        <p:nvSpPr>
          <p:cNvPr id="4" name="Holder 4"/>
          <p:cNvSpPr>
            <a:spLocks noGrp="1"/>
          </p:cNvSpPr>
          <p:nvPr>
            <p:ph type="ftr" sz="quarter" idx="5"/>
          </p:nvPr>
        </p:nvSpPr>
        <p:spPr>
          <a:xfrm>
            <a:off x="5142738" y="7033450"/>
            <a:ext cx="4840224" cy="378142"/>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756285" y="7033450"/>
            <a:ext cx="3478911" cy="378142"/>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1/11/2024</a:t>
            </a:fld>
            <a:endParaRPr lang="en-US"/>
          </a:p>
        </p:txBody>
      </p:sp>
      <p:sp>
        <p:nvSpPr>
          <p:cNvPr id="6" name="Holder 6"/>
          <p:cNvSpPr>
            <a:spLocks noGrp="1"/>
          </p:cNvSpPr>
          <p:nvPr>
            <p:ph type="sldNum" sz="quarter" idx="7"/>
          </p:nvPr>
        </p:nvSpPr>
        <p:spPr>
          <a:xfrm>
            <a:off x="10890504" y="7033450"/>
            <a:ext cx="3478911" cy="378142"/>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1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5.xml"/><Relationship Id="rId4" Type="http://schemas.openxmlformats.org/officeDocument/2006/relationships/image" Target="../media/image45.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5.xml"/><Relationship Id="rId5" Type="http://schemas.openxmlformats.org/officeDocument/2006/relationships/image" Target="../media/image49.png"/><Relationship Id="rId4" Type="http://schemas.openxmlformats.org/officeDocument/2006/relationships/image" Target="../media/image48.png"/></Relationships>
</file>

<file path=ppt/slides/_rels/slide1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jpg"/><Relationship Id="rId1" Type="http://schemas.openxmlformats.org/officeDocument/2006/relationships/slideLayout" Target="../slideLayouts/slideLayout1.xml"/><Relationship Id="rId5" Type="http://schemas.openxmlformats.org/officeDocument/2006/relationships/image" Target="../media/image53.png"/><Relationship Id="rId4" Type="http://schemas.openxmlformats.org/officeDocument/2006/relationships/image" Target="../media/image52.png"/></Relationships>
</file>

<file path=ppt/slides/_rels/slide19.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hyperlink" Target="http://www.digitalmarketingexperts.ca/" TargetMode="External"/><Relationship Id="rId2" Type="http://schemas.openxmlformats.org/officeDocument/2006/relationships/image" Target="../media/image2.jpeg"/><Relationship Id="rId1" Type="http://schemas.openxmlformats.org/officeDocument/2006/relationships/slideLayout" Target="../slideLayouts/slideLayout2.xml"/><Relationship Id="rId5" Type="http://schemas.openxmlformats.org/officeDocument/2006/relationships/image" Target="../media/image3.jpeg"/><Relationship Id="rId4" Type="http://schemas.openxmlformats.org/officeDocument/2006/relationships/hyperlink" Target="https://www.linkedin.com/in/maryamgolabgir" TargetMode="External"/></Relationships>
</file>

<file path=ppt/slides/_rels/slide20.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56.png"/><Relationship Id="rId7" Type="http://schemas.openxmlformats.org/officeDocument/2006/relationships/image" Target="../media/image60.png"/><Relationship Id="rId12" Type="http://schemas.openxmlformats.org/officeDocument/2006/relationships/image" Target="../media/image65.png"/><Relationship Id="rId2" Type="http://schemas.openxmlformats.org/officeDocument/2006/relationships/image" Target="../media/image55.png"/><Relationship Id="rId1" Type="http://schemas.openxmlformats.org/officeDocument/2006/relationships/slideLayout" Target="../slideLayouts/slideLayout5.xml"/><Relationship Id="rId6" Type="http://schemas.openxmlformats.org/officeDocument/2006/relationships/image" Target="../media/image59.png"/><Relationship Id="rId11" Type="http://schemas.openxmlformats.org/officeDocument/2006/relationships/image" Target="../media/image64.png"/><Relationship Id="rId5" Type="http://schemas.openxmlformats.org/officeDocument/2006/relationships/image" Target="../media/image58.png"/><Relationship Id="rId10" Type="http://schemas.openxmlformats.org/officeDocument/2006/relationships/image" Target="../media/image63.png"/><Relationship Id="rId4" Type="http://schemas.openxmlformats.org/officeDocument/2006/relationships/image" Target="../media/image57.png"/><Relationship Id="rId9" Type="http://schemas.openxmlformats.org/officeDocument/2006/relationships/image" Target="../media/image62.png"/></Relationships>
</file>

<file path=ppt/slides/_rels/slide21.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55.png"/><Relationship Id="rId1" Type="http://schemas.openxmlformats.org/officeDocument/2006/relationships/slideLayout" Target="../slideLayouts/slideLayout5.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67.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5.xml"/><Relationship Id="rId5" Type="http://schemas.openxmlformats.org/officeDocument/2006/relationships/image" Target="../media/image7.png"/><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19.png"/><Relationship Id="rId3" Type="http://schemas.openxmlformats.org/officeDocument/2006/relationships/image" Target="../media/image9.png"/><Relationship Id="rId7" Type="http://schemas.openxmlformats.org/officeDocument/2006/relationships/image" Target="../media/image13.png"/><Relationship Id="rId12" Type="http://schemas.openxmlformats.org/officeDocument/2006/relationships/image" Target="../media/image18.png"/><Relationship Id="rId2" Type="http://schemas.openxmlformats.org/officeDocument/2006/relationships/image" Target="../media/image8.png"/><Relationship Id="rId16" Type="http://schemas.openxmlformats.org/officeDocument/2006/relationships/image" Target="../media/image22.png"/><Relationship Id="rId1" Type="http://schemas.openxmlformats.org/officeDocument/2006/relationships/slideLayout" Target="../slideLayouts/slideLayout3.xml"/><Relationship Id="rId6" Type="http://schemas.openxmlformats.org/officeDocument/2006/relationships/image" Target="../media/image12.png"/><Relationship Id="rId11" Type="http://schemas.openxmlformats.org/officeDocument/2006/relationships/image" Target="../media/image17.png"/><Relationship Id="rId5" Type="http://schemas.openxmlformats.org/officeDocument/2006/relationships/image" Target="../media/image11.png"/><Relationship Id="rId15" Type="http://schemas.openxmlformats.org/officeDocument/2006/relationships/image" Target="../media/image21.png"/><Relationship Id="rId10" Type="http://schemas.openxmlformats.org/officeDocument/2006/relationships/image" Target="../media/image16.png"/><Relationship Id="rId4" Type="http://schemas.openxmlformats.org/officeDocument/2006/relationships/image" Target="../media/image10.png"/><Relationship Id="rId9" Type="http://schemas.openxmlformats.org/officeDocument/2006/relationships/image" Target="../media/image15.png"/><Relationship Id="rId14" Type="http://schemas.openxmlformats.org/officeDocument/2006/relationships/image" Target="../media/image20.png"/></Relationships>
</file>

<file path=ppt/slides/_rels/slide6.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image" Target="../media/image26.png"/><Relationship Id="rId1" Type="http://schemas.openxmlformats.org/officeDocument/2006/relationships/slideLayout" Target="../slideLayouts/slideLayout5.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32.png"/><Relationship Id="rId1" Type="http://schemas.openxmlformats.org/officeDocument/2006/relationships/slideLayout" Target="../slideLayouts/slideLayout5.xml"/><Relationship Id="rId4" Type="http://schemas.openxmlformats.org/officeDocument/2006/relationships/image" Target="../media/image33.pn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2540" y="-12968"/>
            <a:ext cx="15120619" cy="7560309"/>
          </a:xfrm>
          <a:custGeom>
            <a:avLst/>
            <a:gdLst/>
            <a:ahLst/>
            <a:cxnLst/>
            <a:rect l="l" t="t" r="r" b="b"/>
            <a:pathLst>
              <a:path w="15120619" h="7560309">
                <a:moveTo>
                  <a:pt x="15120010" y="0"/>
                </a:moveTo>
                <a:lnTo>
                  <a:pt x="0" y="0"/>
                </a:lnTo>
                <a:lnTo>
                  <a:pt x="0" y="7559992"/>
                </a:lnTo>
                <a:lnTo>
                  <a:pt x="15120010" y="7559992"/>
                </a:lnTo>
                <a:lnTo>
                  <a:pt x="15120010" y="0"/>
                </a:lnTo>
                <a:close/>
              </a:path>
            </a:pathLst>
          </a:custGeom>
          <a:solidFill>
            <a:srgbClr val="191530"/>
          </a:solidFill>
        </p:spPr>
        <p:txBody>
          <a:bodyPr wrap="square" lIns="0" tIns="0" rIns="0" bIns="0" rtlCol="0"/>
          <a:lstStyle/>
          <a:p>
            <a:endParaRPr dirty="0"/>
          </a:p>
        </p:txBody>
      </p:sp>
      <p:sp>
        <p:nvSpPr>
          <p:cNvPr id="4" name="object 4"/>
          <p:cNvSpPr/>
          <p:nvPr/>
        </p:nvSpPr>
        <p:spPr>
          <a:xfrm>
            <a:off x="7024955" y="1266825"/>
            <a:ext cx="8005495" cy="6296025"/>
          </a:xfrm>
          <a:custGeom>
            <a:avLst/>
            <a:gdLst/>
            <a:ahLst/>
            <a:cxnLst/>
            <a:rect l="l" t="t" r="r" b="b"/>
            <a:pathLst>
              <a:path w="8054340" h="5314950">
                <a:moveTo>
                  <a:pt x="6116772" y="0"/>
                </a:moveTo>
                <a:lnTo>
                  <a:pt x="6071704" y="521"/>
                </a:lnTo>
                <a:lnTo>
                  <a:pt x="6026656" y="2084"/>
                </a:lnTo>
                <a:lnTo>
                  <a:pt x="5981647" y="4689"/>
                </a:lnTo>
                <a:lnTo>
                  <a:pt x="5936698" y="8336"/>
                </a:lnTo>
                <a:lnTo>
                  <a:pt x="5891826" y="13025"/>
                </a:lnTo>
                <a:lnTo>
                  <a:pt x="5847053" y="18757"/>
                </a:lnTo>
                <a:lnTo>
                  <a:pt x="5802397" y="25530"/>
                </a:lnTo>
                <a:lnTo>
                  <a:pt x="5757879" y="33346"/>
                </a:lnTo>
                <a:lnTo>
                  <a:pt x="5713518" y="42203"/>
                </a:lnTo>
                <a:lnTo>
                  <a:pt x="5669333" y="52103"/>
                </a:lnTo>
                <a:lnTo>
                  <a:pt x="5625344" y="63044"/>
                </a:lnTo>
                <a:lnTo>
                  <a:pt x="5581572" y="75028"/>
                </a:lnTo>
                <a:lnTo>
                  <a:pt x="5538034" y="88054"/>
                </a:lnTo>
                <a:lnTo>
                  <a:pt x="5494752" y="102122"/>
                </a:lnTo>
                <a:lnTo>
                  <a:pt x="5451745" y="117232"/>
                </a:lnTo>
                <a:lnTo>
                  <a:pt x="5409031" y="133384"/>
                </a:lnTo>
                <a:lnTo>
                  <a:pt x="5366632" y="150578"/>
                </a:lnTo>
                <a:lnTo>
                  <a:pt x="5324566" y="168814"/>
                </a:lnTo>
                <a:lnTo>
                  <a:pt x="5282854" y="188092"/>
                </a:lnTo>
                <a:lnTo>
                  <a:pt x="5241514" y="208412"/>
                </a:lnTo>
                <a:lnTo>
                  <a:pt x="5200566" y="229775"/>
                </a:lnTo>
                <a:lnTo>
                  <a:pt x="5160031" y="252179"/>
                </a:lnTo>
                <a:lnTo>
                  <a:pt x="5119927" y="275626"/>
                </a:lnTo>
                <a:lnTo>
                  <a:pt x="5080274" y="300114"/>
                </a:lnTo>
                <a:lnTo>
                  <a:pt x="5041092" y="325645"/>
                </a:lnTo>
                <a:lnTo>
                  <a:pt x="5002401" y="352217"/>
                </a:lnTo>
                <a:lnTo>
                  <a:pt x="4964220" y="379832"/>
                </a:lnTo>
                <a:lnTo>
                  <a:pt x="4926568" y="408489"/>
                </a:lnTo>
                <a:lnTo>
                  <a:pt x="4889466" y="438188"/>
                </a:lnTo>
                <a:lnTo>
                  <a:pt x="4852933" y="468929"/>
                </a:lnTo>
                <a:lnTo>
                  <a:pt x="4816988" y="500712"/>
                </a:lnTo>
                <a:lnTo>
                  <a:pt x="4781652" y="533537"/>
                </a:lnTo>
                <a:lnTo>
                  <a:pt x="4746943" y="567404"/>
                </a:lnTo>
                <a:lnTo>
                  <a:pt x="0" y="5314360"/>
                </a:lnTo>
                <a:lnTo>
                  <a:pt x="5479288" y="5314360"/>
                </a:lnTo>
                <a:lnTo>
                  <a:pt x="7486600" y="3307048"/>
                </a:lnTo>
                <a:lnTo>
                  <a:pt x="7520467" y="3272340"/>
                </a:lnTo>
                <a:lnTo>
                  <a:pt x="7553291" y="3237004"/>
                </a:lnTo>
                <a:lnTo>
                  <a:pt x="7585074" y="3201060"/>
                </a:lnTo>
                <a:lnTo>
                  <a:pt x="7615814" y="3164527"/>
                </a:lnTo>
                <a:lnTo>
                  <a:pt x="7645512" y="3127426"/>
                </a:lnTo>
                <a:lnTo>
                  <a:pt x="7674169" y="3089775"/>
                </a:lnTo>
                <a:lnTo>
                  <a:pt x="7701783" y="3051594"/>
                </a:lnTo>
                <a:lnTo>
                  <a:pt x="7728355" y="3012903"/>
                </a:lnTo>
                <a:lnTo>
                  <a:pt x="7753886" y="2973722"/>
                </a:lnTo>
                <a:lnTo>
                  <a:pt x="7778374" y="2934069"/>
                </a:lnTo>
                <a:lnTo>
                  <a:pt x="7801820" y="2893966"/>
                </a:lnTo>
                <a:lnTo>
                  <a:pt x="7824224" y="2853431"/>
                </a:lnTo>
                <a:lnTo>
                  <a:pt x="7845587" y="2812484"/>
                </a:lnTo>
                <a:lnTo>
                  <a:pt x="7865907" y="2771144"/>
                </a:lnTo>
                <a:lnTo>
                  <a:pt x="7885185" y="2729432"/>
                </a:lnTo>
                <a:lnTo>
                  <a:pt x="7903421" y="2687366"/>
                </a:lnTo>
                <a:lnTo>
                  <a:pt x="7920615" y="2644967"/>
                </a:lnTo>
                <a:lnTo>
                  <a:pt x="7936767" y="2602254"/>
                </a:lnTo>
                <a:lnTo>
                  <a:pt x="7951876" y="2559247"/>
                </a:lnTo>
                <a:lnTo>
                  <a:pt x="7965944" y="2515965"/>
                </a:lnTo>
                <a:lnTo>
                  <a:pt x="7978970" y="2472428"/>
                </a:lnTo>
                <a:lnTo>
                  <a:pt x="7990954" y="2428656"/>
                </a:lnTo>
                <a:lnTo>
                  <a:pt x="8001895" y="2384667"/>
                </a:lnTo>
                <a:lnTo>
                  <a:pt x="8011795" y="2340483"/>
                </a:lnTo>
                <a:lnTo>
                  <a:pt x="8020653" y="2296122"/>
                </a:lnTo>
                <a:lnTo>
                  <a:pt x="8028468" y="2251604"/>
                </a:lnTo>
                <a:lnTo>
                  <a:pt x="8035242" y="2206948"/>
                </a:lnTo>
                <a:lnTo>
                  <a:pt x="8040973" y="2162175"/>
                </a:lnTo>
                <a:lnTo>
                  <a:pt x="8045663" y="2117304"/>
                </a:lnTo>
                <a:lnTo>
                  <a:pt x="8049310" y="2072354"/>
                </a:lnTo>
                <a:lnTo>
                  <a:pt x="8051915" y="2027346"/>
                </a:lnTo>
                <a:lnTo>
                  <a:pt x="8053478" y="1982298"/>
                </a:lnTo>
                <a:lnTo>
                  <a:pt x="8054000" y="1937231"/>
                </a:lnTo>
                <a:lnTo>
                  <a:pt x="8053479" y="1892163"/>
                </a:lnTo>
                <a:lnTo>
                  <a:pt x="8051916" y="1847115"/>
                </a:lnTo>
                <a:lnTo>
                  <a:pt x="8049311" y="1802107"/>
                </a:lnTo>
                <a:lnTo>
                  <a:pt x="8045664" y="1757157"/>
                </a:lnTo>
                <a:lnTo>
                  <a:pt x="8040975" y="1712286"/>
                </a:lnTo>
                <a:lnTo>
                  <a:pt x="8035243" y="1667512"/>
                </a:lnTo>
                <a:lnTo>
                  <a:pt x="8028470" y="1622857"/>
                </a:lnTo>
                <a:lnTo>
                  <a:pt x="8020655" y="1578339"/>
                </a:lnTo>
                <a:lnTo>
                  <a:pt x="8011797" y="1533978"/>
                </a:lnTo>
                <a:lnTo>
                  <a:pt x="8001898" y="1489793"/>
                </a:lnTo>
                <a:lnTo>
                  <a:pt x="7990957" y="1445804"/>
                </a:lnTo>
                <a:lnTo>
                  <a:pt x="7978973" y="1402032"/>
                </a:lnTo>
                <a:lnTo>
                  <a:pt x="7965947" y="1358495"/>
                </a:lnTo>
                <a:lnTo>
                  <a:pt x="7951880" y="1315212"/>
                </a:lnTo>
                <a:lnTo>
                  <a:pt x="7936770" y="1272205"/>
                </a:lnTo>
                <a:lnTo>
                  <a:pt x="7920618" y="1229492"/>
                </a:lnTo>
                <a:lnTo>
                  <a:pt x="7903424" y="1187092"/>
                </a:lnTo>
                <a:lnTo>
                  <a:pt x="7885188" y="1145027"/>
                </a:lnTo>
                <a:lnTo>
                  <a:pt x="7865910" y="1103314"/>
                </a:lnTo>
                <a:lnTo>
                  <a:pt x="7845590" y="1061974"/>
                </a:lnTo>
                <a:lnTo>
                  <a:pt x="7824228" y="1021026"/>
                </a:lnTo>
                <a:lnTo>
                  <a:pt x="7801824" y="980491"/>
                </a:lnTo>
                <a:lnTo>
                  <a:pt x="7778377" y="940387"/>
                </a:lnTo>
                <a:lnTo>
                  <a:pt x="7753889" y="900734"/>
                </a:lnTo>
                <a:lnTo>
                  <a:pt x="7728359" y="861553"/>
                </a:lnTo>
                <a:lnTo>
                  <a:pt x="7701786" y="822861"/>
                </a:lnTo>
                <a:lnTo>
                  <a:pt x="7674171" y="784680"/>
                </a:lnTo>
                <a:lnTo>
                  <a:pt x="7645515" y="747029"/>
                </a:lnTo>
                <a:lnTo>
                  <a:pt x="7615816" y="709927"/>
                </a:lnTo>
                <a:lnTo>
                  <a:pt x="7585075" y="673393"/>
                </a:lnTo>
                <a:lnTo>
                  <a:pt x="7553292" y="637449"/>
                </a:lnTo>
                <a:lnTo>
                  <a:pt x="7520467" y="602112"/>
                </a:lnTo>
                <a:lnTo>
                  <a:pt x="7486600" y="567404"/>
                </a:lnTo>
                <a:lnTo>
                  <a:pt x="7451891" y="533537"/>
                </a:lnTo>
                <a:lnTo>
                  <a:pt x="7416555" y="500712"/>
                </a:lnTo>
                <a:lnTo>
                  <a:pt x="7380610" y="468929"/>
                </a:lnTo>
                <a:lnTo>
                  <a:pt x="7344077" y="438188"/>
                </a:lnTo>
                <a:lnTo>
                  <a:pt x="7306975" y="408489"/>
                </a:lnTo>
                <a:lnTo>
                  <a:pt x="7269324" y="379832"/>
                </a:lnTo>
                <a:lnTo>
                  <a:pt x="7231142" y="352217"/>
                </a:lnTo>
                <a:lnTo>
                  <a:pt x="7192451" y="325645"/>
                </a:lnTo>
                <a:lnTo>
                  <a:pt x="7153269" y="300114"/>
                </a:lnTo>
                <a:lnTo>
                  <a:pt x="7113617" y="275626"/>
                </a:lnTo>
                <a:lnTo>
                  <a:pt x="7073513" y="252179"/>
                </a:lnTo>
                <a:lnTo>
                  <a:pt x="7032977" y="229775"/>
                </a:lnTo>
                <a:lnTo>
                  <a:pt x="6992030" y="208412"/>
                </a:lnTo>
                <a:lnTo>
                  <a:pt x="6950690" y="188092"/>
                </a:lnTo>
                <a:lnTo>
                  <a:pt x="6908977" y="168814"/>
                </a:lnTo>
                <a:lnTo>
                  <a:pt x="6866911" y="150578"/>
                </a:lnTo>
                <a:lnTo>
                  <a:pt x="6824512" y="133384"/>
                </a:lnTo>
                <a:lnTo>
                  <a:pt x="6781799" y="117232"/>
                </a:lnTo>
                <a:lnTo>
                  <a:pt x="6738791" y="102122"/>
                </a:lnTo>
                <a:lnTo>
                  <a:pt x="6695509" y="88054"/>
                </a:lnTo>
                <a:lnTo>
                  <a:pt x="6651972" y="75028"/>
                </a:lnTo>
                <a:lnTo>
                  <a:pt x="6608199" y="63044"/>
                </a:lnTo>
                <a:lnTo>
                  <a:pt x="6564210" y="52103"/>
                </a:lnTo>
                <a:lnTo>
                  <a:pt x="6520026" y="42203"/>
                </a:lnTo>
                <a:lnTo>
                  <a:pt x="6475664" y="33346"/>
                </a:lnTo>
                <a:lnTo>
                  <a:pt x="6431146" y="25530"/>
                </a:lnTo>
                <a:lnTo>
                  <a:pt x="6386491" y="18757"/>
                </a:lnTo>
                <a:lnTo>
                  <a:pt x="6341717" y="13025"/>
                </a:lnTo>
                <a:lnTo>
                  <a:pt x="6296846" y="8336"/>
                </a:lnTo>
                <a:lnTo>
                  <a:pt x="6251896" y="4689"/>
                </a:lnTo>
                <a:lnTo>
                  <a:pt x="6206887" y="2084"/>
                </a:lnTo>
                <a:lnTo>
                  <a:pt x="6161839" y="521"/>
                </a:lnTo>
                <a:lnTo>
                  <a:pt x="6116772" y="0"/>
                </a:lnTo>
                <a:close/>
              </a:path>
            </a:pathLst>
          </a:custGeom>
          <a:solidFill>
            <a:srgbClr val="0ABBB5"/>
          </a:solidFill>
          <a:ln>
            <a:solidFill>
              <a:srgbClr val="0ABBB5"/>
            </a:solidFill>
          </a:ln>
        </p:spPr>
        <p:txBody>
          <a:bodyPr wrap="square" lIns="0" tIns="0" rIns="0" bIns="0" rtlCol="0"/>
          <a:lstStyle/>
          <a:p>
            <a:endParaRPr dirty="0"/>
          </a:p>
        </p:txBody>
      </p:sp>
      <p:pic>
        <p:nvPicPr>
          <p:cNvPr id="5" name="object 5"/>
          <p:cNvPicPr/>
          <p:nvPr/>
        </p:nvPicPr>
        <p:blipFill rotWithShape="1">
          <a:blip r:embed="rId2" cstate="print"/>
          <a:srcRect l="16470"/>
          <a:stretch/>
        </p:blipFill>
        <p:spPr>
          <a:xfrm>
            <a:off x="7553787" y="0"/>
            <a:ext cx="7587494" cy="7534374"/>
          </a:xfrm>
          <a:prstGeom prst="rect">
            <a:avLst/>
          </a:prstGeom>
        </p:spPr>
      </p:pic>
      <p:sp>
        <p:nvSpPr>
          <p:cNvPr id="20" name="object 20"/>
          <p:cNvSpPr/>
          <p:nvPr/>
        </p:nvSpPr>
        <p:spPr>
          <a:xfrm>
            <a:off x="631233" y="4543425"/>
            <a:ext cx="640080" cy="1344295"/>
          </a:xfrm>
          <a:custGeom>
            <a:avLst/>
            <a:gdLst/>
            <a:ahLst/>
            <a:cxnLst/>
            <a:rect l="l" t="t" r="r" b="b"/>
            <a:pathLst>
              <a:path w="640080" h="1344295">
                <a:moveTo>
                  <a:pt x="320027" y="0"/>
                </a:moveTo>
                <a:lnTo>
                  <a:pt x="266057" y="2802"/>
                </a:lnTo>
                <a:lnTo>
                  <a:pt x="216780" y="11145"/>
                </a:lnTo>
                <a:lnTo>
                  <a:pt x="172289" y="24935"/>
                </a:lnTo>
                <a:lnTo>
                  <a:pt x="132679" y="44078"/>
                </a:lnTo>
                <a:lnTo>
                  <a:pt x="98045" y="68480"/>
                </a:lnTo>
                <a:lnTo>
                  <a:pt x="68480" y="98045"/>
                </a:lnTo>
                <a:lnTo>
                  <a:pt x="44078" y="132679"/>
                </a:lnTo>
                <a:lnTo>
                  <a:pt x="24935" y="172289"/>
                </a:lnTo>
                <a:lnTo>
                  <a:pt x="11145" y="216780"/>
                </a:lnTo>
                <a:lnTo>
                  <a:pt x="2802" y="266057"/>
                </a:lnTo>
                <a:lnTo>
                  <a:pt x="0" y="320027"/>
                </a:lnTo>
                <a:lnTo>
                  <a:pt x="0" y="1024216"/>
                </a:lnTo>
                <a:lnTo>
                  <a:pt x="2802" y="1078173"/>
                </a:lnTo>
                <a:lnTo>
                  <a:pt x="11145" y="1127452"/>
                </a:lnTo>
                <a:lnTo>
                  <a:pt x="24935" y="1171944"/>
                </a:lnTo>
                <a:lnTo>
                  <a:pt x="44078" y="1211555"/>
                </a:lnTo>
                <a:lnTo>
                  <a:pt x="68480" y="1246191"/>
                </a:lnTo>
                <a:lnTo>
                  <a:pt x="98045" y="1275758"/>
                </a:lnTo>
                <a:lnTo>
                  <a:pt x="132679" y="1300161"/>
                </a:lnTo>
                <a:lnTo>
                  <a:pt x="172289" y="1319306"/>
                </a:lnTo>
                <a:lnTo>
                  <a:pt x="216780" y="1333097"/>
                </a:lnTo>
                <a:lnTo>
                  <a:pt x="266057" y="1341441"/>
                </a:lnTo>
                <a:lnTo>
                  <a:pt x="320027" y="1344244"/>
                </a:lnTo>
                <a:lnTo>
                  <a:pt x="373996" y="1341441"/>
                </a:lnTo>
                <a:lnTo>
                  <a:pt x="423274" y="1333097"/>
                </a:lnTo>
                <a:lnTo>
                  <a:pt x="467764" y="1319306"/>
                </a:lnTo>
                <a:lnTo>
                  <a:pt x="507374" y="1300161"/>
                </a:lnTo>
                <a:lnTo>
                  <a:pt x="542009" y="1275758"/>
                </a:lnTo>
                <a:lnTo>
                  <a:pt x="571574" y="1246191"/>
                </a:lnTo>
                <a:lnTo>
                  <a:pt x="582162" y="1231163"/>
                </a:lnTo>
                <a:lnTo>
                  <a:pt x="320027" y="1231163"/>
                </a:lnTo>
                <a:lnTo>
                  <a:pt x="264069" y="1227119"/>
                </a:lnTo>
                <a:lnTo>
                  <a:pt x="217203" y="1214866"/>
                </a:lnTo>
                <a:lnTo>
                  <a:pt x="179254" y="1194227"/>
                </a:lnTo>
                <a:lnTo>
                  <a:pt x="150044" y="1165021"/>
                </a:lnTo>
                <a:lnTo>
                  <a:pt x="129398" y="1127070"/>
                </a:lnTo>
                <a:lnTo>
                  <a:pt x="117140" y="1080195"/>
                </a:lnTo>
                <a:lnTo>
                  <a:pt x="113094" y="1024204"/>
                </a:lnTo>
                <a:lnTo>
                  <a:pt x="117140" y="968238"/>
                </a:lnTo>
                <a:lnTo>
                  <a:pt x="129398" y="921363"/>
                </a:lnTo>
                <a:lnTo>
                  <a:pt x="150044" y="883412"/>
                </a:lnTo>
                <a:lnTo>
                  <a:pt x="179254" y="854206"/>
                </a:lnTo>
                <a:lnTo>
                  <a:pt x="217203" y="833567"/>
                </a:lnTo>
                <a:lnTo>
                  <a:pt x="264069" y="821314"/>
                </a:lnTo>
                <a:lnTo>
                  <a:pt x="320027" y="817270"/>
                </a:lnTo>
                <a:lnTo>
                  <a:pt x="640054" y="817270"/>
                </a:lnTo>
                <a:lnTo>
                  <a:pt x="640054" y="526973"/>
                </a:lnTo>
                <a:lnTo>
                  <a:pt x="320027" y="526973"/>
                </a:lnTo>
                <a:lnTo>
                  <a:pt x="264069" y="522929"/>
                </a:lnTo>
                <a:lnTo>
                  <a:pt x="217203" y="510677"/>
                </a:lnTo>
                <a:lnTo>
                  <a:pt x="179254" y="490037"/>
                </a:lnTo>
                <a:lnTo>
                  <a:pt x="150044" y="460831"/>
                </a:lnTo>
                <a:lnTo>
                  <a:pt x="129398" y="422881"/>
                </a:lnTo>
                <a:lnTo>
                  <a:pt x="117140" y="376005"/>
                </a:lnTo>
                <a:lnTo>
                  <a:pt x="113093" y="320027"/>
                </a:lnTo>
                <a:lnTo>
                  <a:pt x="117140" y="264048"/>
                </a:lnTo>
                <a:lnTo>
                  <a:pt x="129398" y="217173"/>
                </a:lnTo>
                <a:lnTo>
                  <a:pt x="150044" y="179222"/>
                </a:lnTo>
                <a:lnTo>
                  <a:pt x="179254" y="150017"/>
                </a:lnTo>
                <a:lnTo>
                  <a:pt x="217203" y="129377"/>
                </a:lnTo>
                <a:lnTo>
                  <a:pt x="264069" y="117125"/>
                </a:lnTo>
                <a:lnTo>
                  <a:pt x="320027" y="113080"/>
                </a:lnTo>
                <a:lnTo>
                  <a:pt x="582167" y="113080"/>
                </a:lnTo>
                <a:lnTo>
                  <a:pt x="571574" y="98045"/>
                </a:lnTo>
                <a:lnTo>
                  <a:pt x="542009" y="68480"/>
                </a:lnTo>
                <a:lnTo>
                  <a:pt x="507374" y="44078"/>
                </a:lnTo>
                <a:lnTo>
                  <a:pt x="467764" y="24935"/>
                </a:lnTo>
                <a:lnTo>
                  <a:pt x="423274" y="11145"/>
                </a:lnTo>
                <a:lnTo>
                  <a:pt x="373996" y="2802"/>
                </a:lnTo>
                <a:lnTo>
                  <a:pt x="320027" y="0"/>
                </a:lnTo>
                <a:close/>
              </a:path>
              <a:path w="640080" h="1344295">
                <a:moveTo>
                  <a:pt x="640054" y="817270"/>
                </a:moveTo>
                <a:lnTo>
                  <a:pt x="320027" y="817270"/>
                </a:lnTo>
                <a:lnTo>
                  <a:pt x="375989" y="821314"/>
                </a:lnTo>
                <a:lnTo>
                  <a:pt x="422858" y="833567"/>
                </a:lnTo>
                <a:lnTo>
                  <a:pt x="460810" y="854206"/>
                </a:lnTo>
                <a:lnTo>
                  <a:pt x="490021" y="883412"/>
                </a:lnTo>
                <a:lnTo>
                  <a:pt x="510668" y="921363"/>
                </a:lnTo>
                <a:lnTo>
                  <a:pt x="522926" y="968238"/>
                </a:lnTo>
                <a:lnTo>
                  <a:pt x="526973" y="1024216"/>
                </a:lnTo>
                <a:lnTo>
                  <a:pt x="522926" y="1080195"/>
                </a:lnTo>
                <a:lnTo>
                  <a:pt x="510668" y="1127070"/>
                </a:lnTo>
                <a:lnTo>
                  <a:pt x="490021" y="1165021"/>
                </a:lnTo>
                <a:lnTo>
                  <a:pt x="460810" y="1194227"/>
                </a:lnTo>
                <a:lnTo>
                  <a:pt x="422858" y="1214866"/>
                </a:lnTo>
                <a:lnTo>
                  <a:pt x="375989" y="1227119"/>
                </a:lnTo>
                <a:lnTo>
                  <a:pt x="320027" y="1231163"/>
                </a:lnTo>
                <a:lnTo>
                  <a:pt x="582162" y="1231163"/>
                </a:lnTo>
                <a:lnTo>
                  <a:pt x="615118" y="1171944"/>
                </a:lnTo>
                <a:lnTo>
                  <a:pt x="628909" y="1127452"/>
                </a:lnTo>
                <a:lnTo>
                  <a:pt x="637252" y="1078173"/>
                </a:lnTo>
                <a:lnTo>
                  <a:pt x="640053" y="1024216"/>
                </a:lnTo>
                <a:lnTo>
                  <a:pt x="640054" y="817270"/>
                </a:lnTo>
                <a:close/>
              </a:path>
              <a:path w="640080" h="1344295">
                <a:moveTo>
                  <a:pt x="582167" y="113080"/>
                </a:moveTo>
                <a:lnTo>
                  <a:pt x="320027" y="113080"/>
                </a:lnTo>
                <a:lnTo>
                  <a:pt x="375989" y="117125"/>
                </a:lnTo>
                <a:lnTo>
                  <a:pt x="422858" y="129377"/>
                </a:lnTo>
                <a:lnTo>
                  <a:pt x="460810" y="150017"/>
                </a:lnTo>
                <a:lnTo>
                  <a:pt x="490021" y="179222"/>
                </a:lnTo>
                <a:lnTo>
                  <a:pt x="510668" y="217173"/>
                </a:lnTo>
                <a:lnTo>
                  <a:pt x="522926" y="264048"/>
                </a:lnTo>
                <a:lnTo>
                  <a:pt x="526973" y="320027"/>
                </a:lnTo>
                <a:lnTo>
                  <a:pt x="522926" y="376005"/>
                </a:lnTo>
                <a:lnTo>
                  <a:pt x="510668" y="422881"/>
                </a:lnTo>
                <a:lnTo>
                  <a:pt x="490021" y="460831"/>
                </a:lnTo>
                <a:lnTo>
                  <a:pt x="460810" y="490037"/>
                </a:lnTo>
                <a:lnTo>
                  <a:pt x="422858" y="510677"/>
                </a:lnTo>
                <a:lnTo>
                  <a:pt x="375989" y="522929"/>
                </a:lnTo>
                <a:lnTo>
                  <a:pt x="320027" y="526973"/>
                </a:lnTo>
                <a:lnTo>
                  <a:pt x="640054" y="526973"/>
                </a:lnTo>
                <a:lnTo>
                  <a:pt x="640054" y="320027"/>
                </a:lnTo>
                <a:lnTo>
                  <a:pt x="637252" y="266057"/>
                </a:lnTo>
                <a:lnTo>
                  <a:pt x="628909" y="216780"/>
                </a:lnTo>
                <a:lnTo>
                  <a:pt x="615118" y="172289"/>
                </a:lnTo>
                <a:lnTo>
                  <a:pt x="595975" y="132679"/>
                </a:lnTo>
                <a:lnTo>
                  <a:pt x="582167" y="113080"/>
                </a:lnTo>
                <a:close/>
              </a:path>
            </a:pathLst>
          </a:custGeom>
          <a:solidFill>
            <a:srgbClr val="0ABBB5"/>
          </a:solidFill>
          <a:ln>
            <a:solidFill>
              <a:srgbClr val="0ABBB5"/>
            </a:solidFill>
          </a:ln>
        </p:spPr>
        <p:txBody>
          <a:bodyPr wrap="square" lIns="0" tIns="0" rIns="0" bIns="0" rtlCol="0"/>
          <a:lstStyle/>
          <a:p>
            <a:endParaRPr dirty="0"/>
          </a:p>
        </p:txBody>
      </p:sp>
      <p:sp>
        <p:nvSpPr>
          <p:cNvPr id="24" name="Flowchart: Connector 23">
            <a:extLst>
              <a:ext uri="{FF2B5EF4-FFF2-40B4-BE49-F238E27FC236}">
                <a16:creationId xmlns:a16="http://schemas.microsoft.com/office/drawing/2014/main" id="{530623B9-2465-0BB3-270B-2914B2F52887}"/>
              </a:ext>
            </a:extLst>
          </p:cNvPr>
          <p:cNvSpPr/>
          <p:nvPr/>
        </p:nvSpPr>
        <p:spPr>
          <a:xfrm>
            <a:off x="731299" y="3857625"/>
            <a:ext cx="439949" cy="457200"/>
          </a:xfrm>
          <a:prstGeom prst="flowChartConnector">
            <a:avLst/>
          </a:prstGeom>
          <a:solidFill>
            <a:srgbClr val="0ABBB5"/>
          </a:solidFill>
          <a:ln>
            <a:solidFill>
              <a:srgbClr val="0ABBB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6" name="TextBox 5">
            <a:extLst>
              <a:ext uri="{FF2B5EF4-FFF2-40B4-BE49-F238E27FC236}">
                <a16:creationId xmlns:a16="http://schemas.microsoft.com/office/drawing/2014/main" id="{E866128B-D539-A091-A418-45F585FD82D4}"/>
              </a:ext>
            </a:extLst>
          </p:cNvPr>
          <p:cNvSpPr txBox="1"/>
          <p:nvPr/>
        </p:nvSpPr>
        <p:spPr>
          <a:xfrm>
            <a:off x="1466850" y="3789878"/>
            <a:ext cx="7103894" cy="2277547"/>
          </a:xfrm>
          <a:prstGeom prst="rect">
            <a:avLst/>
          </a:prstGeom>
          <a:noFill/>
        </p:spPr>
        <p:txBody>
          <a:bodyPr wrap="square">
            <a:spAutoFit/>
          </a:bodyPr>
          <a:lstStyle/>
          <a:p>
            <a:pPr>
              <a:spcAft>
                <a:spcPts val="1200"/>
              </a:spcAft>
            </a:pPr>
            <a:r>
              <a:rPr lang="en-CA" sz="4400" dirty="0">
                <a:solidFill>
                  <a:schemeClr val="bg1"/>
                </a:solidFill>
                <a:effectLst/>
                <a:latin typeface="Lato Black" panose="020F0A02020204030203" pitchFamily="34" charset="0"/>
                <a:ea typeface="Times New Roman" panose="02020603050405020304" pitchFamily="18" charset="0"/>
              </a:rPr>
              <a:t>Growth Marketing Insights </a:t>
            </a:r>
          </a:p>
          <a:p>
            <a:pPr>
              <a:spcAft>
                <a:spcPts val="1200"/>
              </a:spcAft>
            </a:pPr>
            <a:r>
              <a:rPr lang="en-CA" sz="4400" dirty="0">
                <a:solidFill>
                  <a:schemeClr val="bg1"/>
                </a:solidFill>
                <a:effectLst/>
                <a:latin typeface="Lato Black" panose="020F0A02020204030203" pitchFamily="34" charset="0"/>
                <a:ea typeface="Times New Roman" panose="02020603050405020304" pitchFamily="18" charset="0"/>
              </a:rPr>
              <a:t>&amp; best practices for International Growth</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3829952" y="1876425"/>
            <a:ext cx="6764793" cy="5686425"/>
          </a:xfrm>
          <a:custGeom>
            <a:avLst/>
            <a:gdLst/>
            <a:ahLst/>
            <a:cxnLst/>
            <a:rect l="l" t="t" r="r" b="b"/>
            <a:pathLst>
              <a:path w="7599680" h="6753859">
                <a:moveTo>
                  <a:pt x="3799586" y="0"/>
                </a:moveTo>
                <a:lnTo>
                  <a:pt x="3751231" y="300"/>
                </a:lnTo>
                <a:lnTo>
                  <a:pt x="3703021" y="1198"/>
                </a:lnTo>
                <a:lnTo>
                  <a:pt x="3654959" y="2692"/>
                </a:lnTo>
                <a:lnTo>
                  <a:pt x="3607049" y="4776"/>
                </a:lnTo>
                <a:lnTo>
                  <a:pt x="3559294" y="7448"/>
                </a:lnTo>
                <a:lnTo>
                  <a:pt x="3511699" y="10704"/>
                </a:lnTo>
                <a:lnTo>
                  <a:pt x="3464265" y="14541"/>
                </a:lnTo>
                <a:lnTo>
                  <a:pt x="3416998" y="18954"/>
                </a:lnTo>
                <a:lnTo>
                  <a:pt x="3369900" y="23941"/>
                </a:lnTo>
                <a:lnTo>
                  <a:pt x="3322975" y="29498"/>
                </a:lnTo>
                <a:lnTo>
                  <a:pt x="3276227" y="35621"/>
                </a:lnTo>
                <a:lnTo>
                  <a:pt x="3229659" y="42307"/>
                </a:lnTo>
                <a:lnTo>
                  <a:pt x="3183275" y="49552"/>
                </a:lnTo>
                <a:lnTo>
                  <a:pt x="3137078" y="57353"/>
                </a:lnTo>
                <a:lnTo>
                  <a:pt x="3091072" y="65706"/>
                </a:lnTo>
                <a:lnTo>
                  <a:pt x="3045260" y="74608"/>
                </a:lnTo>
                <a:lnTo>
                  <a:pt x="2999647" y="84054"/>
                </a:lnTo>
                <a:lnTo>
                  <a:pt x="2954235" y="94042"/>
                </a:lnTo>
                <a:lnTo>
                  <a:pt x="2909029" y="104568"/>
                </a:lnTo>
                <a:lnTo>
                  <a:pt x="2864031" y="115629"/>
                </a:lnTo>
                <a:lnTo>
                  <a:pt x="2819245" y="127220"/>
                </a:lnTo>
                <a:lnTo>
                  <a:pt x="2774675" y="139338"/>
                </a:lnTo>
                <a:lnTo>
                  <a:pt x="2730325" y="151981"/>
                </a:lnTo>
                <a:lnTo>
                  <a:pt x="2686197" y="165143"/>
                </a:lnTo>
                <a:lnTo>
                  <a:pt x="2642296" y="178822"/>
                </a:lnTo>
                <a:lnTo>
                  <a:pt x="2598625" y="193014"/>
                </a:lnTo>
                <a:lnTo>
                  <a:pt x="2555188" y="207716"/>
                </a:lnTo>
                <a:lnTo>
                  <a:pt x="2511988" y="222924"/>
                </a:lnTo>
                <a:lnTo>
                  <a:pt x="2469028" y="238634"/>
                </a:lnTo>
                <a:lnTo>
                  <a:pt x="2426313" y="254843"/>
                </a:lnTo>
                <a:lnTo>
                  <a:pt x="2383846" y="271548"/>
                </a:lnTo>
                <a:lnTo>
                  <a:pt x="2341631" y="288744"/>
                </a:lnTo>
                <a:lnTo>
                  <a:pt x="2299670" y="306428"/>
                </a:lnTo>
                <a:lnTo>
                  <a:pt x="2257968" y="324598"/>
                </a:lnTo>
                <a:lnTo>
                  <a:pt x="2216528" y="343248"/>
                </a:lnTo>
                <a:lnTo>
                  <a:pt x="2175353" y="362376"/>
                </a:lnTo>
                <a:lnTo>
                  <a:pt x="2134448" y="381978"/>
                </a:lnTo>
                <a:lnTo>
                  <a:pt x="2093816" y="402051"/>
                </a:lnTo>
                <a:lnTo>
                  <a:pt x="2053460" y="422590"/>
                </a:lnTo>
                <a:lnTo>
                  <a:pt x="2013384" y="443594"/>
                </a:lnTo>
                <a:lnTo>
                  <a:pt x="1973592" y="465056"/>
                </a:lnTo>
                <a:lnTo>
                  <a:pt x="1934086" y="486976"/>
                </a:lnTo>
                <a:lnTo>
                  <a:pt x="1894871" y="509348"/>
                </a:lnTo>
                <a:lnTo>
                  <a:pt x="1855951" y="532169"/>
                </a:lnTo>
                <a:lnTo>
                  <a:pt x="1817328" y="555436"/>
                </a:lnTo>
                <a:lnTo>
                  <a:pt x="1779006" y="579145"/>
                </a:lnTo>
                <a:lnTo>
                  <a:pt x="1740989" y="603293"/>
                </a:lnTo>
                <a:lnTo>
                  <a:pt x="1703281" y="627875"/>
                </a:lnTo>
                <a:lnTo>
                  <a:pt x="1665884" y="652890"/>
                </a:lnTo>
                <a:lnTo>
                  <a:pt x="1628803" y="678332"/>
                </a:lnTo>
                <a:lnTo>
                  <a:pt x="1592042" y="704198"/>
                </a:lnTo>
                <a:lnTo>
                  <a:pt x="1555602" y="730486"/>
                </a:lnTo>
                <a:lnTo>
                  <a:pt x="1519489" y="757190"/>
                </a:lnTo>
                <a:lnTo>
                  <a:pt x="1483706" y="784309"/>
                </a:lnTo>
                <a:lnTo>
                  <a:pt x="1448256" y="811837"/>
                </a:lnTo>
                <a:lnTo>
                  <a:pt x="1413144" y="839773"/>
                </a:lnTo>
                <a:lnTo>
                  <a:pt x="1378371" y="868111"/>
                </a:lnTo>
                <a:lnTo>
                  <a:pt x="1343943" y="896849"/>
                </a:lnTo>
                <a:lnTo>
                  <a:pt x="1309862" y="925983"/>
                </a:lnTo>
                <a:lnTo>
                  <a:pt x="1276132" y="955510"/>
                </a:lnTo>
                <a:lnTo>
                  <a:pt x="1242757" y="985425"/>
                </a:lnTo>
                <a:lnTo>
                  <a:pt x="1209740" y="1015726"/>
                </a:lnTo>
                <a:lnTo>
                  <a:pt x="1177085" y="1046408"/>
                </a:lnTo>
                <a:lnTo>
                  <a:pt x="1144796" y="1077469"/>
                </a:lnTo>
                <a:lnTo>
                  <a:pt x="1112875" y="1108905"/>
                </a:lnTo>
                <a:lnTo>
                  <a:pt x="1081327" y="1140712"/>
                </a:lnTo>
                <a:lnTo>
                  <a:pt x="1050155" y="1172886"/>
                </a:lnTo>
                <a:lnTo>
                  <a:pt x="1019363" y="1205424"/>
                </a:lnTo>
                <a:lnTo>
                  <a:pt x="988953" y="1238323"/>
                </a:lnTo>
                <a:lnTo>
                  <a:pt x="958931" y="1271579"/>
                </a:lnTo>
                <a:lnTo>
                  <a:pt x="929299" y="1305189"/>
                </a:lnTo>
                <a:lnTo>
                  <a:pt x="900060" y="1339148"/>
                </a:lnTo>
                <a:lnTo>
                  <a:pt x="871219" y="1373454"/>
                </a:lnTo>
                <a:lnTo>
                  <a:pt x="842780" y="1408102"/>
                </a:lnTo>
                <a:lnTo>
                  <a:pt x="814744" y="1443090"/>
                </a:lnTo>
                <a:lnTo>
                  <a:pt x="787117" y="1478413"/>
                </a:lnTo>
                <a:lnTo>
                  <a:pt x="759902" y="1514069"/>
                </a:lnTo>
                <a:lnTo>
                  <a:pt x="733101" y="1550053"/>
                </a:lnTo>
                <a:lnTo>
                  <a:pt x="706720" y="1586362"/>
                </a:lnTo>
                <a:lnTo>
                  <a:pt x="680761" y="1622993"/>
                </a:lnTo>
                <a:lnTo>
                  <a:pt x="655227" y="1659941"/>
                </a:lnTo>
                <a:lnTo>
                  <a:pt x="630124" y="1697204"/>
                </a:lnTo>
                <a:lnTo>
                  <a:pt x="605453" y="1734778"/>
                </a:lnTo>
                <a:lnTo>
                  <a:pt x="581219" y="1772660"/>
                </a:lnTo>
                <a:lnTo>
                  <a:pt x="557425" y="1810845"/>
                </a:lnTo>
                <a:lnTo>
                  <a:pt x="534074" y="1849330"/>
                </a:lnTo>
                <a:lnTo>
                  <a:pt x="511172" y="1888112"/>
                </a:lnTo>
                <a:lnTo>
                  <a:pt x="488719" y="1927187"/>
                </a:lnTo>
                <a:lnTo>
                  <a:pt x="466722" y="1966551"/>
                </a:lnTo>
                <a:lnTo>
                  <a:pt x="445182" y="2006202"/>
                </a:lnTo>
                <a:lnTo>
                  <a:pt x="424104" y="2046135"/>
                </a:lnTo>
                <a:lnTo>
                  <a:pt x="403491" y="2086347"/>
                </a:lnTo>
                <a:lnTo>
                  <a:pt x="383346" y="2126834"/>
                </a:lnTo>
                <a:lnTo>
                  <a:pt x="363674" y="2167594"/>
                </a:lnTo>
                <a:lnTo>
                  <a:pt x="344477" y="2208621"/>
                </a:lnTo>
                <a:lnTo>
                  <a:pt x="325760" y="2249913"/>
                </a:lnTo>
                <a:lnTo>
                  <a:pt x="307526" y="2291467"/>
                </a:lnTo>
                <a:lnTo>
                  <a:pt x="289778" y="2333278"/>
                </a:lnTo>
                <a:lnTo>
                  <a:pt x="272520" y="2375343"/>
                </a:lnTo>
                <a:lnTo>
                  <a:pt x="255756" y="2417659"/>
                </a:lnTo>
                <a:lnTo>
                  <a:pt x="239489" y="2460221"/>
                </a:lnTo>
                <a:lnTo>
                  <a:pt x="223722" y="2503028"/>
                </a:lnTo>
                <a:lnTo>
                  <a:pt x="208460" y="2546074"/>
                </a:lnTo>
                <a:lnTo>
                  <a:pt x="193706" y="2589356"/>
                </a:lnTo>
                <a:lnTo>
                  <a:pt x="179463" y="2632871"/>
                </a:lnTo>
                <a:lnTo>
                  <a:pt x="165735" y="2676616"/>
                </a:lnTo>
                <a:lnTo>
                  <a:pt x="152525" y="2720586"/>
                </a:lnTo>
                <a:lnTo>
                  <a:pt x="139837" y="2764778"/>
                </a:lnTo>
                <a:lnTo>
                  <a:pt x="127676" y="2809189"/>
                </a:lnTo>
                <a:lnTo>
                  <a:pt x="116043" y="2853815"/>
                </a:lnTo>
                <a:lnTo>
                  <a:pt x="104943" y="2898653"/>
                </a:lnTo>
                <a:lnTo>
                  <a:pt x="94379" y="2943698"/>
                </a:lnTo>
                <a:lnTo>
                  <a:pt x="84355" y="2988948"/>
                </a:lnTo>
                <a:lnTo>
                  <a:pt x="74875" y="3034399"/>
                </a:lnTo>
                <a:lnTo>
                  <a:pt x="65941" y="3080047"/>
                </a:lnTo>
                <a:lnTo>
                  <a:pt x="57559" y="3125889"/>
                </a:lnTo>
                <a:lnTo>
                  <a:pt x="49730" y="3171921"/>
                </a:lnTo>
                <a:lnTo>
                  <a:pt x="42459" y="3218140"/>
                </a:lnTo>
                <a:lnTo>
                  <a:pt x="35749" y="3264542"/>
                </a:lnTo>
                <a:lnTo>
                  <a:pt x="29604" y="3311123"/>
                </a:lnTo>
                <a:lnTo>
                  <a:pt x="24027" y="3357881"/>
                </a:lnTo>
                <a:lnTo>
                  <a:pt x="19022" y="3404811"/>
                </a:lnTo>
                <a:lnTo>
                  <a:pt x="14593" y="3451910"/>
                </a:lnTo>
                <a:lnTo>
                  <a:pt x="10743" y="3499174"/>
                </a:lnTo>
                <a:lnTo>
                  <a:pt x="7475" y="3546600"/>
                </a:lnTo>
                <a:lnTo>
                  <a:pt x="4793" y="3594185"/>
                </a:lnTo>
                <a:lnTo>
                  <a:pt x="2701" y="3641924"/>
                </a:lnTo>
                <a:lnTo>
                  <a:pt x="1203" y="3689814"/>
                </a:lnTo>
                <a:lnTo>
                  <a:pt x="301" y="3737852"/>
                </a:lnTo>
                <a:lnTo>
                  <a:pt x="0" y="3786035"/>
                </a:lnTo>
                <a:lnTo>
                  <a:pt x="301" y="3834217"/>
                </a:lnTo>
                <a:lnTo>
                  <a:pt x="1203" y="3882255"/>
                </a:lnTo>
                <a:lnTo>
                  <a:pt x="2701" y="3930145"/>
                </a:lnTo>
                <a:lnTo>
                  <a:pt x="4793" y="3977885"/>
                </a:lnTo>
                <a:lnTo>
                  <a:pt x="7475" y="4025469"/>
                </a:lnTo>
                <a:lnTo>
                  <a:pt x="10743" y="4072895"/>
                </a:lnTo>
                <a:lnTo>
                  <a:pt x="14593" y="4120160"/>
                </a:lnTo>
                <a:lnTo>
                  <a:pt x="19022" y="4167259"/>
                </a:lnTo>
                <a:lnTo>
                  <a:pt x="24027" y="4214189"/>
                </a:lnTo>
                <a:lnTo>
                  <a:pt x="29604" y="4260946"/>
                </a:lnTo>
                <a:lnTo>
                  <a:pt x="35749" y="4307528"/>
                </a:lnTo>
                <a:lnTo>
                  <a:pt x="42459" y="4353930"/>
                </a:lnTo>
                <a:lnTo>
                  <a:pt x="49730" y="4400148"/>
                </a:lnTo>
                <a:lnTo>
                  <a:pt x="57559" y="4446180"/>
                </a:lnTo>
                <a:lnTo>
                  <a:pt x="65941" y="4492022"/>
                </a:lnTo>
                <a:lnTo>
                  <a:pt x="74875" y="4537670"/>
                </a:lnTo>
                <a:lnTo>
                  <a:pt x="84355" y="4583121"/>
                </a:lnTo>
                <a:lnTo>
                  <a:pt x="94379" y="4628371"/>
                </a:lnTo>
                <a:lnTo>
                  <a:pt x="104943" y="4673417"/>
                </a:lnTo>
                <a:lnTo>
                  <a:pt x="116043" y="4718254"/>
                </a:lnTo>
                <a:lnTo>
                  <a:pt x="127676" y="4762880"/>
                </a:lnTo>
                <a:lnTo>
                  <a:pt x="139837" y="4807291"/>
                </a:lnTo>
                <a:lnTo>
                  <a:pt x="152525" y="4851483"/>
                </a:lnTo>
                <a:lnTo>
                  <a:pt x="165735" y="4895454"/>
                </a:lnTo>
                <a:lnTo>
                  <a:pt x="179463" y="4939198"/>
                </a:lnTo>
                <a:lnTo>
                  <a:pt x="193706" y="4982713"/>
                </a:lnTo>
                <a:lnTo>
                  <a:pt x="208460" y="5025996"/>
                </a:lnTo>
                <a:lnTo>
                  <a:pt x="223722" y="5069042"/>
                </a:lnTo>
                <a:lnTo>
                  <a:pt x="239489" y="5111848"/>
                </a:lnTo>
                <a:lnTo>
                  <a:pt x="255756" y="5154411"/>
                </a:lnTo>
                <a:lnTo>
                  <a:pt x="272520" y="5196726"/>
                </a:lnTo>
                <a:lnTo>
                  <a:pt x="289778" y="5238791"/>
                </a:lnTo>
                <a:lnTo>
                  <a:pt x="307526" y="5280602"/>
                </a:lnTo>
                <a:lnTo>
                  <a:pt x="325760" y="5322156"/>
                </a:lnTo>
                <a:lnTo>
                  <a:pt x="344477" y="5363448"/>
                </a:lnTo>
                <a:lnTo>
                  <a:pt x="363674" y="5404476"/>
                </a:lnTo>
                <a:lnTo>
                  <a:pt x="383346" y="5445235"/>
                </a:lnTo>
                <a:lnTo>
                  <a:pt x="403491" y="5485722"/>
                </a:lnTo>
                <a:lnTo>
                  <a:pt x="424104" y="5525934"/>
                </a:lnTo>
                <a:lnTo>
                  <a:pt x="445182" y="5565867"/>
                </a:lnTo>
                <a:lnTo>
                  <a:pt x="466722" y="5605518"/>
                </a:lnTo>
                <a:lnTo>
                  <a:pt x="488719" y="5644882"/>
                </a:lnTo>
                <a:lnTo>
                  <a:pt x="511172" y="5683957"/>
                </a:lnTo>
                <a:lnTo>
                  <a:pt x="534074" y="5722739"/>
                </a:lnTo>
                <a:lnTo>
                  <a:pt x="557425" y="5761225"/>
                </a:lnTo>
                <a:lnTo>
                  <a:pt x="581219" y="5799410"/>
                </a:lnTo>
                <a:lnTo>
                  <a:pt x="605453" y="5837291"/>
                </a:lnTo>
                <a:lnTo>
                  <a:pt x="630124" y="5874865"/>
                </a:lnTo>
                <a:lnTo>
                  <a:pt x="655227" y="5912128"/>
                </a:lnTo>
                <a:lnTo>
                  <a:pt x="680761" y="5949076"/>
                </a:lnTo>
                <a:lnTo>
                  <a:pt x="706720" y="5985707"/>
                </a:lnTo>
                <a:lnTo>
                  <a:pt x="733101" y="6022016"/>
                </a:lnTo>
                <a:lnTo>
                  <a:pt x="759902" y="6058000"/>
                </a:lnTo>
                <a:lnTo>
                  <a:pt x="787117" y="6093656"/>
                </a:lnTo>
                <a:lnTo>
                  <a:pt x="814744" y="6128979"/>
                </a:lnTo>
                <a:lnTo>
                  <a:pt x="842780" y="6163967"/>
                </a:lnTo>
                <a:lnTo>
                  <a:pt x="871219" y="6198615"/>
                </a:lnTo>
                <a:lnTo>
                  <a:pt x="900060" y="6232921"/>
                </a:lnTo>
                <a:lnTo>
                  <a:pt x="929299" y="6266880"/>
                </a:lnTo>
                <a:lnTo>
                  <a:pt x="958931" y="6300490"/>
                </a:lnTo>
                <a:lnTo>
                  <a:pt x="988953" y="6333746"/>
                </a:lnTo>
                <a:lnTo>
                  <a:pt x="1019363" y="6366645"/>
                </a:lnTo>
                <a:lnTo>
                  <a:pt x="1050155" y="6399183"/>
                </a:lnTo>
                <a:lnTo>
                  <a:pt x="1081327" y="6431358"/>
                </a:lnTo>
                <a:lnTo>
                  <a:pt x="1112875" y="6463164"/>
                </a:lnTo>
                <a:lnTo>
                  <a:pt x="1144796" y="6494600"/>
                </a:lnTo>
                <a:lnTo>
                  <a:pt x="1177085" y="6525661"/>
                </a:lnTo>
                <a:lnTo>
                  <a:pt x="1209740" y="6556343"/>
                </a:lnTo>
                <a:lnTo>
                  <a:pt x="1242757" y="6586644"/>
                </a:lnTo>
                <a:lnTo>
                  <a:pt x="1276132" y="6616560"/>
                </a:lnTo>
                <a:lnTo>
                  <a:pt x="1309862" y="6646086"/>
                </a:lnTo>
                <a:lnTo>
                  <a:pt x="1343943" y="6675220"/>
                </a:lnTo>
                <a:lnTo>
                  <a:pt x="1378371" y="6703958"/>
                </a:lnTo>
                <a:lnTo>
                  <a:pt x="1413144" y="6732296"/>
                </a:lnTo>
                <a:lnTo>
                  <a:pt x="1439915" y="6753595"/>
                </a:lnTo>
                <a:lnTo>
                  <a:pt x="6159256" y="6753595"/>
                </a:lnTo>
                <a:lnTo>
                  <a:pt x="6220800" y="6703958"/>
                </a:lnTo>
                <a:lnTo>
                  <a:pt x="6255228" y="6675220"/>
                </a:lnTo>
                <a:lnTo>
                  <a:pt x="6289309" y="6646086"/>
                </a:lnTo>
                <a:lnTo>
                  <a:pt x="6323039" y="6616560"/>
                </a:lnTo>
                <a:lnTo>
                  <a:pt x="6356414" y="6586644"/>
                </a:lnTo>
                <a:lnTo>
                  <a:pt x="6389431" y="6556343"/>
                </a:lnTo>
                <a:lnTo>
                  <a:pt x="6422086" y="6525661"/>
                </a:lnTo>
                <a:lnTo>
                  <a:pt x="6454375" y="6494600"/>
                </a:lnTo>
                <a:lnTo>
                  <a:pt x="6486296" y="6463164"/>
                </a:lnTo>
                <a:lnTo>
                  <a:pt x="6517844" y="6431358"/>
                </a:lnTo>
                <a:lnTo>
                  <a:pt x="6549016" y="6399183"/>
                </a:lnTo>
                <a:lnTo>
                  <a:pt x="6579808" y="6366645"/>
                </a:lnTo>
                <a:lnTo>
                  <a:pt x="6610218" y="6333746"/>
                </a:lnTo>
                <a:lnTo>
                  <a:pt x="6640240" y="6300490"/>
                </a:lnTo>
                <a:lnTo>
                  <a:pt x="6669872" y="6266880"/>
                </a:lnTo>
                <a:lnTo>
                  <a:pt x="6699111" y="6232921"/>
                </a:lnTo>
                <a:lnTo>
                  <a:pt x="6727952" y="6198615"/>
                </a:lnTo>
                <a:lnTo>
                  <a:pt x="6756391" y="6163967"/>
                </a:lnTo>
                <a:lnTo>
                  <a:pt x="6784427" y="6128979"/>
                </a:lnTo>
                <a:lnTo>
                  <a:pt x="6812054" y="6093656"/>
                </a:lnTo>
                <a:lnTo>
                  <a:pt x="6839269" y="6058000"/>
                </a:lnTo>
                <a:lnTo>
                  <a:pt x="6866070" y="6022016"/>
                </a:lnTo>
                <a:lnTo>
                  <a:pt x="6892451" y="5985707"/>
                </a:lnTo>
                <a:lnTo>
                  <a:pt x="6918410" y="5949076"/>
                </a:lnTo>
                <a:lnTo>
                  <a:pt x="6943944" y="5912128"/>
                </a:lnTo>
                <a:lnTo>
                  <a:pt x="6969047" y="5874865"/>
                </a:lnTo>
                <a:lnTo>
                  <a:pt x="6993718" y="5837291"/>
                </a:lnTo>
                <a:lnTo>
                  <a:pt x="7017952" y="5799410"/>
                </a:lnTo>
                <a:lnTo>
                  <a:pt x="7041746" y="5761225"/>
                </a:lnTo>
                <a:lnTo>
                  <a:pt x="7065097" y="5722739"/>
                </a:lnTo>
                <a:lnTo>
                  <a:pt x="7087999" y="5683957"/>
                </a:lnTo>
                <a:lnTo>
                  <a:pt x="7110452" y="5644882"/>
                </a:lnTo>
                <a:lnTo>
                  <a:pt x="7132449" y="5605518"/>
                </a:lnTo>
                <a:lnTo>
                  <a:pt x="7153989" y="5565867"/>
                </a:lnTo>
                <a:lnTo>
                  <a:pt x="7175067" y="5525934"/>
                </a:lnTo>
                <a:lnTo>
                  <a:pt x="7195680" y="5485722"/>
                </a:lnTo>
                <a:lnTo>
                  <a:pt x="7215825" y="5445235"/>
                </a:lnTo>
                <a:lnTo>
                  <a:pt x="7235497" y="5404476"/>
                </a:lnTo>
                <a:lnTo>
                  <a:pt x="7254694" y="5363448"/>
                </a:lnTo>
                <a:lnTo>
                  <a:pt x="7273411" y="5322156"/>
                </a:lnTo>
                <a:lnTo>
                  <a:pt x="7291645" y="5280602"/>
                </a:lnTo>
                <a:lnTo>
                  <a:pt x="7309393" y="5238791"/>
                </a:lnTo>
                <a:lnTo>
                  <a:pt x="7326651" y="5196726"/>
                </a:lnTo>
                <a:lnTo>
                  <a:pt x="7343415" y="5154411"/>
                </a:lnTo>
                <a:lnTo>
                  <a:pt x="7359682" y="5111848"/>
                </a:lnTo>
                <a:lnTo>
                  <a:pt x="7375449" y="5069042"/>
                </a:lnTo>
                <a:lnTo>
                  <a:pt x="7390711" y="5025996"/>
                </a:lnTo>
                <a:lnTo>
                  <a:pt x="7405465" y="4982713"/>
                </a:lnTo>
                <a:lnTo>
                  <a:pt x="7419708" y="4939198"/>
                </a:lnTo>
                <a:lnTo>
                  <a:pt x="7433436" y="4895454"/>
                </a:lnTo>
                <a:lnTo>
                  <a:pt x="7446646" y="4851483"/>
                </a:lnTo>
                <a:lnTo>
                  <a:pt x="7459334" y="4807291"/>
                </a:lnTo>
                <a:lnTo>
                  <a:pt x="7471495" y="4762880"/>
                </a:lnTo>
                <a:lnTo>
                  <a:pt x="7483128" y="4718254"/>
                </a:lnTo>
                <a:lnTo>
                  <a:pt x="7494228" y="4673417"/>
                </a:lnTo>
                <a:lnTo>
                  <a:pt x="7504792" y="4628371"/>
                </a:lnTo>
                <a:lnTo>
                  <a:pt x="7514816" y="4583121"/>
                </a:lnTo>
                <a:lnTo>
                  <a:pt x="7524296" y="4537670"/>
                </a:lnTo>
                <a:lnTo>
                  <a:pt x="7533230" y="4492022"/>
                </a:lnTo>
                <a:lnTo>
                  <a:pt x="7541612" y="4446180"/>
                </a:lnTo>
                <a:lnTo>
                  <a:pt x="7549441" y="4400148"/>
                </a:lnTo>
                <a:lnTo>
                  <a:pt x="7556712" y="4353930"/>
                </a:lnTo>
                <a:lnTo>
                  <a:pt x="7563422" y="4307528"/>
                </a:lnTo>
                <a:lnTo>
                  <a:pt x="7569567" y="4260946"/>
                </a:lnTo>
                <a:lnTo>
                  <a:pt x="7575144" y="4214189"/>
                </a:lnTo>
                <a:lnTo>
                  <a:pt x="7580149" y="4167259"/>
                </a:lnTo>
                <a:lnTo>
                  <a:pt x="7584578" y="4120160"/>
                </a:lnTo>
                <a:lnTo>
                  <a:pt x="7588428" y="4072895"/>
                </a:lnTo>
                <a:lnTo>
                  <a:pt x="7591696" y="4025469"/>
                </a:lnTo>
                <a:lnTo>
                  <a:pt x="7594378" y="3977885"/>
                </a:lnTo>
                <a:lnTo>
                  <a:pt x="7596470" y="3930145"/>
                </a:lnTo>
                <a:lnTo>
                  <a:pt x="7597968" y="3882255"/>
                </a:lnTo>
                <a:lnTo>
                  <a:pt x="7598870" y="3834217"/>
                </a:lnTo>
                <a:lnTo>
                  <a:pt x="7599172" y="3786035"/>
                </a:lnTo>
                <a:lnTo>
                  <a:pt x="7598870" y="3737852"/>
                </a:lnTo>
                <a:lnTo>
                  <a:pt x="7597968" y="3689814"/>
                </a:lnTo>
                <a:lnTo>
                  <a:pt x="7596470" y="3641924"/>
                </a:lnTo>
                <a:lnTo>
                  <a:pt x="7594378" y="3594185"/>
                </a:lnTo>
                <a:lnTo>
                  <a:pt x="7591696" y="3546600"/>
                </a:lnTo>
                <a:lnTo>
                  <a:pt x="7588428" y="3499174"/>
                </a:lnTo>
                <a:lnTo>
                  <a:pt x="7584578" y="3451910"/>
                </a:lnTo>
                <a:lnTo>
                  <a:pt x="7580149" y="3404811"/>
                </a:lnTo>
                <a:lnTo>
                  <a:pt x="7575144" y="3357881"/>
                </a:lnTo>
                <a:lnTo>
                  <a:pt x="7569567" y="3311123"/>
                </a:lnTo>
                <a:lnTo>
                  <a:pt x="7563422" y="3264542"/>
                </a:lnTo>
                <a:lnTo>
                  <a:pt x="7556712" y="3218140"/>
                </a:lnTo>
                <a:lnTo>
                  <a:pt x="7549441" y="3171921"/>
                </a:lnTo>
                <a:lnTo>
                  <a:pt x="7541612" y="3125889"/>
                </a:lnTo>
                <a:lnTo>
                  <a:pt x="7533230" y="3080047"/>
                </a:lnTo>
                <a:lnTo>
                  <a:pt x="7524296" y="3034399"/>
                </a:lnTo>
                <a:lnTo>
                  <a:pt x="7514816" y="2988948"/>
                </a:lnTo>
                <a:lnTo>
                  <a:pt x="7504792" y="2943698"/>
                </a:lnTo>
                <a:lnTo>
                  <a:pt x="7494228" y="2898653"/>
                </a:lnTo>
                <a:lnTo>
                  <a:pt x="7483128" y="2853815"/>
                </a:lnTo>
                <a:lnTo>
                  <a:pt x="7471495" y="2809189"/>
                </a:lnTo>
                <a:lnTo>
                  <a:pt x="7459334" y="2764778"/>
                </a:lnTo>
                <a:lnTo>
                  <a:pt x="7446646" y="2720586"/>
                </a:lnTo>
                <a:lnTo>
                  <a:pt x="7433436" y="2676616"/>
                </a:lnTo>
                <a:lnTo>
                  <a:pt x="7419708" y="2632871"/>
                </a:lnTo>
                <a:lnTo>
                  <a:pt x="7405465" y="2589356"/>
                </a:lnTo>
                <a:lnTo>
                  <a:pt x="7390711" y="2546074"/>
                </a:lnTo>
                <a:lnTo>
                  <a:pt x="7375449" y="2503028"/>
                </a:lnTo>
                <a:lnTo>
                  <a:pt x="7359682" y="2460221"/>
                </a:lnTo>
                <a:lnTo>
                  <a:pt x="7343415" y="2417659"/>
                </a:lnTo>
                <a:lnTo>
                  <a:pt x="7326651" y="2375343"/>
                </a:lnTo>
                <a:lnTo>
                  <a:pt x="7309393" y="2333278"/>
                </a:lnTo>
                <a:lnTo>
                  <a:pt x="7291645" y="2291467"/>
                </a:lnTo>
                <a:lnTo>
                  <a:pt x="7273411" y="2249913"/>
                </a:lnTo>
                <a:lnTo>
                  <a:pt x="7254694" y="2208621"/>
                </a:lnTo>
                <a:lnTo>
                  <a:pt x="7235497" y="2167594"/>
                </a:lnTo>
                <a:lnTo>
                  <a:pt x="7215825" y="2126834"/>
                </a:lnTo>
                <a:lnTo>
                  <a:pt x="7195680" y="2086347"/>
                </a:lnTo>
                <a:lnTo>
                  <a:pt x="7175067" y="2046135"/>
                </a:lnTo>
                <a:lnTo>
                  <a:pt x="7153989" y="2006202"/>
                </a:lnTo>
                <a:lnTo>
                  <a:pt x="7132449" y="1966551"/>
                </a:lnTo>
                <a:lnTo>
                  <a:pt x="7110452" y="1927187"/>
                </a:lnTo>
                <a:lnTo>
                  <a:pt x="7087999" y="1888112"/>
                </a:lnTo>
                <a:lnTo>
                  <a:pt x="7065097" y="1849330"/>
                </a:lnTo>
                <a:lnTo>
                  <a:pt x="7041746" y="1810845"/>
                </a:lnTo>
                <a:lnTo>
                  <a:pt x="7017952" y="1772660"/>
                </a:lnTo>
                <a:lnTo>
                  <a:pt x="6993718" y="1734778"/>
                </a:lnTo>
                <a:lnTo>
                  <a:pt x="6969047" y="1697204"/>
                </a:lnTo>
                <a:lnTo>
                  <a:pt x="6943944" y="1659941"/>
                </a:lnTo>
                <a:lnTo>
                  <a:pt x="6918410" y="1622993"/>
                </a:lnTo>
                <a:lnTo>
                  <a:pt x="6892451" y="1586362"/>
                </a:lnTo>
                <a:lnTo>
                  <a:pt x="6866070" y="1550053"/>
                </a:lnTo>
                <a:lnTo>
                  <a:pt x="6839269" y="1514069"/>
                </a:lnTo>
                <a:lnTo>
                  <a:pt x="6812054" y="1478413"/>
                </a:lnTo>
                <a:lnTo>
                  <a:pt x="6784427" y="1443090"/>
                </a:lnTo>
                <a:lnTo>
                  <a:pt x="6756391" y="1408102"/>
                </a:lnTo>
                <a:lnTo>
                  <a:pt x="6727952" y="1373454"/>
                </a:lnTo>
                <a:lnTo>
                  <a:pt x="6699111" y="1339148"/>
                </a:lnTo>
                <a:lnTo>
                  <a:pt x="6669872" y="1305189"/>
                </a:lnTo>
                <a:lnTo>
                  <a:pt x="6640240" y="1271579"/>
                </a:lnTo>
                <a:lnTo>
                  <a:pt x="6610218" y="1238323"/>
                </a:lnTo>
                <a:lnTo>
                  <a:pt x="6579808" y="1205424"/>
                </a:lnTo>
                <a:lnTo>
                  <a:pt x="6549016" y="1172886"/>
                </a:lnTo>
                <a:lnTo>
                  <a:pt x="6517844" y="1140712"/>
                </a:lnTo>
                <a:lnTo>
                  <a:pt x="6486296" y="1108905"/>
                </a:lnTo>
                <a:lnTo>
                  <a:pt x="6454375" y="1077469"/>
                </a:lnTo>
                <a:lnTo>
                  <a:pt x="6422086" y="1046408"/>
                </a:lnTo>
                <a:lnTo>
                  <a:pt x="6389431" y="1015726"/>
                </a:lnTo>
                <a:lnTo>
                  <a:pt x="6356414" y="985425"/>
                </a:lnTo>
                <a:lnTo>
                  <a:pt x="6323039" y="955510"/>
                </a:lnTo>
                <a:lnTo>
                  <a:pt x="6289309" y="925983"/>
                </a:lnTo>
                <a:lnTo>
                  <a:pt x="6255228" y="896849"/>
                </a:lnTo>
                <a:lnTo>
                  <a:pt x="6220800" y="868111"/>
                </a:lnTo>
                <a:lnTo>
                  <a:pt x="6186027" y="839773"/>
                </a:lnTo>
                <a:lnTo>
                  <a:pt x="6150915" y="811837"/>
                </a:lnTo>
                <a:lnTo>
                  <a:pt x="6115465" y="784309"/>
                </a:lnTo>
                <a:lnTo>
                  <a:pt x="6079682" y="757190"/>
                </a:lnTo>
                <a:lnTo>
                  <a:pt x="6043569" y="730486"/>
                </a:lnTo>
                <a:lnTo>
                  <a:pt x="6007129" y="704198"/>
                </a:lnTo>
                <a:lnTo>
                  <a:pt x="5970368" y="678332"/>
                </a:lnTo>
                <a:lnTo>
                  <a:pt x="5933287" y="652890"/>
                </a:lnTo>
                <a:lnTo>
                  <a:pt x="5895890" y="627875"/>
                </a:lnTo>
                <a:lnTo>
                  <a:pt x="5858182" y="603293"/>
                </a:lnTo>
                <a:lnTo>
                  <a:pt x="5820165" y="579145"/>
                </a:lnTo>
                <a:lnTo>
                  <a:pt x="5781843" y="555436"/>
                </a:lnTo>
                <a:lnTo>
                  <a:pt x="5743220" y="532169"/>
                </a:lnTo>
                <a:lnTo>
                  <a:pt x="5704300" y="509348"/>
                </a:lnTo>
                <a:lnTo>
                  <a:pt x="5665085" y="486976"/>
                </a:lnTo>
                <a:lnTo>
                  <a:pt x="5625579" y="465056"/>
                </a:lnTo>
                <a:lnTo>
                  <a:pt x="5585787" y="443594"/>
                </a:lnTo>
                <a:lnTo>
                  <a:pt x="5545711" y="422590"/>
                </a:lnTo>
                <a:lnTo>
                  <a:pt x="5505355" y="402051"/>
                </a:lnTo>
                <a:lnTo>
                  <a:pt x="5464723" y="381978"/>
                </a:lnTo>
                <a:lnTo>
                  <a:pt x="5423818" y="362376"/>
                </a:lnTo>
                <a:lnTo>
                  <a:pt x="5382643" y="343248"/>
                </a:lnTo>
                <a:lnTo>
                  <a:pt x="5341203" y="324598"/>
                </a:lnTo>
                <a:lnTo>
                  <a:pt x="5299501" y="306428"/>
                </a:lnTo>
                <a:lnTo>
                  <a:pt x="5257540" y="288744"/>
                </a:lnTo>
                <a:lnTo>
                  <a:pt x="5215325" y="271548"/>
                </a:lnTo>
                <a:lnTo>
                  <a:pt x="5172858" y="254843"/>
                </a:lnTo>
                <a:lnTo>
                  <a:pt x="5130143" y="238634"/>
                </a:lnTo>
                <a:lnTo>
                  <a:pt x="5087183" y="222924"/>
                </a:lnTo>
                <a:lnTo>
                  <a:pt x="5043983" y="207716"/>
                </a:lnTo>
                <a:lnTo>
                  <a:pt x="5000546" y="193014"/>
                </a:lnTo>
                <a:lnTo>
                  <a:pt x="4956875" y="178822"/>
                </a:lnTo>
                <a:lnTo>
                  <a:pt x="4912974" y="165143"/>
                </a:lnTo>
                <a:lnTo>
                  <a:pt x="4868846" y="151981"/>
                </a:lnTo>
                <a:lnTo>
                  <a:pt x="4824496" y="139338"/>
                </a:lnTo>
                <a:lnTo>
                  <a:pt x="4779926" y="127220"/>
                </a:lnTo>
                <a:lnTo>
                  <a:pt x="4735140" y="115629"/>
                </a:lnTo>
                <a:lnTo>
                  <a:pt x="4690142" y="104568"/>
                </a:lnTo>
                <a:lnTo>
                  <a:pt x="4644936" y="94042"/>
                </a:lnTo>
                <a:lnTo>
                  <a:pt x="4599524" y="84054"/>
                </a:lnTo>
                <a:lnTo>
                  <a:pt x="4553911" y="74608"/>
                </a:lnTo>
                <a:lnTo>
                  <a:pt x="4508099" y="65706"/>
                </a:lnTo>
                <a:lnTo>
                  <a:pt x="4462093" y="57353"/>
                </a:lnTo>
                <a:lnTo>
                  <a:pt x="4415896" y="49552"/>
                </a:lnTo>
                <a:lnTo>
                  <a:pt x="4369512" y="42307"/>
                </a:lnTo>
                <a:lnTo>
                  <a:pt x="4322944" y="35621"/>
                </a:lnTo>
                <a:lnTo>
                  <a:pt x="4276196" y="29498"/>
                </a:lnTo>
                <a:lnTo>
                  <a:pt x="4229271" y="23941"/>
                </a:lnTo>
                <a:lnTo>
                  <a:pt x="4182173" y="18954"/>
                </a:lnTo>
                <a:lnTo>
                  <a:pt x="4134906" y="14541"/>
                </a:lnTo>
                <a:lnTo>
                  <a:pt x="4087472" y="10704"/>
                </a:lnTo>
                <a:lnTo>
                  <a:pt x="4039877" y="7448"/>
                </a:lnTo>
                <a:lnTo>
                  <a:pt x="3992122" y="4776"/>
                </a:lnTo>
                <a:lnTo>
                  <a:pt x="3944212" y="2692"/>
                </a:lnTo>
                <a:lnTo>
                  <a:pt x="3896150" y="1198"/>
                </a:lnTo>
                <a:lnTo>
                  <a:pt x="3847940" y="300"/>
                </a:lnTo>
                <a:lnTo>
                  <a:pt x="3799586" y="0"/>
                </a:lnTo>
                <a:close/>
              </a:path>
            </a:pathLst>
          </a:custGeom>
          <a:solidFill>
            <a:srgbClr val="0ABBB5"/>
          </a:solidFill>
        </p:spPr>
        <p:txBody>
          <a:bodyPr wrap="square" lIns="0" tIns="0" rIns="0" bIns="0" rtlCol="0"/>
          <a:lstStyle/>
          <a:p>
            <a:endParaRPr/>
          </a:p>
        </p:txBody>
      </p:sp>
      <p:grpSp>
        <p:nvGrpSpPr>
          <p:cNvPr id="3" name="object 3"/>
          <p:cNvGrpSpPr/>
          <p:nvPr/>
        </p:nvGrpSpPr>
        <p:grpSpPr>
          <a:xfrm>
            <a:off x="365255" y="67015"/>
            <a:ext cx="806450" cy="769620"/>
            <a:chOff x="412763" y="924557"/>
            <a:chExt cx="806450" cy="769620"/>
          </a:xfrm>
          <a:solidFill>
            <a:srgbClr val="0ABBB5"/>
          </a:solidFill>
        </p:grpSpPr>
        <p:sp>
          <p:nvSpPr>
            <p:cNvPr id="4" name="object 4"/>
            <p:cNvSpPr/>
            <p:nvPr/>
          </p:nvSpPr>
          <p:spPr>
            <a:xfrm>
              <a:off x="412762" y="924559"/>
              <a:ext cx="806450" cy="768985"/>
            </a:xfrm>
            <a:custGeom>
              <a:avLst/>
              <a:gdLst/>
              <a:ahLst/>
              <a:cxnLst/>
              <a:rect l="l" t="t" r="r" b="b"/>
              <a:pathLst>
                <a:path w="806450" h="768985">
                  <a:moveTo>
                    <a:pt x="382943" y="0"/>
                  </a:moveTo>
                  <a:lnTo>
                    <a:pt x="334911" y="2984"/>
                  </a:lnTo>
                  <a:lnTo>
                    <a:pt x="288658" y="11696"/>
                  </a:lnTo>
                  <a:lnTo>
                    <a:pt x="244538" y="25781"/>
                  </a:lnTo>
                  <a:lnTo>
                    <a:pt x="202920" y="44869"/>
                  </a:lnTo>
                  <a:lnTo>
                    <a:pt x="164160" y="68618"/>
                  </a:lnTo>
                  <a:lnTo>
                    <a:pt x="128612" y="96647"/>
                  </a:lnTo>
                  <a:lnTo>
                    <a:pt x="96647" y="128625"/>
                  </a:lnTo>
                  <a:lnTo>
                    <a:pt x="68605" y="164160"/>
                  </a:lnTo>
                  <a:lnTo>
                    <a:pt x="44869" y="202920"/>
                  </a:lnTo>
                  <a:lnTo>
                    <a:pt x="25781" y="244538"/>
                  </a:lnTo>
                  <a:lnTo>
                    <a:pt x="11696" y="288658"/>
                  </a:lnTo>
                  <a:lnTo>
                    <a:pt x="2984" y="334911"/>
                  </a:lnTo>
                  <a:lnTo>
                    <a:pt x="0" y="382943"/>
                  </a:lnTo>
                  <a:lnTo>
                    <a:pt x="0" y="606221"/>
                  </a:lnTo>
                  <a:lnTo>
                    <a:pt x="5803" y="649465"/>
                  </a:lnTo>
                  <a:lnTo>
                    <a:pt x="22199" y="688314"/>
                  </a:lnTo>
                  <a:lnTo>
                    <a:pt x="47637" y="721233"/>
                  </a:lnTo>
                  <a:lnTo>
                    <a:pt x="80543" y="746671"/>
                  </a:lnTo>
                  <a:lnTo>
                    <a:pt x="119405" y="763066"/>
                  </a:lnTo>
                  <a:lnTo>
                    <a:pt x="162636" y="768870"/>
                  </a:lnTo>
                  <a:lnTo>
                    <a:pt x="205879" y="763066"/>
                  </a:lnTo>
                  <a:lnTo>
                    <a:pt x="244729" y="746671"/>
                  </a:lnTo>
                  <a:lnTo>
                    <a:pt x="277647" y="721233"/>
                  </a:lnTo>
                  <a:lnTo>
                    <a:pt x="303072" y="688314"/>
                  </a:lnTo>
                  <a:lnTo>
                    <a:pt x="319481" y="649465"/>
                  </a:lnTo>
                  <a:lnTo>
                    <a:pt x="325285" y="606221"/>
                  </a:lnTo>
                  <a:lnTo>
                    <a:pt x="325285" y="382943"/>
                  </a:lnTo>
                  <a:lnTo>
                    <a:pt x="329819" y="360502"/>
                  </a:lnTo>
                  <a:lnTo>
                    <a:pt x="342176" y="342176"/>
                  </a:lnTo>
                  <a:lnTo>
                    <a:pt x="360502" y="329819"/>
                  </a:lnTo>
                  <a:lnTo>
                    <a:pt x="382943" y="325285"/>
                  </a:lnTo>
                  <a:lnTo>
                    <a:pt x="382943" y="0"/>
                  </a:lnTo>
                  <a:close/>
                </a:path>
                <a:path w="806450" h="768985">
                  <a:moveTo>
                    <a:pt x="806183" y="0"/>
                  </a:moveTo>
                  <a:lnTo>
                    <a:pt x="758151" y="2984"/>
                  </a:lnTo>
                  <a:lnTo>
                    <a:pt x="711898" y="11696"/>
                  </a:lnTo>
                  <a:lnTo>
                    <a:pt x="667778" y="25781"/>
                  </a:lnTo>
                  <a:lnTo>
                    <a:pt x="626160" y="44869"/>
                  </a:lnTo>
                  <a:lnTo>
                    <a:pt x="587400" y="68618"/>
                  </a:lnTo>
                  <a:lnTo>
                    <a:pt x="551853" y="96647"/>
                  </a:lnTo>
                  <a:lnTo>
                    <a:pt x="519887" y="128625"/>
                  </a:lnTo>
                  <a:lnTo>
                    <a:pt x="491845" y="164160"/>
                  </a:lnTo>
                  <a:lnTo>
                    <a:pt x="468109" y="202920"/>
                  </a:lnTo>
                  <a:lnTo>
                    <a:pt x="449021" y="244538"/>
                  </a:lnTo>
                  <a:lnTo>
                    <a:pt x="434936" y="288658"/>
                  </a:lnTo>
                  <a:lnTo>
                    <a:pt x="426224" y="334911"/>
                  </a:lnTo>
                  <a:lnTo>
                    <a:pt x="423240" y="382943"/>
                  </a:lnTo>
                  <a:lnTo>
                    <a:pt x="423240" y="606221"/>
                  </a:lnTo>
                  <a:lnTo>
                    <a:pt x="429044" y="649465"/>
                  </a:lnTo>
                  <a:lnTo>
                    <a:pt x="445439" y="688314"/>
                  </a:lnTo>
                  <a:lnTo>
                    <a:pt x="470877" y="721233"/>
                  </a:lnTo>
                  <a:lnTo>
                    <a:pt x="503783" y="746671"/>
                  </a:lnTo>
                  <a:lnTo>
                    <a:pt x="542645" y="763066"/>
                  </a:lnTo>
                  <a:lnTo>
                    <a:pt x="585876" y="768870"/>
                  </a:lnTo>
                  <a:lnTo>
                    <a:pt x="629119" y="763066"/>
                  </a:lnTo>
                  <a:lnTo>
                    <a:pt x="667969" y="746671"/>
                  </a:lnTo>
                  <a:lnTo>
                    <a:pt x="700887" y="721233"/>
                  </a:lnTo>
                  <a:lnTo>
                    <a:pt x="726313" y="688314"/>
                  </a:lnTo>
                  <a:lnTo>
                    <a:pt x="742721" y="649465"/>
                  </a:lnTo>
                  <a:lnTo>
                    <a:pt x="748525" y="606221"/>
                  </a:lnTo>
                  <a:lnTo>
                    <a:pt x="748525" y="382943"/>
                  </a:lnTo>
                  <a:lnTo>
                    <a:pt x="753059" y="360502"/>
                  </a:lnTo>
                  <a:lnTo>
                    <a:pt x="765416" y="342176"/>
                  </a:lnTo>
                  <a:lnTo>
                    <a:pt x="783742" y="329819"/>
                  </a:lnTo>
                  <a:lnTo>
                    <a:pt x="806183" y="325285"/>
                  </a:lnTo>
                  <a:lnTo>
                    <a:pt x="806183" y="0"/>
                  </a:lnTo>
                  <a:close/>
                </a:path>
              </a:pathLst>
            </a:custGeom>
            <a:grpFill/>
          </p:spPr>
          <p:txBody>
            <a:bodyPr wrap="square" lIns="0" tIns="0" rIns="0" bIns="0" rtlCol="0"/>
            <a:lstStyle/>
            <a:p>
              <a:endParaRPr/>
            </a:p>
          </p:txBody>
        </p:sp>
        <p:sp>
          <p:nvSpPr>
            <p:cNvPr id="5" name="object 5"/>
            <p:cNvSpPr/>
            <p:nvPr/>
          </p:nvSpPr>
          <p:spPr>
            <a:xfrm>
              <a:off x="412762" y="1368145"/>
              <a:ext cx="749300" cy="325755"/>
            </a:xfrm>
            <a:custGeom>
              <a:avLst/>
              <a:gdLst/>
              <a:ahLst/>
              <a:cxnLst/>
              <a:rect l="l" t="t" r="r" b="b"/>
              <a:pathLst>
                <a:path w="749300" h="325755">
                  <a:moveTo>
                    <a:pt x="325285" y="162648"/>
                  </a:moveTo>
                  <a:lnTo>
                    <a:pt x="319468" y="119405"/>
                  </a:lnTo>
                  <a:lnTo>
                    <a:pt x="303072" y="80556"/>
                  </a:lnTo>
                  <a:lnTo>
                    <a:pt x="277634" y="47637"/>
                  </a:lnTo>
                  <a:lnTo>
                    <a:pt x="244716" y="22199"/>
                  </a:lnTo>
                  <a:lnTo>
                    <a:pt x="205867" y="5803"/>
                  </a:lnTo>
                  <a:lnTo>
                    <a:pt x="162636" y="0"/>
                  </a:lnTo>
                  <a:lnTo>
                    <a:pt x="119392" y="5803"/>
                  </a:lnTo>
                  <a:lnTo>
                    <a:pt x="80543" y="22199"/>
                  </a:lnTo>
                  <a:lnTo>
                    <a:pt x="47637" y="47637"/>
                  </a:lnTo>
                  <a:lnTo>
                    <a:pt x="22199" y="80556"/>
                  </a:lnTo>
                  <a:lnTo>
                    <a:pt x="5803" y="119405"/>
                  </a:lnTo>
                  <a:lnTo>
                    <a:pt x="0" y="162648"/>
                  </a:lnTo>
                  <a:lnTo>
                    <a:pt x="5803" y="205879"/>
                  </a:lnTo>
                  <a:lnTo>
                    <a:pt x="22199" y="244741"/>
                  </a:lnTo>
                  <a:lnTo>
                    <a:pt x="47637" y="277660"/>
                  </a:lnTo>
                  <a:lnTo>
                    <a:pt x="80543" y="303085"/>
                  </a:lnTo>
                  <a:lnTo>
                    <a:pt x="119392" y="319481"/>
                  </a:lnTo>
                  <a:lnTo>
                    <a:pt x="162636" y="325297"/>
                  </a:lnTo>
                  <a:lnTo>
                    <a:pt x="205867" y="319481"/>
                  </a:lnTo>
                  <a:lnTo>
                    <a:pt x="244716" y="303085"/>
                  </a:lnTo>
                  <a:lnTo>
                    <a:pt x="277634" y="277660"/>
                  </a:lnTo>
                  <a:lnTo>
                    <a:pt x="303072" y="244741"/>
                  </a:lnTo>
                  <a:lnTo>
                    <a:pt x="319468" y="205879"/>
                  </a:lnTo>
                  <a:lnTo>
                    <a:pt x="325285" y="162648"/>
                  </a:lnTo>
                  <a:close/>
                </a:path>
                <a:path w="749300" h="325755">
                  <a:moveTo>
                    <a:pt x="748753" y="163093"/>
                  </a:moveTo>
                  <a:lnTo>
                    <a:pt x="742950" y="119862"/>
                  </a:lnTo>
                  <a:lnTo>
                    <a:pt x="726554" y="81000"/>
                  </a:lnTo>
                  <a:lnTo>
                    <a:pt x="701116" y="48082"/>
                  </a:lnTo>
                  <a:lnTo>
                    <a:pt x="668197" y="22656"/>
                  </a:lnTo>
                  <a:lnTo>
                    <a:pt x="629348" y="6261"/>
                  </a:lnTo>
                  <a:lnTo>
                    <a:pt x="586105" y="444"/>
                  </a:lnTo>
                  <a:lnTo>
                    <a:pt x="542874" y="6261"/>
                  </a:lnTo>
                  <a:lnTo>
                    <a:pt x="504024" y="22656"/>
                  </a:lnTo>
                  <a:lnTo>
                    <a:pt x="471106" y="48082"/>
                  </a:lnTo>
                  <a:lnTo>
                    <a:pt x="445681" y="81000"/>
                  </a:lnTo>
                  <a:lnTo>
                    <a:pt x="429285" y="119862"/>
                  </a:lnTo>
                  <a:lnTo>
                    <a:pt x="423468" y="163093"/>
                  </a:lnTo>
                  <a:lnTo>
                    <a:pt x="429285" y="206336"/>
                  </a:lnTo>
                  <a:lnTo>
                    <a:pt x="445681" y="245186"/>
                  </a:lnTo>
                  <a:lnTo>
                    <a:pt x="471106" y="278104"/>
                  </a:lnTo>
                  <a:lnTo>
                    <a:pt x="504024" y="303542"/>
                  </a:lnTo>
                  <a:lnTo>
                    <a:pt x="542874" y="319938"/>
                  </a:lnTo>
                  <a:lnTo>
                    <a:pt x="586105" y="325742"/>
                  </a:lnTo>
                  <a:lnTo>
                    <a:pt x="629348" y="319938"/>
                  </a:lnTo>
                  <a:lnTo>
                    <a:pt x="668197" y="303542"/>
                  </a:lnTo>
                  <a:lnTo>
                    <a:pt x="701116" y="278104"/>
                  </a:lnTo>
                  <a:lnTo>
                    <a:pt x="726554" y="245186"/>
                  </a:lnTo>
                  <a:lnTo>
                    <a:pt x="742950" y="206336"/>
                  </a:lnTo>
                  <a:lnTo>
                    <a:pt x="748753" y="163093"/>
                  </a:lnTo>
                  <a:close/>
                </a:path>
              </a:pathLst>
            </a:custGeom>
            <a:grpFill/>
          </p:spPr>
          <p:txBody>
            <a:bodyPr wrap="square" lIns="0" tIns="0" rIns="0" bIns="0" rtlCol="0"/>
            <a:lstStyle/>
            <a:p>
              <a:endParaRPr/>
            </a:p>
          </p:txBody>
        </p:sp>
      </p:grpSp>
      <p:sp>
        <p:nvSpPr>
          <p:cNvPr id="6" name="object 6"/>
          <p:cNvSpPr txBox="1">
            <a:spLocks noGrp="1"/>
          </p:cNvSpPr>
          <p:nvPr>
            <p:ph type="title"/>
          </p:nvPr>
        </p:nvSpPr>
        <p:spPr>
          <a:xfrm>
            <a:off x="308071" y="914363"/>
            <a:ext cx="5707207" cy="1736373"/>
          </a:xfrm>
          <a:prstGeom prst="rect">
            <a:avLst/>
          </a:prstGeom>
        </p:spPr>
        <p:txBody>
          <a:bodyPr vert="horz" wrap="square" lIns="0" tIns="119380" rIns="0" bIns="0" rtlCol="0">
            <a:spAutoFit/>
          </a:bodyPr>
          <a:lstStyle/>
          <a:p>
            <a:pPr marL="12700" marR="5080">
              <a:lnSpc>
                <a:spcPts val="4200"/>
              </a:lnSpc>
              <a:spcBef>
                <a:spcPts val="940"/>
              </a:spcBef>
            </a:pPr>
            <a:r>
              <a:rPr lang="en-CA" sz="4200" spc="175" dirty="0">
                <a:solidFill>
                  <a:srgbClr val="0ABBB5"/>
                </a:solidFill>
              </a:rPr>
              <a:t>Launch Localized Marketing Campaigns</a:t>
            </a:r>
            <a:endParaRPr sz="4200" dirty="0">
              <a:solidFill>
                <a:srgbClr val="0ABBB5"/>
              </a:solidFill>
            </a:endParaRPr>
          </a:p>
        </p:txBody>
      </p:sp>
      <p:sp>
        <p:nvSpPr>
          <p:cNvPr id="8" name="object 8"/>
          <p:cNvSpPr txBox="1"/>
          <p:nvPr/>
        </p:nvSpPr>
        <p:spPr>
          <a:xfrm>
            <a:off x="10896632" y="914363"/>
            <a:ext cx="3920997" cy="4031873"/>
          </a:xfrm>
          <a:prstGeom prst="rect">
            <a:avLst/>
          </a:prstGeom>
        </p:spPr>
        <p:txBody>
          <a:bodyPr vert="horz" wrap="square" lIns="0" tIns="12700" rIns="0" bIns="0" rtlCol="0">
            <a:spAutoFit/>
          </a:bodyPr>
          <a:lstStyle/>
          <a:p>
            <a:pPr marL="12700" marR="5080" algn="just">
              <a:lnSpc>
                <a:spcPct val="116700"/>
              </a:lnSpc>
              <a:spcBef>
                <a:spcPts val="100"/>
              </a:spcBef>
            </a:pPr>
            <a:r>
              <a:rPr lang="en-GB" sz="1700" dirty="0">
                <a:solidFill>
                  <a:srgbClr val="526482"/>
                </a:solidFill>
                <a:latin typeface="Gill Sans MT"/>
                <a:cs typeface="Gill Sans MT"/>
              </a:rPr>
              <a:t>With the launch of your product, you also need to launch localized marketing campaigns to capture the attention of your target country and ensure business growth. For this, you might use:</a:t>
            </a:r>
          </a:p>
          <a:p>
            <a:pPr marL="298450" marR="5080" indent="-285750" algn="just">
              <a:lnSpc>
                <a:spcPct val="116700"/>
              </a:lnSpc>
              <a:spcBef>
                <a:spcPts val="100"/>
              </a:spcBef>
              <a:buFont typeface="Arial" panose="020B0604020202020204" pitchFamily="34" charset="0"/>
              <a:buChar char="•"/>
            </a:pPr>
            <a:r>
              <a:rPr lang="en-GB" sz="1700" dirty="0">
                <a:solidFill>
                  <a:srgbClr val="526482"/>
                </a:solidFill>
                <a:latin typeface="Gill Sans MT"/>
                <a:cs typeface="Gill Sans MT"/>
              </a:rPr>
              <a:t>Local Google Ads</a:t>
            </a:r>
          </a:p>
          <a:p>
            <a:pPr marL="298450" marR="5080" indent="-285750" algn="just">
              <a:lnSpc>
                <a:spcPct val="116700"/>
              </a:lnSpc>
              <a:spcBef>
                <a:spcPts val="100"/>
              </a:spcBef>
              <a:buFont typeface="Arial" panose="020B0604020202020204" pitchFamily="34" charset="0"/>
              <a:buChar char="•"/>
            </a:pPr>
            <a:r>
              <a:rPr lang="en-GB" sz="1700" dirty="0">
                <a:solidFill>
                  <a:srgbClr val="526482"/>
                </a:solidFill>
                <a:latin typeface="Gill Sans MT"/>
                <a:cs typeface="Gill Sans MT"/>
              </a:rPr>
              <a:t>Local social media ads and content</a:t>
            </a:r>
          </a:p>
          <a:p>
            <a:pPr marL="298450" marR="5080" indent="-285750" algn="just">
              <a:lnSpc>
                <a:spcPct val="116700"/>
              </a:lnSpc>
              <a:spcBef>
                <a:spcPts val="100"/>
              </a:spcBef>
              <a:buFont typeface="Arial" panose="020B0604020202020204" pitchFamily="34" charset="0"/>
              <a:buChar char="•"/>
            </a:pPr>
            <a:r>
              <a:rPr lang="en-GB" sz="1700" dirty="0">
                <a:solidFill>
                  <a:srgbClr val="526482"/>
                </a:solidFill>
                <a:latin typeface="Gill Sans MT"/>
                <a:cs typeface="Gill Sans MT"/>
              </a:rPr>
              <a:t>Localized website content</a:t>
            </a:r>
          </a:p>
          <a:p>
            <a:pPr marL="298450" marR="5080" indent="-285750" algn="just">
              <a:lnSpc>
                <a:spcPct val="116700"/>
              </a:lnSpc>
              <a:spcBef>
                <a:spcPts val="100"/>
              </a:spcBef>
              <a:buFont typeface="Arial" panose="020B0604020202020204" pitchFamily="34" charset="0"/>
              <a:buChar char="•"/>
            </a:pPr>
            <a:r>
              <a:rPr lang="en-GB" sz="1700" dirty="0">
                <a:solidFill>
                  <a:srgbClr val="526482"/>
                </a:solidFill>
                <a:latin typeface="Gill Sans MT"/>
                <a:cs typeface="Gill Sans MT"/>
              </a:rPr>
              <a:t>Website content produced specifically for your new target audience</a:t>
            </a:r>
          </a:p>
          <a:p>
            <a:pPr marL="12700" marR="5080" algn="just">
              <a:lnSpc>
                <a:spcPct val="116700"/>
              </a:lnSpc>
              <a:spcBef>
                <a:spcPts val="100"/>
              </a:spcBef>
            </a:pPr>
            <a:r>
              <a:rPr lang="en-GB" sz="1700" dirty="0">
                <a:solidFill>
                  <a:srgbClr val="526482"/>
                </a:solidFill>
                <a:latin typeface="Gill Sans MT"/>
                <a:cs typeface="Gill Sans MT"/>
              </a:rPr>
              <a:t>Aim to build coherent campaigns on 2-3 key marketing channels rather than trying to be present everywhere (more on that later).</a:t>
            </a:r>
          </a:p>
        </p:txBody>
      </p:sp>
      <p:grpSp>
        <p:nvGrpSpPr>
          <p:cNvPr id="12" name="object 12"/>
          <p:cNvGrpSpPr/>
          <p:nvPr/>
        </p:nvGrpSpPr>
        <p:grpSpPr>
          <a:xfrm>
            <a:off x="3695324" y="3476624"/>
            <a:ext cx="6382126" cy="4078131"/>
            <a:chOff x="4367834" y="3205175"/>
            <a:chExt cx="7265670" cy="4354830"/>
          </a:xfrm>
        </p:grpSpPr>
        <p:pic>
          <p:nvPicPr>
            <p:cNvPr id="13" name="object 13"/>
            <p:cNvPicPr/>
            <p:nvPr/>
          </p:nvPicPr>
          <p:blipFill>
            <a:blip r:embed="rId2" cstate="print"/>
            <a:stretch>
              <a:fillRect/>
            </a:stretch>
          </p:blipFill>
          <p:spPr>
            <a:xfrm>
              <a:off x="6687788" y="3291509"/>
              <a:ext cx="4945434" cy="4268495"/>
            </a:xfrm>
            <a:prstGeom prst="rect">
              <a:avLst/>
            </a:prstGeom>
          </p:spPr>
        </p:pic>
        <p:pic>
          <p:nvPicPr>
            <p:cNvPr id="14" name="object 14"/>
            <p:cNvPicPr/>
            <p:nvPr/>
          </p:nvPicPr>
          <p:blipFill>
            <a:blip r:embed="rId3" cstate="print"/>
            <a:stretch>
              <a:fillRect/>
            </a:stretch>
          </p:blipFill>
          <p:spPr>
            <a:xfrm>
              <a:off x="4367834" y="3205175"/>
              <a:ext cx="3276014" cy="4354817"/>
            </a:xfrm>
            <a:prstGeom prst="rect">
              <a:avLst/>
            </a:prstGeom>
          </p:spPr>
        </p:pic>
      </p:gr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4665598" y="12"/>
            <a:ext cx="10454640" cy="7560309"/>
          </a:xfrm>
          <a:custGeom>
            <a:avLst/>
            <a:gdLst/>
            <a:ahLst/>
            <a:cxnLst/>
            <a:rect l="l" t="t" r="r" b="b"/>
            <a:pathLst>
              <a:path w="10454640" h="7560309">
                <a:moveTo>
                  <a:pt x="10454398" y="0"/>
                </a:moveTo>
                <a:lnTo>
                  <a:pt x="0" y="0"/>
                </a:lnTo>
                <a:lnTo>
                  <a:pt x="0" y="7559992"/>
                </a:lnTo>
                <a:lnTo>
                  <a:pt x="10454398" y="7559992"/>
                </a:lnTo>
                <a:lnTo>
                  <a:pt x="10454398" y="0"/>
                </a:lnTo>
                <a:close/>
              </a:path>
            </a:pathLst>
          </a:custGeom>
          <a:solidFill>
            <a:srgbClr val="512179"/>
          </a:solidFill>
        </p:spPr>
        <p:txBody>
          <a:bodyPr wrap="square" lIns="0" tIns="0" rIns="0" bIns="0" rtlCol="0"/>
          <a:lstStyle/>
          <a:p>
            <a:endParaRPr/>
          </a:p>
        </p:txBody>
      </p:sp>
      <p:sp>
        <p:nvSpPr>
          <p:cNvPr id="8" name="object 8"/>
          <p:cNvSpPr txBox="1"/>
          <p:nvPr/>
        </p:nvSpPr>
        <p:spPr>
          <a:xfrm>
            <a:off x="9925052" y="1344006"/>
            <a:ext cx="4927502" cy="4462760"/>
          </a:xfrm>
          <a:prstGeom prst="rect">
            <a:avLst/>
          </a:prstGeom>
        </p:spPr>
        <p:txBody>
          <a:bodyPr vert="horz" wrap="square" lIns="0" tIns="0" rIns="0" bIns="0" rtlCol="0" anchor="ctr">
            <a:spAutoFit/>
          </a:bodyPr>
          <a:lstStyle/>
          <a:p>
            <a:pPr marL="16510" marR="1122045" algn="just" rtl="0">
              <a:spcBef>
                <a:spcPts val="380"/>
              </a:spcBef>
            </a:pPr>
            <a:r>
              <a:rPr lang="en-GB" sz="2000" dirty="0">
                <a:solidFill>
                  <a:srgbClr val="FFFFFF"/>
                </a:solidFill>
                <a:latin typeface="Gill Sans MT" panose="020B0502020104020203" pitchFamily="34" charset="0"/>
                <a:cs typeface="Century Gothic"/>
              </a:rPr>
              <a:t>To capture local traffic, you’ll also need to handle technical aspects on your site that contribute to your international SEO. This is an extension of localizing your content and ensures you’re actually discoverable in different countries and impacts the global growth of your website and company. You need to:</a:t>
            </a:r>
          </a:p>
          <a:p>
            <a:pPr marL="302260" marR="1122045" indent="-285750" algn="l" rtl="0">
              <a:spcBef>
                <a:spcPts val="380"/>
              </a:spcBef>
              <a:buFont typeface="Arial" panose="020B0604020202020204" pitchFamily="34" charset="0"/>
              <a:buChar char="•"/>
            </a:pPr>
            <a:r>
              <a:rPr lang="en-GB" sz="2000" dirty="0">
                <a:solidFill>
                  <a:srgbClr val="FFFFFF"/>
                </a:solidFill>
                <a:latin typeface="Gill Sans MT" panose="020B0502020104020203" pitchFamily="34" charset="0"/>
                <a:cs typeface="Century Gothic"/>
              </a:rPr>
              <a:t>Translate all website metadata (meta titles, meta descriptions)</a:t>
            </a:r>
          </a:p>
          <a:p>
            <a:pPr marL="302260" marR="1122045" indent="-285750" algn="l" rtl="0">
              <a:spcBef>
                <a:spcPts val="380"/>
              </a:spcBef>
              <a:buFont typeface="Arial" panose="020B0604020202020204" pitchFamily="34" charset="0"/>
              <a:buChar char="•"/>
            </a:pPr>
            <a:r>
              <a:rPr lang="en-GB" sz="2000" dirty="0">
                <a:solidFill>
                  <a:srgbClr val="FFFFFF"/>
                </a:solidFill>
                <a:latin typeface="Gill Sans MT" panose="020B0502020104020203" pitchFamily="34" charset="0"/>
                <a:cs typeface="Century Gothic"/>
              </a:rPr>
              <a:t>Use language-specific URLs</a:t>
            </a:r>
          </a:p>
          <a:p>
            <a:pPr marL="302260" marR="1122045" indent="-285750" algn="l" rtl="0">
              <a:spcBef>
                <a:spcPts val="380"/>
              </a:spcBef>
              <a:buFont typeface="Arial" panose="020B0604020202020204" pitchFamily="34" charset="0"/>
              <a:buChar char="•"/>
            </a:pPr>
            <a:r>
              <a:rPr lang="en-GB" sz="2000" dirty="0">
                <a:solidFill>
                  <a:srgbClr val="FFFFFF"/>
                </a:solidFill>
                <a:latin typeface="Gill Sans MT" panose="020B0502020104020203" pitchFamily="34" charset="0"/>
                <a:cs typeface="Century Gothic"/>
              </a:rPr>
              <a:t>Implement </a:t>
            </a:r>
            <a:r>
              <a:rPr lang="en-GB" sz="2000" dirty="0" err="1">
                <a:solidFill>
                  <a:srgbClr val="FFFFFF"/>
                </a:solidFill>
                <a:latin typeface="Gill Sans MT" panose="020B0502020104020203" pitchFamily="34" charset="0"/>
                <a:cs typeface="Century Gothic"/>
              </a:rPr>
              <a:t>hreflang</a:t>
            </a:r>
            <a:r>
              <a:rPr lang="en-GB" sz="2000" dirty="0">
                <a:solidFill>
                  <a:srgbClr val="FFFFFF"/>
                </a:solidFill>
                <a:latin typeface="Gill Sans MT" panose="020B0502020104020203" pitchFamily="34" charset="0"/>
                <a:cs typeface="Century Gothic"/>
              </a:rPr>
              <a:t> tags correctly</a:t>
            </a:r>
          </a:p>
        </p:txBody>
      </p:sp>
      <p:grpSp>
        <p:nvGrpSpPr>
          <p:cNvPr id="9" name="object 9"/>
          <p:cNvGrpSpPr/>
          <p:nvPr/>
        </p:nvGrpSpPr>
        <p:grpSpPr>
          <a:xfrm>
            <a:off x="10683646" y="625152"/>
            <a:ext cx="439420" cy="158750"/>
            <a:chOff x="12605500" y="644309"/>
            <a:chExt cx="439420" cy="158750"/>
          </a:xfrm>
        </p:grpSpPr>
        <p:sp>
          <p:nvSpPr>
            <p:cNvPr id="10" name="object 10"/>
            <p:cNvSpPr/>
            <p:nvPr/>
          </p:nvSpPr>
          <p:spPr>
            <a:xfrm>
              <a:off x="12684696" y="644309"/>
              <a:ext cx="281305" cy="158750"/>
            </a:xfrm>
            <a:custGeom>
              <a:avLst/>
              <a:gdLst/>
              <a:ahLst/>
              <a:cxnLst/>
              <a:rect l="l" t="t" r="r" b="b"/>
              <a:pathLst>
                <a:path w="281304" h="158750">
                  <a:moveTo>
                    <a:pt x="280797" y="0"/>
                  </a:moveTo>
                  <a:lnTo>
                    <a:pt x="0" y="0"/>
                  </a:lnTo>
                  <a:lnTo>
                    <a:pt x="0" y="158394"/>
                  </a:lnTo>
                  <a:lnTo>
                    <a:pt x="280797" y="158394"/>
                  </a:lnTo>
                  <a:lnTo>
                    <a:pt x="280797" y="0"/>
                  </a:lnTo>
                  <a:close/>
                </a:path>
              </a:pathLst>
            </a:custGeom>
            <a:solidFill>
              <a:srgbClr val="0ABBB5"/>
            </a:solidFill>
          </p:spPr>
          <p:txBody>
            <a:bodyPr wrap="square" lIns="0" tIns="0" rIns="0" bIns="0" rtlCol="0"/>
            <a:lstStyle/>
            <a:p>
              <a:endParaRPr/>
            </a:p>
          </p:txBody>
        </p:sp>
        <p:pic>
          <p:nvPicPr>
            <p:cNvPr id="11" name="object 11"/>
            <p:cNvPicPr/>
            <p:nvPr/>
          </p:nvPicPr>
          <p:blipFill>
            <a:blip r:embed="rId2" cstate="print"/>
            <a:stretch>
              <a:fillRect/>
            </a:stretch>
          </p:blipFill>
          <p:spPr>
            <a:xfrm>
              <a:off x="12605500" y="644309"/>
              <a:ext cx="158394" cy="158394"/>
            </a:xfrm>
            <a:prstGeom prst="rect">
              <a:avLst/>
            </a:prstGeom>
          </p:spPr>
        </p:pic>
        <p:pic>
          <p:nvPicPr>
            <p:cNvPr id="12" name="object 12"/>
            <p:cNvPicPr/>
            <p:nvPr/>
          </p:nvPicPr>
          <p:blipFill>
            <a:blip r:embed="rId2" cstate="print"/>
            <a:stretch>
              <a:fillRect/>
            </a:stretch>
          </p:blipFill>
          <p:spPr>
            <a:xfrm>
              <a:off x="12886298" y="644309"/>
              <a:ext cx="158394" cy="158394"/>
            </a:xfrm>
            <a:prstGeom prst="rect">
              <a:avLst/>
            </a:prstGeom>
          </p:spPr>
        </p:pic>
      </p:grpSp>
      <p:sp>
        <p:nvSpPr>
          <p:cNvPr id="13" name="object 13"/>
          <p:cNvSpPr txBox="1">
            <a:spLocks noGrp="1"/>
          </p:cNvSpPr>
          <p:nvPr>
            <p:ph type="title"/>
          </p:nvPr>
        </p:nvSpPr>
        <p:spPr>
          <a:xfrm>
            <a:off x="4744052" y="1229687"/>
            <a:ext cx="4927502" cy="1192634"/>
          </a:xfrm>
          <a:prstGeom prst="rect">
            <a:avLst/>
          </a:prstGeom>
        </p:spPr>
        <p:txBody>
          <a:bodyPr vert="horz" wrap="square" lIns="0" tIns="12700" rIns="0" bIns="0" rtlCol="0">
            <a:spAutoFit/>
          </a:bodyPr>
          <a:lstStyle/>
          <a:p>
            <a:pPr marL="12700">
              <a:lnSpc>
                <a:spcPts val="4620"/>
              </a:lnSpc>
              <a:spcBef>
                <a:spcPts val="100"/>
              </a:spcBef>
            </a:pPr>
            <a:r>
              <a:rPr lang="en-GB" sz="4200" spc="-10" dirty="0">
                <a:solidFill>
                  <a:srgbClr val="0ABBB5"/>
                </a:solidFill>
              </a:rPr>
              <a:t>Take Care of International SEO</a:t>
            </a:r>
            <a:endParaRPr sz="4200" dirty="0">
              <a:solidFill>
                <a:srgbClr val="0ABBB5"/>
              </a:solidFill>
            </a:endParaRPr>
          </a:p>
        </p:txBody>
      </p:sp>
      <p:sp>
        <p:nvSpPr>
          <p:cNvPr id="14" name="object 14"/>
          <p:cNvSpPr/>
          <p:nvPr/>
        </p:nvSpPr>
        <p:spPr>
          <a:xfrm>
            <a:off x="9620250" y="644309"/>
            <a:ext cx="0" cy="5379720"/>
          </a:xfrm>
          <a:custGeom>
            <a:avLst/>
            <a:gdLst/>
            <a:ahLst/>
            <a:cxnLst/>
            <a:rect l="l" t="t" r="r" b="b"/>
            <a:pathLst>
              <a:path h="5379720">
                <a:moveTo>
                  <a:pt x="0" y="5379148"/>
                </a:moveTo>
                <a:lnTo>
                  <a:pt x="0" y="0"/>
                </a:lnTo>
              </a:path>
            </a:pathLst>
          </a:custGeom>
          <a:ln w="3175">
            <a:solidFill>
              <a:srgbClr val="963CBD"/>
            </a:solidFill>
          </a:ln>
        </p:spPr>
        <p:txBody>
          <a:bodyPr wrap="square" lIns="0" tIns="0" rIns="0" bIns="0" rtlCol="0"/>
          <a:lstStyle/>
          <a:p>
            <a:endParaRPr/>
          </a:p>
        </p:txBody>
      </p:sp>
      <p:pic>
        <p:nvPicPr>
          <p:cNvPr id="18" name="object 143">
            <a:extLst>
              <a:ext uri="{FF2B5EF4-FFF2-40B4-BE49-F238E27FC236}">
                <a16:creationId xmlns:a16="http://schemas.microsoft.com/office/drawing/2014/main" id="{B2BC6982-AE96-74A7-6F04-76D1919B8F44}"/>
              </a:ext>
            </a:extLst>
          </p:cNvPr>
          <p:cNvPicPr/>
          <p:nvPr/>
        </p:nvPicPr>
        <p:blipFill>
          <a:blip r:embed="rId3" cstate="print"/>
          <a:stretch>
            <a:fillRect/>
          </a:stretch>
        </p:blipFill>
        <p:spPr>
          <a:xfrm>
            <a:off x="2292769" y="3340786"/>
            <a:ext cx="4502226" cy="4219219"/>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1" y="11142"/>
            <a:ext cx="7562850" cy="4913284"/>
          </a:xfrm>
          <a:custGeom>
            <a:avLst/>
            <a:gdLst/>
            <a:ahLst/>
            <a:cxnLst/>
            <a:rect l="l" t="t" r="r" b="b"/>
            <a:pathLst>
              <a:path w="9051290" h="6764020">
                <a:moveTo>
                  <a:pt x="4803672" y="0"/>
                </a:moveTo>
                <a:lnTo>
                  <a:pt x="0" y="0"/>
                </a:lnTo>
                <a:lnTo>
                  <a:pt x="0" y="276880"/>
                </a:lnTo>
                <a:lnTo>
                  <a:pt x="5999048" y="6244584"/>
                </a:lnTo>
                <a:lnTo>
                  <a:pt x="6033943" y="6278270"/>
                </a:lnTo>
                <a:lnTo>
                  <a:pt x="6069511" y="6310824"/>
                </a:lnTo>
                <a:lnTo>
                  <a:pt x="6105729" y="6342248"/>
                </a:lnTo>
                <a:lnTo>
                  <a:pt x="6142574" y="6372540"/>
                </a:lnTo>
                <a:lnTo>
                  <a:pt x="6180023" y="6401703"/>
                </a:lnTo>
                <a:lnTo>
                  <a:pt x="6218052" y="6429735"/>
                </a:lnTo>
                <a:lnTo>
                  <a:pt x="6256640" y="6456636"/>
                </a:lnTo>
                <a:lnTo>
                  <a:pt x="6295763" y="6482408"/>
                </a:lnTo>
                <a:lnTo>
                  <a:pt x="6335398" y="6507049"/>
                </a:lnTo>
                <a:lnTo>
                  <a:pt x="6375522" y="6530560"/>
                </a:lnTo>
                <a:lnTo>
                  <a:pt x="6416112" y="6552941"/>
                </a:lnTo>
                <a:lnTo>
                  <a:pt x="6457145" y="6574192"/>
                </a:lnTo>
                <a:lnTo>
                  <a:pt x="6498598" y="6594314"/>
                </a:lnTo>
                <a:lnTo>
                  <a:pt x="6540449" y="6613306"/>
                </a:lnTo>
                <a:lnTo>
                  <a:pt x="6582673" y="6631168"/>
                </a:lnTo>
                <a:lnTo>
                  <a:pt x="6625249" y="6647901"/>
                </a:lnTo>
                <a:lnTo>
                  <a:pt x="6668153" y="6663504"/>
                </a:lnTo>
                <a:lnTo>
                  <a:pt x="6711363" y="6677978"/>
                </a:lnTo>
                <a:lnTo>
                  <a:pt x="6754854" y="6691324"/>
                </a:lnTo>
                <a:lnTo>
                  <a:pt x="6798605" y="6703540"/>
                </a:lnTo>
                <a:lnTo>
                  <a:pt x="6842592" y="6714627"/>
                </a:lnTo>
                <a:lnTo>
                  <a:pt x="6886793" y="6724585"/>
                </a:lnTo>
                <a:lnTo>
                  <a:pt x="6931184" y="6733414"/>
                </a:lnTo>
                <a:lnTo>
                  <a:pt x="6975742" y="6741115"/>
                </a:lnTo>
                <a:lnTo>
                  <a:pt x="7020445" y="6747688"/>
                </a:lnTo>
                <a:lnTo>
                  <a:pt x="7065269" y="6753131"/>
                </a:lnTo>
                <a:lnTo>
                  <a:pt x="7110192" y="6757447"/>
                </a:lnTo>
                <a:lnTo>
                  <a:pt x="7155190" y="6760634"/>
                </a:lnTo>
                <a:lnTo>
                  <a:pt x="7200241" y="6762693"/>
                </a:lnTo>
                <a:lnTo>
                  <a:pt x="7245321" y="6763624"/>
                </a:lnTo>
                <a:lnTo>
                  <a:pt x="7290408" y="6763427"/>
                </a:lnTo>
                <a:lnTo>
                  <a:pt x="7335478" y="6762103"/>
                </a:lnTo>
                <a:lnTo>
                  <a:pt x="7380509" y="6759650"/>
                </a:lnTo>
                <a:lnTo>
                  <a:pt x="7425478" y="6756070"/>
                </a:lnTo>
                <a:lnTo>
                  <a:pt x="7470361" y="6751362"/>
                </a:lnTo>
                <a:lnTo>
                  <a:pt x="7515136" y="6745527"/>
                </a:lnTo>
                <a:lnTo>
                  <a:pt x="7559780" y="6738565"/>
                </a:lnTo>
                <a:lnTo>
                  <a:pt x="7604269" y="6730475"/>
                </a:lnTo>
                <a:lnTo>
                  <a:pt x="7648581" y="6721258"/>
                </a:lnTo>
                <a:lnTo>
                  <a:pt x="7692693" y="6710914"/>
                </a:lnTo>
                <a:lnTo>
                  <a:pt x="7736582" y="6699443"/>
                </a:lnTo>
                <a:lnTo>
                  <a:pt x="7780225" y="6686846"/>
                </a:lnTo>
                <a:lnTo>
                  <a:pt x="7823598" y="6673121"/>
                </a:lnTo>
                <a:lnTo>
                  <a:pt x="7866679" y="6658270"/>
                </a:lnTo>
                <a:lnTo>
                  <a:pt x="7909445" y="6642293"/>
                </a:lnTo>
                <a:lnTo>
                  <a:pt x="7951873" y="6625188"/>
                </a:lnTo>
                <a:lnTo>
                  <a:pt x="7993940" y="6606958"/>
                </a:lnTo>
                <a:lnTo>
                  <a:pt x="8035623" y="6587601"/>
                </a:lnTo>
                <a:lnTo>
                  <a:pt x="8076899" y="6567119"/>
                </a:lnTo>
                <a:lnTo>
                  <a:pt x="8117745" y="6545510"/>
                </a:lnTo>
                <a:lnTo>
                  <a:pt x="8158138" y="6522775"/>
                </a:lnTo>
                <a:lnTo>
                  <a:pt x="8198056" y="6498914"/>
                </a:lnTo>
                <a:lnTo>
                  <a:pt x="8237474" y="6473928"/>
                </a:lnTo>
                <a:lnTo>
                  <a:pt x="8276370" y="6447816"/>
                </a:lnTo>
                <a:lnTo>
                  <a:pt x="8314721" y="6420579"/>
                </a:lnTo>
                <a:lnTo>
                  <a:pt x="8352505" y="6392216"/>
                </a:lnTo>
                <a:lnTo>
                  <a:pt x="8389698" y="6362727"/>
                </a:lnTo>
                <a:lnTo>
                  <a:pt x="8426277" y="6332114"/>
                </a:lnTo>
                <a:lnTo>
                  <a:pt x="8462219" y="6300375"/>
                </a:lnTo>
                <a:lnTo>
                  <a:pt x="8497501" y="6267511"/>
                </a:lnTo>
                <a:lnTo>
                  <a:pt x="8532101" y="6233523"/>
                </a:lnTo>
                <a:lnTo>
                  <a:pt x="8565786" y="6198628"/>
                </a:lnTo>
                <a:lnTo>
                  <a:pt x="8598340" y="6163061"/>
                </a:lnTo>
                <a:lnTo>
                  <a:pt x="8629764" y="6126843"/>
                </a:lnTo>
                <a:lnTo>
                  <a:pt x="8660057" y="6089999"/>
                </a:lnTo>
                <a:lnTo>
                  <a:pt x="8689219" y="6052551"/>
                </a:lnTo>
                <a:lnTo>
                  <a:pt x="8717251" y="6014521"/>
                </a:lnTo>
                <a:lnTo>
                  <a:pt x="8744153" y="5975934"/>
                </a:lnTo>
                <a:lnTo>
                  <a:pt x="8769924" y="5936812"/>
                </a:lnTo>
                <a:lnTo>
                  <a:pt x="8794565" y="5897177"/>
                </a:lnTo>
                <a:lnTo>
                  <a:pt x="8818076" y="5857054"/>
                </a:lnTo>
                <a:lnTo>
                  <a:pt x="8840457" y="5816464"/>
                </a:lnTo>
                <a:lnTo>
                  <a:pt x="8861708" y="5775432"/>
                </a:lnTo>
                <a:lnTo>
                  <a:pt x="8881830" y="5733979"/>
                </a:lnTo>
                <a:lnTo>
                  <a:pt x="8900822" y="5692129"/>
                </a:lnTo>
                <a:lnTo>
                  <a:pt x="8918684" y="5649904"/>
                </a:lnTo>
                <a:lnTo>
                  <a:pt x="8935417" y="5607329"/>
                </a:lnTo>
                <a:lnTo>
                  <a:pt x="8951021" y="5564425"/>
                </a:lnTo>
                <a:lnTo>
                  <a:pt x="8965495" y="5521216"/>
                </a:lnTo>
                <a:lnTo>
                  <a:pt x="8978840" y="5477725"/>
                </a:lnTo>
                <a:lnTo>
                  <a:pt x="8991056" y="5433974"/>
                </a:lnTo>
                <a:lnTo>
                  <a:pt x="9002143" y="5389987"/>
                </a:lnTo>
                <a:lnTo>
                  <a:pt x="9012101" y="5345787"/>
                </a:lnTo>
                <a:lnTo>
                  <a:pt x="9020931" y="5301396"/>
                </a:lnTo>
                <a:lnTo>
                  <a:pt x="9028632" y="5256838"/>
                </a:lnTo>
                <a:lnTo>
                  <a:pt x="9035204" y="5212136"/>
                </a:lnTo>
                <a:lnTo>
                  <a:pt x="9040648" y="5167312"/>
                </a:lnTo>
                <a:lnTo>
                  <a:pt x="9044963" y="5122389"/>
                </a:lnTo>
                <a:lnTo>
                  <a:pt x="9048150" y="5077391"/>
                </a:lnTo>
                <a:lnTo>
                  <a:pt x="9050210" y="5032341"/>
                </a:lnTo>
                <a:lnTo>
                  <a:pt x="9051141" y="4987260"/>
                </a:lnTo>
                <a:lnTo>
                  <a:pt x="9050944" y="4942174"/>
                </a:lnTo>
                <a:lnTo>
                  <a:pt x="9049619" y="4897104"/>
                </a:lnTo>
                <a:lnTo>
                  <a:pt x="9047166" y="4852073"/>
                </a:lnTo>
                <a:lnTo>
                  <a:pt x="9043586" y="4807104"/>
                </a:lnTo>
                <a:lnTo>
                  <a:pt x="9038879" y="4762221"/>
                </a:lnTo>
                <a:lnTo>
                  <a:pt x="9033044" y="4717446"/>
                </a:lnTo>
                <a:lnTo>
                  <a:pt x="9026081" y="4672803"/>
                </a:lnTo>
                <a:lnTo>
                  <a:pt x="9017991" y="4628313"/>
                </a:lnTo>
                <a:lnTo>
                  <a:pt x="9008774" y="4584001"/>
                </a:lnTo>
                <a:lnTo>
                  <a:pt x="8998431" y="4539889"/>
                </a:lnTo>
                <a:lnTo>
                  <a:pt x="8986960" y="4496001"/>
                </a:lnTo>
                <a:lnTo>
                  <a:pt x="8974362" y="4452358"/>
                </a:lnTo>
                <a:lnTo>
                  <a:pt x="8960638" y="4408985"/>
                </a:lnTo>
                <a:lnTo>
                  <a:pt x="8945786" y="4365904"/>
                </a:lnTo>
                <a:lnTo>
                  <a:pt x="8929809" y="4323138"/>
                </a:lnTo>
                <a:lnTo>
                  <a:pt x="8912705" y="4280710"/>
                </a:lnTo>
                <a:lnTo>
                  <a:pt x="8894474" y="4238643"/>
                </a:lnTo>
                <a:lnTo>
                  <a:pt x="8875118" y="4196960"/>
                </a:lnTo>
                <a:lnTo>
                  <a:pt x="8854635" y="4155684"/>
                </a:lnTo>
                <a:lnTo>
                  <a:pt x="8833026" y="4114838"/>
                </a:lnTo>
                <a:lnTo>
                  <a:pt x="8810291" y="4074445"/>
                </a:lnTo>
                <a:lnTo>
                  <a:pt x="8786431" y="4034528"/>
                </a:lnTo>
                <a:lnTo>
                  <a:pt x="8761444" y="3995109"/>
                </a:lnTo>
                <a:lnTo>
                  <a:pt x="8735332" y="3956213"/>
                </a:lnTo>
                <a:lnTo>
                  <a:pt x="8708095" y="3917862"/>
                </a:lnTo>
                <a:lnTo>
                  <a:pt x="8679732" y="3880078"/>
                </a:lnTo>
                <a:lnTo>
                  <a:pt x="8650244" y="3842886"/>
                </a:lnTo>
                <a:lnTo>
                  <a:pt x="8619630" y="3806307"/>
                </a:lnTo>
                <a:lnTo>
                  <a:pt x="8587891" y="3770364"/>
                </a:lnTo>
                <a:lnTo>
                  <a:pt x="8555028" y="3735082"/>
                </a:lnTo>
                <a:lnTo>
                  <a:pt x="8521039" y="3700482"/>
                </a:lnTo>
                <a:lnTo>
                  <a:pt x="8522309" y="3699200"/>
                </a:lnTo>
                <a:lnTo>
                  <a:pt x="4803672" y="0"/>
                </a:lnTo>
                <a:close/>
              </a:path>
            </a:pathLst>
          </a:custGeom>
          <a:solidFill>
            <a:srgbClr val="0ABBB5"/>
          </a:solidFill>
        </p:spPr>
        <p:txBody>
          <a:bodyPr wrap="square" lIns="0" tIns="0" rIns="0" bIns="0" rtlCol="0"/>
          <a:lstStyle/>
          <a:p>
            <a:endParaRPr/>
          </a:p>
        </p:txBody>
      </p:sp>
      <p:sp>
        <p:nvSpPr>
          <p:cNvPr id="3" name="object 3"/>
          <p:cNvSpPr txBox="1"/>
          <p:nvPr/>
        </p:nvSpPr>
        <p:spPr>
          <a:xfrm>
            <a:off x="285316" y="5610698"/>
            <a:ext cx="14487980" cy="1632883"/>
          </a:xfrm>
          <a:prstGeom prst="rect">
            <a:avLst/>
          </a:prstGeom>
        </p:spPr>
        <p:txBody>
          <a:bodyPr vert="horz" wrap="square" lIns="0" tIns="12700" rIns="0" bIns="0" rtlCol="0">
            <a:spAutoFit/>
          </a:bodyPr>
          <a:lstStyle/>
          <a:p>
            <a:pPr marL="12700" marR="5080" algn="just">
              <a:lnSpc>
                <a:spcPct val="116700"/>
              </a:lnSpc>
              <a:spcBef>
                <a:spcPts val="100"/>
              </a:spcBef>
            </a:pPr>
            <a:r>
              <a:rPr lang="en-GB" spc="50" dirty="0">
                <a:solidFill>
                  <a:srgbClr val="526482"/>
                </a:solidFill>
                <a:latin typeface="Gill Sans MT"/>
                <a:cs typeface="Gill Sans MT"/>
              </a:rPr>
              <a:t>No market strategy is complete without the last step: </a:t>
            </a:r>
            <a:r>
              <a:rPr lang="en-GB" spc="50" dirty="0" err="1">
                <a:solidFill>
                  <a:srgbClr val="526482"/>
                </a:solidFill>
                <a:latin typeface="Gill Sans MT"/>
                <a:cs typeface="Gill Sans MT"/>
              </a:rPr>
              <a:t>Analyzing</a:t>
            </a:r>
            <a:r>
              <a:rPr lang="en-GB" spc="50" dirty="0">
                <a:solidFill>
                  <a:srgbClr val="526482"/>
                </a:solidFill>
                <a:latin typeface="Gill Sans MT"/>
                <a:cs typeface="Gill Sans MT"/>
              </a:rPr>
              <a:t> your results.</a:t>
            </a:r>
          </a:p>
          <a:p>
            <a:pPr marL="12700" marR="5080" algn="just">
              <a:lnSpc>
                <a:spcPct val="116700"/>
              </a:lnSpc>
              <a:spcBef>
                <a:spcPts val="100"/>
              </a:spcBef>
            </a:pPr>
            <a:r>
              <a:rPr lang="en-GB" spc="50" dirty="0">
                <a:solidFill>
                  <a:srgbClr val="526482"/>
                </a:solidFill>
                <a:latin typeface="Gill Sans MT"/>
                <a:cs typeface="Gill Sans MT"/>
              </a:rPr>
              <a:t>Performance marketing is a strategy that increasingly more marketers are adopting, as it enables you to see what actually works and how to optimize your marketing efforts to boost conversions.</a:t>
            </a:r>
          </a:p>
          <a:p>
            <a:pPr marL="12700" marR="5080" algn="just">
              <a:lnSpc>
                <a:spcPct val="116700"/>
              </a:lnSpc>
              <a:spcBef>
                <a:spcPts val="100"/>
              </a:spcBef>
            </a:pPr>
            <a:r>
              <a:rPr lang="en-GB" spc="50" dirty="0">
                <a:solidFill>
                  <a:srgbClr val="526482"/>
                </a:solidFill>
                <a:latin typeface="Gill Sans MT"/>
                <a:cs typeface="Gill Sans MT"/>
              </a:rPr>
              <a:t>Collecting key data and looking at it methodically takes the anxiety and guesswork out of marketing, so make sure you have the right systems in place to track results, such as GA4, a CRM platform, the right campaign management tools, and more.</a:t>
            </a:r>
            <a:endParaRPr dirty="0">
              <a:latin typeface="Gill Sans MT"/>
              <a:cs typeface="Gill Sans MT"/>
            </a:endParaRPr>
          </a:p>
        </p:txBody>
      </p:sp>
      <p:sp>
        <p:nvSpPr>
          <p:cNvPr id="8" name="object 8"/>
          <p:cNvSpPr txBox="1"/>
          <p:nvPr/>
        </p:nvSpPr>
        <p:spPr>
          <a:xfrm>
            <a:off x="10247300" y="882905"/>
            <a:ext cx="3792550" cy="3280385"/>
          </a:xfrm>
          <a:prstGeom prst="rect">
            <a:avLst/>
          </a:prstGeom>
        </p:spPr>
        <p:txBody>
          <a:bodyPr vert="horz" wrap="square" lIns="0" tIns="48260" rIns="0" bIns="0" rtlCol="0">
            <a:spAutoFit/>
          </a:bodyPr>
          <a:lstStyle/>
          <a:p>
            <a:pPr marL="12700" marR="5080">
              <a:spcBef>
                <a:spcPts val="380"/>
              </a:spcBef>
            </a:pPr>
            <a:r>
              <a:rPr lang="en-GB" sz="4200" b="1" spc="70" dirty="0" err="1">
                <a:solidFill>
                  <a:srgbClr val="0ABBB5"/>
                </a:solidFill>
                <a:latin typeface="Century Gothic"/>
                <a:cs typeface="Century Gothic"/>
              </a:rPr>
              <a:t>Analyze</a:t>
            </a:r>
            <a:r>
              <a:rPr lang="en-GB" sz="4200" b="1" spc="70" dirty="0">
                <a:solidFill>
                  <a:srgbClr val="0ABBB5"/>
                </a:solidFill>
                <a:latin typeface="Century Gothic"/>
                <a:cs typeface="Century Gothic"/>
              </a:rPr>
              <a:t> Results and Look for Improvement Opportunities</a:t>
            </a:r>
            <a:endParaRPr sz="4200" dirty="0">
              <a:solidFill>
                <a:srgbClr val="0ABBB5"/>
              </a:solidFill>
              <a:latin typeface="Century Gothic"/>
              <a:cs typeface="Century Gothic"/>
            </a:endParaRPr>
          </a:p>
        </p:txBody>
      </p:sp>
      <p:grpSp>
        <p:nvGrpSpPr>
          <p:cNvPr id="9" name="object 9"/>
          <p:cNvGrpSpPr/>
          <p:nvPr/>
        </p:nvGrpSpPr>
        <p:grpSpPr>
          <a:xfrm>
            <a:off x="10261601" y="638606"/>
            <a:ext cx="439420" cy="158750"/>
            <a:chOff x="10261601" y="638606"/>
            <a:chExt cx="439420" cy="158750"/>
          </a:xfrm>
        </p:grpSpPr>
        <p:sp>
          <p:nvSpPr>
            <p:cNvPr id="10" name="object 10"/>
            <p:cNvSpPr/>
            <p:nvPr/>
          </p:nvSpPr>
          <p:spPr>
            <a:xfrm>
              <a:off x="10340797" y="638606"/>
              <a:ext cx="281305" cy="158750"/>
            </a:xfrm>
            <a:custGeom>
              <a:avLst/>
              <a:gdLst/>
              <a:ahLst/>
              <a:cxnLst/>
              <a:rect l="l" t="t" r="r" b="b"/>
              <a:pathLst>
                <a:path w="281304" h="158750">
                  <a:moveTo>
                    <a:pt x="280797" y="0"/>
                  </a:moveTo>
                  <a:lnTo>
                    <a:pt x="0" y="0"/>
                  </a:lnTo>
                  <a:lnTo>
                    <a:pt x="0" y="158394"/>
                  </a:lnTo>
                  <a:lnTo>
                    <a:pt x="280797" y="158394"/>
                  </a:lnTo>
                  <a:lnTo>
                    <a:pt x="280797" y="0"/>
                  </a:lnTo>
                  <a:close/>
                </a:path>
              </a:pathLst>
            </a:custGeom>
            <a:solidFill>
              <a:srgbClr val="0ABBB5"/>
            </a:solidFill>
          </p:spPr>
          <p:txBody>
            <a:bodyPr wrap="square" lIns="0" tIns="0" rIns="0" bIns="0" rtlCol="0"/>
            <a:lstStyle/>
            <a:p>
              <a:endParaRPr/>
            </a:p>
          </p:txBody>
        </p:sp>
        <p:pic>
          <p:nvPicPr>
            <p:cNvPr id="11" name="object 11"/>
            <p:cNvPicPr/>
            <p:nvPr/>
          </p:nvPicPr>
          <p:blipFill>
            <a:blip r:embed="rId2" cstate="print"/>
            <a:stretch>
              <a:fillRect/>
            </a:stretch>
          </p:blipFill>
          <p:spPr>
            <a:xfrm>
              <a:off x="10261601" y="638609"/>
              <a:ext cx="158394" cy="158394"/>
            </a:xfrm>
            <a:prstGeom prst="rect">
              <a:avLst/>
            </a:prstGeom>
          </p:spPr>
        </p:pic>
        <p:pic>
          <p:nvPicPr>
            <p:cNvPr id="12" name="object 12"/>
            <p:cNvPicPr/>
            <p:nvPr/>
          </p:nvPicPr>
          <p:blipFill>
            <a:blip r:embed="rId2" cstate="print"/>
            <a:stretch>
              <a:fillRect/>
            </a:stretch>
          </p:blipFill>
          <p:spPr>
            <a:xfrm>
              <a:off x="10542401" y="638609"/>
              <a:ext cx="158394" cy="158394"/>
            </a:xfrm>
            <a:prstGeom prst="rect">
              <a:avLst/>
            </a:prstGeom>
          </p:spPr>
        </p:pic>
      </p:grpSp>
      <p:sp>
        <p:nvSpPr>
          <p:cNvPr id="24" name="object 24"/>
          <p:cNvSpPr txBox="1"/>
          <p:nvPr/>
        </p:nvSpPr>
        <p:spPr>
          <a:xfrm>
            <a:off x="14653916" y="7211391"/>
            <a:ext cx="119380" cy="115570"/>
          </a:xfrm>
          <a:prstGeom prst="rect">
            <a:avLst/>
          </a:prstGeom>
        </p:spPr>
        <p:txBody>
          <a:bodyPr vert="horz" wrap="square" lIns="0" tIns="8890" rIns="0" bIns="0" rtlCol="0">
            <a:spAutoFit/>
          </a:bodyPr>
          <a:lstStyle/>
          <a:p>
            <a:pPr marL="12700">
              <a:lnSpc>
                <a:spcPct val="100000"/>
              </a:lnSpc>
              <a:spcBef>
                <a:spcPts val="70"/>
              </a:spcBef>
            </a:pPr>
            <a:r>
              <a:rPr sz="600" spc="-25" dirty="0">
                <a:solidFill>
                  <a:srgbClr val="808DA7"/>
                </a:solidFill>
                <a:latin typeface="Lucida Sans"/>
                <a:cs typeface="Lucida Sans"/>
              </a:rPr>
              <a:t>36</a:t>
            </a:r>
            <a:endParaRPr sz="600">
              <a:latin typeface="Lucida Sans"/>
              <a:cs typeface="Lucida Sans"/>
            </a:endParaRPr>
          </a:p>
        </p:txBody>
      </p:sp>
      <p:pic>
        <p:nvPicPr>
          <p:cNvPr id="6" name="Picture 5">
            <a:extLst>
              <a:ext uri="{FF2B5EF4-FFF2-40B4-BE49-F238E27FC236}">
                <a16:creationId xmlns:a16="http://schemas.microsoft.com/office/drawing/2014/main" id="{EF550EA5-ABC2-4C28-204D-3C449621B9E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28850" y="84697"/>
            <a:ext cx="4876800" cy="4876800"/>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object 3"/>
          <p:cNvSpPr/>
          <p:nvPr/>
        </p:nvSpPr>
        <p:spPr>
          <a:xfrm>
            <a:off x="8910003" y="2884142"/>
            <a:ext cx="6210300" cy="3947795"/>
          </a:xfrm>
          <a:custGeom>
            <a:avLst/>
            <a:gdLst/>
            <a:ahLst/>
            <a:cxnLst/>
            <a:rect l="l" t="t" r="r" b="b"/>
            <a:pathLst>
              <a:path w="6210300" h="3947795">
                <a:moveTo>
                  <a:pt x="6209982" y="0"/>
                </a:moveTo>
                <a:lnTo>
                  <a:pt x="1973859" y="0"/>
                </a:lnTo>
                <a:lnTo>
                  <a:pt x="1925901" y="571"/>
                </a:lnTo>
                <a:lnTo>
                  <a:pt x="1878224" y="2276"/>
                </a:lnTo>
                <a:lnTo>
                  <a:pt x="1830840" y="5102"/>
                </a:lnTo>
                <a:lnTo>
                  <a:pt x="1783763" y="9035"/>
                </a:lnTo>
                <a:lnTo>
                  <a:pt x="1737006" y="14064"/>
                </a:lnTo>
                <a:lnTo>
                  <a:pt x="1690581" y="20175"/>
                </a:lnTo>
                <a:lnTo>
                  <a:pt x="1644502" y="27355"/>
                </a:lnTo>
                <a:lnTo>
                  <a:pt x="1598780" y="35591"/>
                </a:lnTo>
                <a:lnTo>
                  <a:pt x="1553430" y="44871"/>
                </a:lnTo>
                <a:lnTo>
                  <a:pt x="1508464" y="55181"/>
                </a:lnTo>
                <a:lnTo>
                  <a:pt x="1463896" y="66508"/>
                </a:lnTo>
                <a:lnTo>
                  <a:pt x="1419737" y="78840"/>
                </a:lnTo>
                <a:lnTo>
                  <a:pt x="1376001" y="92164"/>
                </a:lnTo>
                <a:lnTo>
                  <a:pt x="1332701" y="106466"/>
                </a:lnTo>
                <a:lnTo>
                  <a:pt x="1289849" y="121734"/>
                </a:lnTo>
                <a:lnTo>
                  <a:pt x="1247460" y="137955"/>
                </a:lnTo>
                <a:lnTo>
                  <a:pt x="1205545" y="155116"/>
                </a:lnTo>
                <a:lnTo>
                  <a:pt x="1164117" y="173203"/>
                </a:lnTo>
                <a:lnTo>
                  <a:pt x="1123190" y="192205"/>
                </a:lnTo>
                <a:lnTo>
                  <a:pt x="1082777" y="212108"/>
                </a:lnTo>
                <a:lnTo>
                  <a:pt x="1042889" y="232899"/>
                </a:lnTo>
                <a:lnTo>
                  <a:pt x="1003541" y="254566"/>
                </a:lnTo>
                <a:lnTo>
                  <a:pt x="964746" y="277094"/>
                </a:lnTo>
                <a:lnTo>
                  <a:pt x="926515" y="300473"/>
                </a:lnTo>
                <a:lnTo>
                  <a:pt x="888862" y="324687"/>
                </a:lnTo>
                <a:lnTo>
                  <a:pt x="851800" y="349726"/>
                </a:lnTo>
                <a:lnTo>
                  <a:pt x="815342" y="375575"/>
                </a:lnTo>
                <a:lnTo>
                  <a:pt x="779501" y="402221"/>
                </a:lnTo>
                <a:lnTo>
                  <a:pt x="744290" y="429653"/>
                </a:lnTo>
                <a:lnTo>
                  <a:pt x="709721" y="457856"/>
                </a:lnTo>
                <a:lnTo>
                  <a:pt x="675808" y="486819"/>
                </a:lnTo>
                <a:lnTo>
                  <a:pt x="642563" y="516527"/>
                </a:lnTo>
                <a:lnTo>
                  <a:pt x="609999" y="546969"/>
                </a:lnTo>
                <a:lnTo>
                  <a:pt x="578130" y="578130"/>
                </a:lnTo>
                <a:lnTo>
                  <a:pt x="546969" y="609999"/>
                </a:lnTo>
                <a:lnTo>
                  <a:pt x="516527" y="642563"/>
                </a:lnTo>
                <a:lnTo>
                  <a:pt x="486819" y="675808"/>
                </a:lnTo>
                <a:lnTo>
                  <a:pt x="457856" y="709721"/>
                </a:lnTo>
                <a:lnTo>
                  <a:pt x="429653" y="744290"/>
                </a:lnTo>
                <a:lnTo>
                  <a:pt x="402221" y="779501"/>
                </a:lnTo>
                <a:lnTo>
                  <a:pt x="375575" y="815342"/>
                </a:lnTo>
                <a:lnTo>
                  <a:pt x="349726" y="851800"/>
                </a:lnTo>
                <a:lnTo>
                  <a:pt x="324687" y="888862"/>
                </a:lnTo>
                <a:lnTo>
                  <a:pt x="300473" y="926515"/>
                </a:lnTo>
                <a:lnTo>
                  <a:pt x="277094" y="964746"/>
                </a:lnTo>
                <a:lnTo>
                  <a:pt x="254566" y="1003541"/>
                </a:lnTo>
                <a:lnTo>
                  <a:pt x="232899" y="1042889"/>
                </a:lnTo>
                <a:lnTo>
                  <a:pt x="212108" y="1082777"/>
                </a:lnTo>
                <a:lnTo>
                  <a:pt x="192205" y="1123190"/>
                </a:lnTo>
                <a:lnTo>
                  <a:pt x="173203" y="1164117"/>
                </a:lnTo>
                <a:lnTo>
                  <a:pt x="155116" y="1205545"/>
                </a:lnTo>
                <a:lnTo>
                  <a:pt x="137955" y="1247460"/>
                </a:lnTo>
                <a:lnTo>
                  <a:pt x="121734" y="1289849"/>
                </a:lnTo>
                <a:lnTo>
                  <a:pt x="106466" y="1332701"/>
                </a:lnTo>
                <a:lnTo>
                  <a:pt x="92164" y="1376001"/>
                </a:lnTo>
                <a:lnTo>
                  <a:pt x="78840" y="1419737"/>
                </a:lnTo>
                <a:lnTo>
                  <a:pt x="66508" y="1463896"/>
                </a:lnTo>
                <a:lnTo>
                  <a:pt x="55181" y="1508464"/>
                </a:lnTo>
                <a:lnTo>
                  <a:pt x="44871" y="1553430"/>
                </a:lnTo>
                <a:lnTo>
                  <a:pt x="35591" y="1598780"/>
                </a:lnTo>
                <a:lnTo>
                  <a:pt x="27355" y="1644502"/>
                </a:lnTo>
                <a:lnTo>
                  <a:pt x="20175" y="1690581"/>
                </a:lnTo>
                <a:lnTo>
                  <a:pt x="14064" y="1737006"/>
                </a:lnTo>
                <a:lnTo>
                  <a:pt x="9035" y="1783763"/>
                </a:lnTo>
                <a:lnTo>
                  <a:pt x="5102" y="1830840"/>
                </a:lnTo>
                <a:lnTo>
                  <a:pt x="2276" y="1878224"/>
                </a:lnTo>
                <a:lnTo>
                  <a:pt x="571" y="1925901"/>
                </a:lnTo>
                <a:lnTo>
                  <a:pt x="0" y="1973859"/>
                </a:lnTo>
                <a:lnTo>
                  <a:pt x="571" y="2021817"/>
                </a:lnTo>
                <a:lnTo>
                  <a:pt x="2276" y="2069495"/>
                </a:lnTo>
                <a:lnTo>
                  <a:pt x="5102" y="2116879"/>
                </a:lnTo>
                <a:lnTo>
                  <a:pt x="9035" y="2163956"/>
                </a:lnTo>
                <a:lnTo>
                  <a:pt x="14064" y="2210714"/>
                </a:lnTo>
                <a:lnTo>
                  <a:pt x="20175" y="2257140"/>
                </a:lnTo>
                <a:lnTo>
                  <a:pt x="27355" y="2303220"/>
                </a:lnTo>
                <a:lnTo>
                  <a:pt x="35591" y="2348941"/>
                </a:lnTo>
                <a:lnTo>
                  <a:pt x="44871" y="2394292"/>
                </a:lnTo>
                <a:lnTo>
                  <a:pt x="55181" y="2439258"/>
                </a:lnTo>
                <a:lnTo>
                  <a:pt x="66508" y="2483827"/>
                </a:lnTo>
                <a:lnTo>
                  <a:pt x="78840" y="2527987"/>
                </a:lnTo>
                <a:lnTo>
                  <a:pt x="92164" y="2571723"/>
                </a:lnTo>
                <a:lnTo>
                  <a:pt x="106466" y="2615023"/>
                </a:lnTo>
                <a:lnTo>
                  <a:pt x="121734" y="2657875"/>
                </a:lnTo>
                <a:lnTo>
                  <a:pt x="137955" y="2700265"/>
                </a:lnTo>
                <a:lnTo>
                  <a:pt x="155116" y="2742180"/>
                </a:lnTo>
                <a:lnTo>
                  <a:pt x="173203" y="2783608"/>
                </a:lnTo>
                <a:lnTo>
                  <a:pt x="192205" y="2824535"/>
                </a:lnTo>
                <a:lnTo>
                  <a:pt x="212108" y="2864949"/>
                </a:lnTo>
                <a:lnTo>
                  <a:pt x="232899" y="2904837"/>
                </a:lnTo>
                <a:lnTo>
                  <a:pt x="254566" y="2944185"/>
                </a:lnTo>
                <a:lnTo>
                  <a:pt x="277094" y="2982981"/>
                </a:lnTo>
                <a:lnTo>
                  <a:pt x="300473" y="3021212"/>
                </a:lnTo>
                <a:lnTo>
                  <a:pt x="324687" y="3058865"/>
                </a:lnTo>
                <a:lnTo>
                  <a:pt x="349726" y="3095927"/>
                </a:lnTo>
                <a:lnTo>
                  <a:pt x="375575" y="3132385"/>
                </a:lnTo>
                <a:lnTo>
                  <a:pt x="402221" y="3168227"/>
                </a:lnTo>
                <a:lnTo>
                  <a:pt x="429653" y="3203438"/>
                </a:lnTo>
                <a:lnTo>
                  <a:pt x="457856" y="3238007"/>
                </a:lnTo>
                <a:lnTo>
                  <a:pt x="486819" y="3271921"/>
                </a:lnTo>
                <a:lnTo>
                  <a:pt x="516527" y="3305166"/>
                </a:lnTo>
                <a:lnTo>
                  <a:pt x="546969" y="3337729"/>
                </a:lnTo>
                <a:lnTo>
                  <a:pt x="578130" y="3369598"/>
                </a:lnTo>
                <a:lnTo>
                  <a:pt x="609999" y="3400760"/>
                </a:lnTo>
                <a:lnTo>
                  <a:pt x="642563" y="3431202"/>
                </a:lnTo>
                <a:lnTo>
                  <a:pt x="675808" y="3460911"/>
                </a:lnTo>
                <a:lnTo>
                  <a:pt x="709721" y="3489873"/>
                </a:lnTo>
                <a:lnTo>
                  <a:pt x="744290" y="3518077"/>
                </a:lnTo>
                <a:lnTo>
                  <a:pt x="779501" y="3545508"/>
                </a:lnTo>
                <a:lnTo>
                  <a:pt x="815342" y="3572155"/>
                </a:lnTo>
                <a:lnTo>
                  <a:pt x="851800" y="3598004"/>
                </a:lnTo>
                <a:lnTo>
                  <a:pt x="888862" y="3623043"/>
                </a:lnTo>
                <a:lnTo>
                  <a:pt x="926515" y="3647257"/>
                </a:lnTo>
                <a:lnTo>
                  <a:pt x="964746" y="3670636"/>
                </a:lnTo>
                <a:lnTo>
                  <a:pt x="1003541" y="3693165"/>
                </a:lnTo>
                <a:lnTo>
                  <a:pt x="1042889" y="3714831"/>
                </a:lnTo>
                <a:lnTo>
                  <a:pt x="1082777" y="3735622"/>
                </a:lnTo>
                <a:lnTo>
                  <a:pt x="1123190" y="3755525"/>
                </a:lnTo>
                <a:lnTo>
                  <a:pt x="1164117" y="3774527"/>
                </a:lnTo>
                <a:lnTo>
                  <a:pt x="1205545" y="3792615"/>
                </a:lnTo>
                <a:lnTo>
                  <a:pt x="1247460" y="3809776"/>
                </a:lnTo>
                <a:lnTo>
                  <a:pt x="1289849" y="3825996"/>
                </a:lnTo>
                <a:lnTo>
                  <a:pt x="1332701" y="3841264"/>
                </a:lnTo>
                <a:lnTo>
                  <a:pt x="1376001" y="3855567"/>
                </a:lnTo>
                <a:lnTo>
                  <a:pt x="1419737" y="3868890"/>
                </a:lnTo>
                <a:lnTo>
                  <a:pt x="1463896" y="3881222"/>
                </a:lnTo>
                <a:lnTo>
                  <a:pt x="1508464" y="3892550"/>
                </a:lnTo>
                <a:lnTo>
                  <a:pt x="1553430" y="3902860"/>
                </a:lnTo>
                <a:lnTo>
                  <a:pt x="1598780" y="3912139"/>
                </a:lnTo>
                <a:lnTo>
                  <a:pt x="1644502" y="3920376"/>
                </a:lnTo>
                <a:lnTo>
                  <a:pt x="1690581" y="3927556"/>
                </a:lnTo>
                <a:lnTo>
                  <a:pt x="1737006" y="3933666"/>
                </a:lnTo>
                <a:lnTo>
                  <a:pt x="1783763" y="3938695"/>
                </a:lnTo>
                <a:lnTo>
                  <a:pt x="1830840" y="3942629"/>
                </a:lnTo>
                <a:lnTo>
                  <a:pt x="1878224" y="3945455"/>
                </a:lnTo>
                <a:lnTo>
                  <a:pt x="1925901" y="3947160"/>
                </a:lnTo>
                <a:lnTo>
                  <a:pt x="1973859" y="3947731"/>
                </a:lnTo>
                <a:lnTo>
                  <a:pt x="6209982" y="3947731"/>
                </a:lnTo>
                <a:lnTo>
                  <a:pt x="6209982" y="0"/>
                </a:lnTo>
                <a:close/>
              </a:path>
            </a:pathLst>
          </a:custGeom>
          <a:solidFill>
            <a:srgbClr val="0ABBB5"/>
          </a:solidFill>
        </p:spPr>
        <p:txBody>
          <a:bodyPr wrap="square" lIns="0" tIns="0" rIns="0" bIns="0" rtlCol="0"/>
          <a:lstStyle/>
          <a:p>
            <a:endParaRPr/>
          </a:p>
        </p:txBody>
      </p:sp>
      <p:pic>
        <p:nvPicPr>
          <p:cNvPr id="4" name="object 4"/>
          <p:cNvPicPr/>
          <p:nvPr/>
        </p:nvPicPr>
        <p:blipFill>
          <a:blip r:embed="rId2" cstate="print"/>
          <a:stretch>
            <a:fillRect/>
          </a:stretch>
        </p:blipFill>
        <p:spPr>
          <a:xfrm>
            <a:off x="9642030" y="882002"/>
            <a:ext cx="5477955" cy="5949861"/>
          </a:xfrm>
          <a:prstGeom prst="rect">
            <a:avLst/>
          </a:prstGeom>
        </p:spPr>
      </p:pic>
      <p:pic>
        <p:nvPicPr>
          <p:cNvPr id="5" name="object 5"/>
          <p:cNvPicPr/>
          <p:nvPr/>
        </p:nvPicPr>
        <p:blipFill>
          <a:blip r:embed="rId3" cstate="print"/>
          <a:stretch>
            <a:fillRect/>
          </a:stretch>
        </p:blipFill>
        <p:spPr>
          <a:xfrm>
            <a:off x="11924998" y="1663191"/>
            <a:ext cx="1372497" cy="654812"/>
          </a:xfrm>
          <a:prstGeom prst="rect">
            <a:avLst/>
          </a:prstGeom>
        </p:spPr>
      </p:pic>
      <p:sp>
        <p:nvSpPr>
          <p:cNvPr id="10" name="object 10"/>
          <p:cNvSpPr txBox="1">
            <a:spLocks noGrp="1"/>
          </p:cNvSpPr>
          <p:nvPr>
            <p:ph type="title"/>
          </p:nvPr>
        </p:nvSpPr>
        <p:spPr>
          <a:xfrm>
            <a:off x="343500" y="1074403"/>
            <a:ext cx="6381150" cy="474489"/>
          </a:xfrm>
          <a:prstGeom prst="rect">
            <a:avLst/>
          </a:prstGeom>
        </p:spPr>
        <p:txBody>
          <a:bodyPr vert="horz" wrap="square" lIns="0" tIns="88900" rIns="0" bIns="0" rtlCol="0">
            <a:spAutoFit/>
          </a:bodyPr>
          <a:lstStyle/>
          <a:p>
            <a:pPr marL="12700" marR="5080">
              <a:lnSpc>
                <a:spcPts val="3000"/>
              </a:lnSpc>
              <a:spcBef>
                <a:spcPts val="700"/>
              </a:spcBef>
            </a:pPr>
            <a:r>
              <a:rPr lang="en-CA" sz="3000" spc="-65" dirty="0">
                <a:solidFill>
                  <a:srgbClr val="191530"/>
                </a:solidFill>
              </a:rPr>
              <a:t>A qualified, well-optimized pipeline.</a:t>
            </a:r>
          </a:p>
        </p:txBody>
      </p:sp>
      <p:sp>
        <p:nvSpPr>
          <p:cNvPr id="12" name="object 12"/>
          <p:cNvSpPr/>
          <p:nvPr/>
        </p:nvSpPr>
        <p:spPr>
          <a:xfrm>
            <a:off x="366217" y="722070"/>
            <a:ext cx="361950" cy="345440"/>
          </a:xfrm>
          <a:custGeom>
            <a:avLst/>
            <a:gdLst/>
            <a:ahLst/>
            <a:cxnLst/>
            <a:rect l="l" t="t" r="r" b="b"/>
            <a:pathLst>
              <a:path w="361950" h="345440">
                <a:moveTo>
                  <a:pt x="171780" y="0"/>
                </a:moveTo>
                <a:lnTo>
                  <a:pt x="126111" y="6134"/>
                </a:lnTo>
                <a:lnTo>
                  <a:pt x="85077" y="23456"/>
                </a:lnTo>
                <a:lnTo>
                  <a:pt x="50317" y="50317"/>
                </a:lnTo>
                <a:lnTo>
                  <a:pt x="23456" y="85090"/>
                </a:lnTo>
                <a:lnTo>
                  <a:pt x="6134" y="126123"/>
                </a:lnTo>
                <a:lnTo>
                  <a:pt x="0" y="171780"/>
                </a:lnTo>
                <a:lnTo>
                  <a:pt x="0" y="271932"/>
                </a:lnTo>
                <a:lnTo>
                  <a:pt x="5727" y="300329"/>
                </a:lnTo>
                <a:lnTo>
                  <a:pt x="21361" y="323519"/>
                </a:lnTo>
                <a:lnTo>
                  <a:pt x="44564" y="339153"/>
                </a:lnTo>
                <a:lnTo>
                  <a:pt x="72961" y="344881"/>
                </a:lnTo>
                <a:lnTo>
                  <a:pt x="101346" y="339153"/>
                </a:lnTo>
                <a:lnTo>
                  <a:pt x="124536" y="323519"/>
                </a:lnTo>
                <a:lnTo>
                  <a:pt x="140169" y="300329"/>
                </a:lnTo>
                <a:lnTo>
                  <a:pt x="145910" y="271932"/>
                </a:lnTo>
                <a:lnTo>
                  <a:pt x="145910" y="171780"/>
                </a:lnTo>
                <a:lnTo>
                  <a:pt x="147942" y="161709"/>
                </a:lnTo>
                <a:lnTo>
                  <a:pt x="153479" y="153492"/>
                </a:lnTo>
                <a:lnTo>
                  <a:pt x="161709" y="147942"/>
                </a:lnTo>
                <a:lnTo>
                  <a:pt x="171780" y="145910"/>
                </a:lnTo>
                <a:lnTo>
                  <a:pt x="171780" y="0"/>
                </a:lnTo>
                <a:close/>
              </a:path>
              <a:path w="361950" h="345440">
                <a:moveTo>
                  <a:pt x="361619" y="0"/>
                </a:moveTo>
                <a:lnTo>
                  <a:pt x="315963" y="6134"/>
                </a:lnTo>
                <a:lnTo>
                  <a:pt x="274929" y="23456"/>
                </a:lnTo>
                <a:lnTo>
                  <a:pt x="240169" y="50317"/>
                </a:lnTo>
                <a:lnTo>
                  <a:pt x="213309" y="85090"/>
                </a:lnTo>
                <a:lnTo>
                  <a:pt x="195999" y="126123"/>
                </a:lnTo>
                <a:lnTo>
                  <a:pt x="189852" y="171780"/>
                </a:lnTo>
                <a:lnTo>
                  <a:pt x="189852" y="271932"/>
                </a:lnTo>
                <a:lnTo>
                  <a:pt x="195592" y="300329"/>
                </a:lnTo>
                <a:lnTo>
                  <a:pt x="211226" y="323519"/>
                </a:lnTo>
                <a:lnTo>
                  <a:pt x="234403" y="339153"/>
                </a:lnTo>
                <a:lnTo>
                  <a:pt x="262801" y="344881"/>
                </a:lnTo>
                <a:lnTo>
                  <a:pt x="291198" y="339153"/>
                </a:lnTo>
                <a:lnTo>
                  <a:pt x="314388" y="323519"/>
                </a:lnTo>
                <a:lnTo>
                  <a:pt x="330022" y="300329"/>
                </a:lnTo>
                <a:lnTo>
                  <a:pt x="335749" y="271932"/>
                </a:lnTo>
                <a:lnTo>
                  <a:pt x="335749" y="171780"/>
                </a:lnTo>
                <a:lnTo>
                  <a:pt x="337781" y="161709"/>
                </a:lnTo>
                <a:lnTo>
                  <a:pt x="343331" y="153492"/>
                </a:lnTo>
                <a:lnTo>
                  <a:pt x="351561" y="147942"/>
                </a:lnTo>
                <a:lnTo>
                  <a:pt x="361619" y="145910"/>
                </a:lnTo>
                <a:lnTo>
                  <a:pt x="361619" y="0"/>
                </a:lnTo>
                <a:close/>
              </a:path>
            </a:pathLst>
          </a:custGeom>
          <a:solidFill>
            <a:srgbClr val="0ABBB5"/>
          </a:solidFill>
        </p:spPr>
        <p:txBody>
          <a:bodyPr wrap="square" lIns="0" tIns="0" rIns="0" bIns="0" rtlCol="0"/>
          <a:lstStyle/>
          <a:p>
            <a:endParaRPr/>
          </a:p>
        </p:txBody>
      </p:sp>
      <p:grpSp>
        <p:nvGrpSpPr>
          <p:cNvPr id="16" name="object 16"/>
          <p:cNvGrpSpPr/>
          <p:nvPr/>
        </p:nvGrpSpPr>
        <p:grpSpPr>
          <a:xfrm>
            <a:off x="381603" y="7219796"/>
            <a:ext cx="646430" cy="90170"/>
            <a:chOff x="381603" y="7219796"/>
            <a:chExt cx="646430" cy="90170"/>
          </a:xfrm>
        </p:grpSpPr>
        <p:sp>
          <p:nvSpPr>
            <p:cNvPr id="17" name="object 17"/>
            <p:cNvSpPr/>
            <p:nvPr/>
          </p:nvSpPr>
          <p:spPr>
            <a:xfrm>
              <a:off x="426599" y="7219801"/>
              <a:ext cx="556260" cy="90170"/>
            </a:xfrm>
            <a:custGeom>
              <a:avLst/>
              <a:gdLst/>
              <a:ahLst/>
              <a:cxnLst/>
              <a:rect l="l" t="t" r="r" b="b"/>
              <a:pathLst>
                <a:path w="556260" h="90170">
                  <a:moveTo>
                    <a:pt x="138963" y="0"/>
                  </a:moveTo>
                  <a:lnTo>
                    <a:pt x="0" y="0"/>
                  </a:lnTo>
                  <a:lnTo>
                    <a:pt x="17515" y="3535"/>
                  </a:lnTo>
                  <a:lnTo>
                    <a:pt x="31818" y="13177"/>
                  </a:lnTo>
                  <a:lnTo>
                    <a:pt x="41460" y="27480"/>
                  </a:lnTo>
                  <a:lnTo>
                    <a:pt x="44996" y="44996"/>
                  </a:lnTo>
                  <a:lnTo>
                    <a:pt x="41460" y="62513"/>
                  </a:lnTo>
                  <a:lnTo>
                    <a:pt x="31818" y="76820"/>
                  </a:lnTo>
                  <a:lnTo>
                    <a:pt x="17515" y="86467"/>
                  </a:lnTo>
                  <a:lnTo>
                    <a:pt x="0" y="90004"/>
                  </a:lnTo>
                  <a:lnTo>
                    <a:pt x="138963" y="90004"/>
                  </a:lnTo>
                  <a:lnTo>
                    <a:pt x="121447" y="86467"/>
                  </a:lnTo>
                  <a:lnTo>
                    <a:pt x="107145" y="76820"/>
                  </a:lnTo>
                  <a:lnTo>
                    <a:pt x="97502" y="62513"/>
                  </a:lnTo>
                  <a:lnTo>
                    <a:pt x="93967" y="44996"/>
                  </a:lnTo>
                  <a:lnTo>
                    <a:pt x="97502" y="27480"/>
                  </a:lnTo>
                  <a:lnTo>
                    <a:pt x="107145" y="13177"/>
                  </a:lnTo>
                  <a:lnTo>
                    <a:pt x="121447" y="3535"/>
                  </a:lnTo>
                  <a:lnTo>
                    <a:pt x="138963" y="0"/>
                  </a:lnTo>
                  <a:close/>
                </a:path>
                <a:path w="556260" h="90170">
                  <a:moveTo>
                    <a:pt x="277926" y="0"/>
                  </a:moveTo>
                  <a:lnTo>
                    <a:pt x="138963" y="0"/>
                  </a:lnTo>
                  <a:lnTo>
                    <a:pt x="156479" y="3535"/>
                  </a:lnTo>
                  <a:lnTo>
                    <a:pt x="170781" y="13177"/>
                  </a:lnTo>
                  <a:lnTo>
                    <a:pt x="180423" y="27480"/>
                  </a:lnTo>
                  <a:lnTo>
                    <a:pt x="183959" y="44996"/>
                  </a:lnTo>
                  <a:lnTo>
                    <a:pt x="180423" y="62513"/>
                  </a:lnTo>
                  <a:lnTo>
                    <a:pt x="170781" y="76820"/>
                  </a:lnTo>
                  <a:lnTo>
                    <a:pt x="156479" y="86467"/>
                  </a:lnTo>
                  <a:lnTo>
                    <a:pt x="138963" y="90004"/>
                  </a:lnTo>
                  <a:lnTo>
                    <a:pt x="277926" y="90004"/>
                  </a:lnTo>
                  <a:lnTo>
                    <a:pt x="260408" y="86467"/>
                  </a:lnTo>
                  <a:lnTo>
                    <a:pt x="246102" y="76820"/>
                  </a:lnTo>
                  <a:lnTo>
                    <a:pt x="236455" y="62513"/>
                  </a:lnTo>
                  <a:lnTo>
                    <a:pt x="232918" y="44996"/>
                  </a:lnTo>
                  <a:lnTo>
                    <a:pt x="236455" y="27480"/>
                  </a:lnTo>
                  <a:lnTo>
                    <a:pt x="246102" y="13177"/>
                  </a:lnTo>
                  <a:lnTo>
                    <a:pt x="260408" y="3535"/>
                  </a:lnTo>
                  <a:lnTo>
                    <a:pt x="277926" y="0"/>
                  </a:lnTo>
                  <a:close/>
                </a:path>
                <a:path w="556260" h="90170">
                  <a:moveTo>
                    <a:pt x="416877" y="0"/>
                  </a:moveTo>
                  <a:lnTo>
                    <a:pt x="277926" y="0"/>
                  </a:lnTo>
                  <a:lnTo>
                    <a:pt x="295442" y="3535"/>
                  </a:lnTo>
                  <a:lnTo>
                    <a:pt x="309745" y="13177"/>
                  </a:lnTo>
                  <a:lnTo>
                    <a:pt x="319387" y="27480"/>
                  </a:lnTo>
                  <a:lnTo>
                    <a:pt x="322922" y="44996"/>
                  </a:lnTo>
                  <a:lnTo>
                    <a:pt x="319387" y="62513"/>
                  </a:lnTo>
                  <a:lnTo>
                    <a:pt x="309745" y="76820"/>
                  </a:lnTo>
                  <a:lnTo>
                    <a:pt x="295442" y="86467"/>
                  </a:lnTo>
                  <a:lnTo>
                    <a:pt x="277926" y="90004"/>
                  </a:lnTo>
                  <a:lnTo>
                    <a:pt x="416877" y="90004"/>
                  </a:lnTo>
                  <a:lnTo>
                    <a:pt x="399361" y="86467"/>
                  </a:lnTo>
                  <a:lnTo>
                    <a:pt x="385059" y="76820"/>
                  </a:lnTo>
                  <a:lnTo>
                    <a:pt x="375416" y="62513"/>
                  </a:lnTo>
                  <a:lnTo>
                    <a:pt x="371881" y="44996"/>
                  </a:lnTo>
                  <a:lnTo>
                    <a:pt x="375416" y="27480"/>
                  </a:lnTo>
                  <a:lnTo>
                    <a:pt x="385059" y="13177"/>
                  </a:lnTo>
                  <a:lnTo>
                    <a:pt x="399361" y="3535"/>
                  </a:lnTo>
                  <a:lnTo>
                    <a:pt x="416877" y="0"/>
                  </a:lnTo>
                  <a:close/>
                </a:path>
                <a:path w="556260" h="90170">
                  <a:moveTo>
                    <a:pt x="555840" y="0"/>
                  </a:moveTo>
                  <a:lnTo>
                    <a:pt x="416877" y="0"/>
                  </a:lnTo>
                  <a:lnTo>
                    <a:pt x="434395" y="3535"/>
                  </a:lnTo>
                  <a:lnTo>
                    <a:pt x="448702" y="13177"/>
                  </a:lnTo>
                  <a:lnTo>
                    <a:pt x="458348" y="27480"/>
                  </a:lnTo>
                  <a:lnTo>
                    <a:pt x="461886" y="44996"/>
                  </a:lnTo>
                  <a:lnTo>
                    <a:pt x="458348" y="62513"/>
                  </a:lnTo>
                  <a:lnTo>
                    <a:pt x="448702" y="76820"/>
                  </a:lnTo>
                  <a:lnTo>
                    <a:pt x="434395" y="86467"/>
                  </a:lnTo>
                  <a:lnTo>
                    <a:pt x="416877" y="90004"/>
                  </a:lnTo>
                  <a:lnTo>
                    <a:pt x="555840" y="90004"/>
                  </a:lnTo>
                  <a:lnTo>
                    <a:pt x="538325" y="86467"/>
                  </a:lnTo>
                  <a:lnTo>
                    <a:pt x="524022" y="76820"/>
                  </a:lnTo>
                  <a:lnTo>
                    <a:pt x="514380" y="62513"/>
                  </a:lnTo>
                  <a:lnTo>
                    <a:pt x="510844" y="44996"/>
                  </a:lnTo>
                  <a:lnTo>
                    <a:pt x="514380" y="27480"/>
                  </a:lnTo>
                  <a:lnTo>
                    <a:pt x="524022" y="13177"/>
                  </a:lnTo>
                  <a:lnTo>
                    <a:pt x="538325" y="3535"/>
                  </a:lnTo>
                  <a:lnTo>
                    <a:pt x="555840" y="0"/>
                  </a:lnTo>
                  <a:close/>
                </a:path>
              </a:pathLst>
            </a:custGeom>
            <a:solidFill>
              <a:srgbClr val="DFE7F5">
                <a:alpha val="50000"/>
              </a:srgbClr>
            </a:solidFill>
          </p:spPr>
          <p:txBody>
            <a:bodyPr wrap="square" lIns="0" tIns="0" rIns="0" bIns="0" rtlCol="0"/>
            <a:lstStyle/>
            <a:p>
              <a:endParaRPr/>
            </a:p>
          </p:txBody>
        </p:sp>
        <p:sp>
          <p:nvSpPr>
            <p:cNvPr id="18" name="object 18"/>
            <p:cNvSpPr/>
            <p:nvPr/>
          </p:nvSpPr>
          <p:spPr>
            <a:xfrm>
              <a:off x="381603" y="7219799"/>
              <a:ext cx="90170" cy="90170"/>
            </a:xfrm>
            <a:custGeom>
              <a:avLst/>
              <a:gdLst/>
              <a:ahLst/>
              <a:cxnLst/>
              <a:rect l="l" t="t" r="r" b="b"/>
              <a:pathLst>
                <a:path w="90170" h="90170">
                  <a:moveTo>
                    <a:pt x="44996" y="0"/>
                  </a:moveTo>
                  <a:lnTo>
                    <a:pt x="27480" y="3537"/>
                  </a:lnTo>
                  <a:lnTo>
                    <a:pt x="13177" y="13184"/>
                  </a:lnTo>
                  <a:lnTo>
                    <a:pt x="3535" y="27490"/>
                  </a:lnTo>
                  <a:lnTo>
                    <a:pt x="0" y="45008"/>
                  </a:lnTo>
                  <a:lnTo>
                    <a:pt x="3535" y="62524"/>
                  </a:lnTo>
                  <a:lnTo>
                    <a:pt x="13177" y="76827"/>
                  </a:lnTo>
                  <a:lnTo>
                    <a:pt x="27480" y="86469"/>
                  </a:lnTo>
                  <a:lnTo>
                    <a:pt x="44996" y="90004"/>
                  </a:lnTo>
                  <a:lnTo>
                    <a:pt x="62511" y="86469"/>
                  </a:lnTo>
                  <a:lnTo>
                    <a:pt x="76814" y="76827"/>
                  </a:lnTo>
                  <a:lnTo>
                    <a:pt x="86456" y="62524"/>
                  </a:lnTo>
                  <a:lnTo>
                    <a:pt x="89992" y="45008"/>
                  </a:lnTo>
                  <a:lnTo>
                    <a:pt x="86456" y="27490"/>
                  </a:lnTo>
                  <a:lnTo>
                    <a:pt x="76814" y="13184"/>
                  </a:lnTo>
                  <a:lnTo>
                    <a:pt x="62511" y="3537"/>
                  </a:lnTo>
                  <a:lnTo>
                    <a:pt x="44996" y="0"/>
                  </a:lnTo>
                  <a:close/>
                </a:path>
              </a:pathLst>
            </a:custGeom>
            <a:solidFill>
              <a:srgbClr val="DFE7F5"/>
            </a:solidFill>
          </p:spPr>
          <p:txBody>
            <a:bodyPr wrap="square" lIns="0" tIns="0" rIns="0" bIns="0" rtlCol="0"/>
            <a:lstStyle/>
            <a:p>
              <a:endParaRPr/>
            </a:p>
          </p:txBody>
        </p:sp>
        <p:pic>
          <p:nvPicPr>
            <p:cNvPr id="19" name="object 19"/>
            <p:cNvPicPr/>
            <p:nvPr/>
          </p:nvPicPr>
          <p:blipFill>
            <a:blip r:embed="rId4" cstate="print"/>
            <a:stretch>
              <a:fillRect/>
            </a:stretch>
          </p:blipFill>
          <p:spPr>
            <a:xfrm>
              <a:off x="798663" y="7219799"/>
              <a:ext cx="89992" cy="90004"/>
            </a:xfrm>
            <a:prstGeom prst="rect">
              <a:avLst/>
            </a:prstGeom>
          </p:spPr>
        </p:pic>
        <p:pic>
          <p:nvPicPr>
            <p:cNvPr id="20" name="object 20"/>
            <p:cNvPicPr/>
            <p:nvPr/>
          </p:nvPicPr>
          <p:blipFill>
            <a:blip r:embed="rId4" cstate="print"/>
            <a:stretch>
              <a:fillRect/>
            </a:stretch>
          </p:blipFill>
          <p:spPr>
            <a:xfrm>
              <a:off x="937442" y="7219799"/>
              <a:ext cx="89992" cy="90004"/>
            </a:xfrm>
            <a:prstGeom prst="rect">
              <a:avLst/>
            </a:prstGeom>
          </p:spPr>
        </p:pic>
        <p:pic>
          <p:nvPicPr>
            <p:cNvPr id="21" name="object 21"/>
            <p:cNvPicPr/>
            <p:nvPr/>
          </p:nvPicPr>
          <p:blipFill>
            <a:blip r:embed="rId4" cstate="print"/>
            <a:stretch>
              <a:fillRect/>
            </a:stretch>
          </p:blipFill>
          <p:spPr>
            <a:xfrm>
              <a:off x="659523" y="7219799"/>
              <a:ext cx="89992" cy="90004"/>
            </a:xfrm>
            <a:prstGeom prst="rect">
              <a:avLst/>
            </a:prstGeom>
          </p:spPr>
        </p:pic>
        <p:pic>
          <p:nvPicPr>
            <p:cNvPr id="22" name="object 22"/>
            <p:cNvPicPr/>
            <p:nvPr/>
          </p:nvPicPr>
          <p:blipFill>
            <a:blip r:embed="rId4" cstate="print"/>
            <a:stretch>
              <a:fillRect/>
            </a:stretch>
          </p:blipFill>
          <p:spPr>
            <a:xfrm>
              <a:off x="520562" y="7219799"/>
              <a:ext cx="89992" cy="90004"/>
            </a:xfrm>
            <a:prstGeom prst="rect">
              <a:avLst/>
            </a:prstGeom>
          </p:spPr>
        </p:pic>
        <p:sp>
          <p:nvSpPr>
            <p:cNvPr id="23" name="object 23"/>
            <p:cNvSpPr/>
            <p:nvPr/>
          </p:nvSpPr>
          <p:spPr>
            <a:xfrm>
              <a:off x="381604" y="7219796"/>
              <a:ext cx="90170" cy="90170"/>
            </a:xfrm>
            <a:custGeom>
              <a:avLst/>
              <a:gdLst/>
              <a:ahLst/>
              <a:cxnLst/>
              <a:rect l="l" t="t" r="r" b="b"/>
              <a:pathLst>
                <a:path w="90170" h="90170">
                  <a:moveTo>
                    <a:pt x="44996" y="0"/>
                  </a:moveTo>
                  <a:lnTo>
                    <a:pt x="27480" y="3537"/>
                  </a:lnTo>
                  <a:lnTo>
                    <a:pt x="13177" y="13184"/>
                  </a:lnTo>
                  <a:lnTo>
                    <a:pt x="3535" y="27490"/>
                  </a:lnTo>
                  <a:lnTo>
                    <a:pt x="0" y="45008"/>
                  </a:lnTo>
                  <a:lnTo>
                    <a:pt x="3535" y="62524"/>
                  </a:lnTo>
                  <a:lnTo>
                    <a:pt x="13177" y="76827"/>
                  </a:lnTo>
                  <a:lnTo>
                    <a:pt x="27480" y="86469"/>
                  </a:lnTo>
                  <a:lnTo>
                    <a:pt x="44996" y="90004"/>
                  </a:lnTo>
                  <a:lnTo>
                    <a:pt x="62511" y="86469"/>
                  </a:lnTo>
                  <a:lnTo>
                    <a:pt x="76814" y="76827"/>
                  </a:lnTo>
                  <a:lnTo>
                    <a:pt x="86456" y="62524"/>
                  </a:lnTo>
                  <a:lnTo>
                    <a:pt x="89992" y="45008"/>
                  </a:lnTo>
                  <a:lnTo>
                    <a:pt x="86456" y="27490"/>
                  </a:lnTo>
                  <a:lnTo>
                    <a:pt x="76814" y="13184"/>
                  </a:lnTo>
                  <a:lnTo>
                    <a:pt x="62511" y="3537"/>
                  </a:lnTo>
                  <a:lnTo>
                    <a:pt x="44996" y="0"/>
                  </a:lnTo>
                  <a:close/>
                </a:path>
              </a:pathLst>
            </a:custGeom>
            <a:solidFill>
              <a:srgbClr val="0ABBB5"/>
            </a:solidFill>
          </p:spPr>
          <p:txBody>
            <a:bodyPr wrap="square" lIns="0" tIns="0" rIns="0" bIns="0" rtlCol="0"/>
            <a:lstStyle/>
            <a:p>
              <a:endParaRPr/>
            </a:p>
          </p:txBody>
        </p:sp>
      </p:grpSp>
      <p:sp>
        <p:nvSpPr>
          <p:cNvPr id="6" name="TextBox 5">
            <a:extLst>
              <a:ext uri="{FF2B5EF4-FFF2-40B4-BE49-F238E27FC236}">
                <a16:creationId xmlns:a16="http://schemas.microsoft.com/office/drawing/2014/main" id="{7CA07838-9462-F0C2-1DFD-714C338864C5}"/>
              </a:ext>
            </a:extLst>
          </p:cNvPr>
          <p:cNvSpPr txBox="1"/>
          <p:nvPr/>
        </p:nvSpPr>
        <p:spPr>
          <a:xfrm>
            <a:off x="343500" y="2564270"/>
            <a:ext cx="7219350" cy="2308324"/>
          </a:xfrm>
          <a:prstGeom prst="rect">
            <a:avLst/>
          </a:prstGeom>
          <a:noFill/>
        </p:spPr>
        <p:txBody>
          <a:bodyPr wrap="square">
            <a:spAutoFit/>
          </a:bodyPr>
          <a:lstStyle/>
          <a:p>
            <a:pPr algn="justLow"/>
            <a:r>
              <a:rPr lang="en-CA" dirty="0">
                <a:latin typeface="Gill Sans MT" panose="020B0502020104020203" pitchFamily="34" charset="0"/>
              </a:rPr>
              <a:t>Understanding how this pipeline converts your audience into qualified leads and customers is the most vital ingredient of any successful strategy. The first step is to build a growth marketing strategy.</a:t>
            </a:r>
          </a:p>
          <a:p>
            <a:pPr algn="justLow"/>
            <a:endParaRPr lang="en-CA" dirty="0">
              <a:latin typeface="Gill Sans MT" panose="020B0502020104020203" pitchFamily="34" charset="0"/>
            </a:endParaRPr>
          </a:p>
          <a:p>
            <a:pPr algn="justLow"/>
            <a:r>
              <a:rPr lang="en-CA" dirty="0">
                <a:latin typeface="Gill Sans MT" panose="020B0502020104020203" pitchFamily="34" charset="0"/>
              </a:rPr>
              <a:t>There’s a lot that goes into it, but one of the highest return activities is a pipeline audit to determine where customers are churning from your pipeline. While some loss is normal, sudden or significant drops can indicate a problem with your messaging or the strategy itself.</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133350" y="-311"/>
            <a:ext cx="7563336" cy="7562838"/>
            <a:chOff x="-3027" y="12"/>
            <a:chExt cx="7563336" cy="7562838"/>
          </a:xfrm>
        </p:grpSpPr>
        <p:sp>
          <p:nvSpPr>
            <p:cNvPr id="3" name="object 3"/>
            <p:cNvSpPr/>
            <p:nvPr/>
          </p:nvSpPr>
          <p:spPr>
            <a:xfrm>
              <a:off x="0" y="12"/>
              <a:ext cx="7560309" cy="7560309"/>
            </a:xfrm>
            <a:custGeom>
              <a:avLst/>
              <a:gdLst/>
              <a:ahLst/>
              <a:cxnLst/>
              <a:rect l="l" t="t" r="r" b="b"/>
              <a:pathLst>
                <a:path w="7560309" h="7560309">
                  <a:moveTo>
                    <a:pt x="7559992" y="0"/>
                  </a:moveTo>
                  <a:lnTo>
                    <a:pt x="0" y="0"/>
                  </a:lnTo>
                  <a:lnTo>
                    <a:pt x="0" y="7559992"/>
                  </a:lnTo>
                  <a:lnTo>
                    <a:pt x="7559992" y="7559992"/>
                  </a:lnTo>
                  <a:lnTo>
                    <a:pt x="7559992" y="0"/>
                  </a:lnTo>
                  <a:close/>
                </a:path>
              </a:pathLst>
            </a:custGeom>
            <a:solidFill>
              <a:srgbClr val="191530"/>
            </a:solidFill>
          </p:spPr>
          <p:txBody>
            <a:bodyPr wrap="square" lIns="0" tIns="0" rIns="0" bIns="0" rtlCol="0"/>
            <a:lstStyle/>
            <a:p>
              <a:endParaRPr/>
            </a:p>
          </p:txBody>
        </p:sp>
        <p:sp>
          <p:nvSpPr>
            <p:cNvPr id="4" name="object 4"/>
            <p:cNvSpPr/>
            <p:nvPr/>
          </p:nvSpPr>
          <p:spPr>
            <a:xfrm>
              <a:off x="-3027" y="1253490"/>
              <a:ext cx="3109595" cy="6309360"/>
            </a:xfrm>
            <a:custGeom>
              <a:avLst/>
              <a:gdLst/>
              <a:ahLst/>
              <a:cxnLst/>
              <a:rect l="l" t="t" r="r" b="b"/>
              <a:pathLst>
                <a:path w="3109595" h="6309359">
                  <a:moveTo>
                    <a:pt x="1554594" y="0"/>
                  </a:moveTo>
                  <a:lnTo>
                    <a:pt x="1506172" y="739"/>
                  </a:lnTo>
                  <a:lnTo>
                    <a:pt x="1458119" y="2944"/>
                  </a:lnTo>
                  <a:lnTo>
                    <a:pt x="1410456" y="6593"/>
                  </a:lnTo>
                  <a:lnTo>
                    <a:pt x="1363205" y="11664"/>
                  </a:lnTo>
                  <a:lnTo>
                    <a:pt x="1316387" y="18135"/>
                  </a:lnTo>
                  <a:lnTo>
                    <a:pt x="1270024" y="25986"/>
                  </a:lnTo>
                  <a:lnTo>
                    <a:pt x="1224137" y="35195"/>
                  </a:lnTo>
                  <a:lnTo>
                    <a:pt x="1178748" y="45739"/>
                  </a:lnTo>
                  <a:lnTo>
                    <a:pt x="1133878" y="57599"/>
                  </a:lnTo>
                  <a:lnTo>
                    <a:pt x="1089549" y="70751"/>
                  </a:lnTo>
                  <a:lnTo>
                    <a:pt x="1045782" y="85175"/>
                  </a:lnTo>
                  <a:lnTo>
                    <a:pt x="1002599" y="100850"/>
                  </a:lnTo>
                  <a:lnTo>
                    <a:pt x="960021" y="117753"/>
                  </a:lnTo>
                  <a:lnTo>
                    <a:pt x="918070" y="135863"/>
                  </a:lnTo>
                  <a:lnTo>
                    <a:pt x="876767" y="155160"/>
                  </a:lnTo>
                  <a:lnTo>
                    <a:pt x="836134" y="175620"/>
                  </a:lnTo>
                  <a:lnTo>
                    <a:pt x="796192" y="197223"/>
                  </a:lnTo>
                  <a:lnTo>
                    <a:pt x="756962" y="219947"/>
                  </a:lnTo>
                  <a:lnTo>
                    <a:pt x="718467" y="243771"/>
                  </a:lnTo>
                  <a:lnTo>
                    <a:pt x="680728" y="268673"/>
                  </a:lnTo>
                  <a:lnTo>
                    <a:pt x="643766" y="294632"/>
                  </a:lnTo>
                  <a:lnTo>
                    <a:pt x="607602" y="321626"/>
                  </a:lnTo>
                  <a:lnTo>
                    <a:pt x="572259" y="349633"/>
                  </a:lnTo>
                  <a:lnTo>
                    <a:pt x="537758" y="378633"/>
                  </a:lnTo>
                  <a:lnTo>
                    <a:pt x="504120" y="408604"/>
                  </a:lnTo>
                  <a:lnTo>
                    <a:pt x="471366" y="439523"/>
                  </a:lnTo>
                  <a:lnTo>
                    <a:pt x="439519" y="471371"/>
                  </a:lnTo>
                  <a:lnTo>
                    <a:pt x="408599" y="504125"/>
                  </a:lnTo>
                  <a:lnTo>
                    <a:pt x="378629" y="537763"/>
                  </a:lnTo>
                  <a:lnTo>
                    <a:pt x="349629" y="572265"/>
                  </a:lnTo>
                  <a:lnTo>
                    <a:pt x="321622" y="607608"/>
                  </a:lnTo>
                  <a:lnTo>
                    <a:pt x="294628" y="643771"/>
                  </a:lnTo>
                  <a:lnTo>
                    <a:pt x="268669" y="680733"/>
                  </a:lnTo>
                  <a:lnTo>
                    <a:pt x="243768" y="718473"/>
                  </a:lnTo>
                  <a:lnTo>
                    <a:pt x="219944" y="756968"/>
                  </a:lnTo>
                  <a:lnTo>
                    <a:pt x="197220" y="796197"/>
                  </a:lnTo>
                  <a:lnTo>
                    <a:pt x="175617" y="836139"/>
                  </a:lnTo>
                  <a:lnTo>
                    <a:pt x="155157" y="876772"/>
                  </a:lnTo>
                  <a:lnTo>
                    <a:pt x="135861" y="918075"/>
                  </a:lnTo>
                  <a:lnTo>
                    <a:pt x="117751" y="960026"/>
                  </a:lnTo>
                  <a:lnTo>
                    <a:pt x="100848" y="1002604"/>
                  </a:lnTo>
                  <a:lnTo>
                    <a:pt x="85174" y="1045787"/>
                  </a:lnTo>
                  <a:lnTo>
                    <a:pt x="70750" y="1089554"/>
                  </a:lnTo>
                  <a:lnTo>
                    <a:pt x="57598" y="1133883"/>
                  </a:lnTo>
                  <a:lnTo>
                    <a:pt x="45739" y="1178752"/>
                  </a:lnTo>
                  <a:lnTo>
                    <a:pt x="35194" y="1224141"/>
                  </a:lnTo>
                  <a:lnTo>
                    <a:pt x="25986" y="1270027"/>
                  </a:lnTo>
                  <a:lnTo>
                    <a:pt x="18135" y="1316390"/>
                  </a:lnTo>
                  <a:lnTo>
                    <a:pt x="11664" y="1363207"/>
                  </a:lnTo>
                  <a:lnTo>
                    <a:pt x="6593" y="1410458"/>
                  </a:lnTo>
                  <a:lnTo>
                    <a:pt x="2944" y="1458120"/>
                  </a:lnTo>
                  <a:lnTo>
                    <a:pt x="739" y="1506173"/>
                  </a:lnTo>
                  <a:lnTo>
                    <a:pt x="0" y="1554594"/>
                  </a:lnTo>
                  <a:lnTo>
                    <a:pt x="0" y="6308799"/>
                  </a:lnTo>
                  <a:lnTo>
                    <a:pt x="3109188" y="6308799"/>
                  </a:lnTo>
                  <a:lnTo>
                    <a:pt x="3109188" y="1554594"/>
                  </a:lnTo>
                  <a:lnTo>
                    <a:pt x="3108448" y="1506173"/>
                  </a:lnTo>
                  <a:lnTo>
                    <a:pt x="3106243" y="1458120"/>
                  </a:lnTo>
                  <a:lnTo>
                    <a:pt x="3102595" y="1410458"/>
                  </a:lnTo>
                  <a:lnTo>
                    <a:pt x="3097524" y="1363207"/>
                  </a:lnTo>
                  <a:lnTo>
                    <a:pt x="3091053" y="1316390"/>
                  </a:lnTo>
                  <a:lnTo>
                    <a:pt x="3083202" y="1270027"/>
                  </a:lnTo>
                  <a:lnTo>
                    <a:pt x="3073994" y="1224141"/>
                  </a:lnTo>
                  <a:lnTo>
                    <a:pt x="3063449" y="1178752"/>
                  </a:lnTo>
                  <a:lnTo>
                    <a:pt x="3051590" y="1133883"/>
                  </a:lnTo>
                  <a:lnTo>
                    <a:pt x="3038438" y="1089554"/>
                  </a:lnTo>
                  <a:lnTo>
                    <a:pt x="3024013" y="1045787"/>
                  </a:lnTo>
                  <a:lnTo>
                    <a:pt x="3008339" y="1002604"/>
                  </a:lnTo>
                  <a:lnTo>
                    <a:pt x="2991436" y="960026"/>
                  </a:lnTo>
                  <a:lnTo>
                    <a:pt x="2973326" y="918075"/>
                  </a:lnTo>
                  <a:lnTo>
                    <a:pt x="2954030" y="876772"/>
                  </a:lnTo>
                  <a:lnTo>
                    <a:pt x="2933570" y="836139"/>
                  </a:lnTo>
                  <a:lnTo>
                    <a:pt x="2911968" y="796197"/>
                  </a:lnTo>
                  <a:lnTo>
                    <a:pt x="2889244" y="756968"/>
                  </a:lnTo>
                  <a:lnTo>
                    <a:pt x="2865420" y="718473"/>
                  </a:lnTo>
                  <a:lnTo>
                    <a:pt x="2840518" y="680733"/>
                  </a:lnTo>
                  <a:lnTo>
                    <a:pt x="2814560" y="643771"/>
                  </a:lnTo>
                  <a:lnTo>
                    <a:pt x="2787566" y="607608"/>
                  </a:lnTo>
                  <a:lnTo>
                    <a:pt x="2759558" y="572265"/>
                  </a:lnTo>
                  <a:lnTo>
                    <a:pt x="2730559" y="537763"/>
                  </a:lnTo>
                  <a:lnTo>
                    <a:pt x="2700588" y="504125"/>
                  </a:lnTo>
                  <a:lnTo>
                    <a:pt x="2669669" y="471371"/>
                  </a:lnTo>
                  <a:lnTo>
                    <a:pt x="2637821" y="439523"/>
                  </a:lnTo>
                  <a:lnTo>
                    <a:pt x="2605068" y="408604"/>
                  </a:lnTo>
                  <a:lnTo>
                    <a:pt x="2571430" y="378633"/>
                  </a:lnTo>
                  <a:lnTo>
                    <a:pt x="2536928" y="349633"/>
                  </a:lnTo>
                  <a:lnTo>
                    <a:pt x="2501585" y="321626"/>
                  </a:lnTo>
                  <a:lnTo>
                    <a:pt x="2465422" y="294632"/>
                  </a:lnTo>
                  <a:lnTo>
                    <a:pt x="2428460" y="268673"/>
                  </a:lnTo>
                  <a:lnTo>
                    <a:pt x="2390720" y="243771"/>
                  </a:lnTo>
                  <a:lnTo>
                    <a:pt x="2352225" y="219947"/>
                  </a:lnTo>
                  <a:lnTo>
                    <a:pt x="2312996" y="197223"/>
                  </a:lnTo>
                  <a:lnTo>
                    <a:pt x="2273054" y="175620"/>
                  </a:lnTo>
                  <a:lnTo>
                    <a:pt x="2232421" y="155160"/>
                  </a:lnTo>
                  <a:lnTo>
                    <a:pt x="2191118" y="135863"/>
                  </a:lnTo>
                  <a:lnTo>
                    <a:pt x="2149167" y="117753"/>
                  </a:lnTo>
                  <a:lnTo>
                    <a:pt x="2106589" y="100850"/>
                  </a:lnTo>
                  <a:lnTo>
                    <a:pt x="2063406" y="85175"/>
                  </a:lnTo>
                  <a:lnTo>
                    <a:pt x="2019639" y="70751"/>
                  </a:lnTo>
                  <a:lnTo>
                    <a:pt x="1975310" y="57599"/>
                  </a:lnTo>
                  <a:lnTo>
                    <a:pt x="1930440" y="45739"/>
                  </a:lnTo>
                  <a:lnTo>
                    <a:pt x="1885051" y="35195"/>
                  </a:lnTo>
                  <a:lnTo>
                    <a:pt x="1839164" y="25986"/>
                  </a:lnTo>
                  <a:lnTo>
                    <a:pt x="1792801" y="18135"/>
                  </a:lnTo>
                  <a:lnTo>
                    <a:pt x="1745983" y="11664"/>
                  </a:lnTo>
                  <a:lnTo>
                    <a:pt x="1698732" y="6593"/>
                  </a:lnTo>
                  <a:lnTo>
                    <a:pt x="1651069" y="2944"/>
                  </a:lnTo>
                  <a:lnTo>
                    <a:pt x="1603016" y="739"/>
                  </a:lnTo>
                  <a:lnTo>
                    <a:pt x="1554594" y="0"/>
                  </a:lnTo>
                  <a:close/>
                </a:path>
              </a:pathLst>
            </a:custGeom>
            <a:solidFill>
              <a:srgbClr val="0ABBB5"/>
            </a:solidFill>
            <a:ln>
              <a:solidFill>
                <a:srgbClr val="0ABBB5"/>
              </a:solidFill>
            </a:ln>
          </p:spPr>
          <p:txBody>
            <a:bodyPr wrap="square" lIns="0" tIns="0" rIns="0" bIns="0" rtlCol="0"/>
            <a:lstStyle/>
            <a:p>
              <a:endParaRPr/>
            </a:p>
          </p:txBody>
        </p:sp>
      </p:grpSp>
      <p:sp>
        <p:nvSpPr>
          <p:cNvPr id="6" name="object 6"/>
          <p:cNvSpPr txBox="1"/>
          <p:nvPr/>
        </p:nvSpPr>
        <p:spPr>
          <a:xfrm>
            <a:off x="7867648" y="885825"/>
            <a:ext cx="7004193" cy="1208023"/>
          </a:xfrm>
          <a:prstGeom prst="rect">
            <a:avLst/>
          </a:prstGeom>
        </p:spPr>
        <p:txBody>
          <a:bodyPr vert="horz" wrap="square" lIns="0" tIns="48260" rIns="0" bIns="0" rtlCol="0">
            <a:spAutoFit/>
          </a:bodyPr>
          <a:lstStyle/>
          <a:p>
            <a:pPr marL="363855" marR="161290" indent="-342900" algn="l">
              <a:spcBef>
                <a:spcPts val="380"/>
              </a:spcBef>
              <a:buFont typeface="Arial" panose="020B0604020202020204" pitchFamily="34" charset="0"/>
              <a:buChar char="•"/>
            </a:pPr>
            <a:r>
              <a:rPr lang="en-GB" spc="-10" dirty="0">
                <a:solidFill>
                  <a:schemeClr val="tx1"/>
                </a:solidFill>
                <a:latin typeface="Gill Sans MT" panose="020B0502020104020203" pitchFamily="34" charset="0"/>
                <a:cs typeface="Century Gothic"/>
              </a:rPr>
              <a:t>Anyone visiting your website, engaging (but not following) your brand on social media, and other top-of-funnel activities. </a:t>
            </a:r>
          </a:p>
          <a:p>
            <a:pPr marL="363855" marR="161290" indent="-342900" algn="l">
              <a:spcBef>
                <a:spcPts val="380"/>
              </a:spcBef>
              <a:buFont typeface="Arial" panose="020B0604020202020204" pitchFamily="34" charset="0"/>
              <a:buChar char="•"/>
            </a:pPr>
            <a:r>
              <a:rPr lang="en-GB" spc="-10" dirty="0" err="1">
                <a:solidFill>
                  <a:schemeClr val="tx1"/>
                </a:solidFill>
                <a:latin typeface="Gill Sans MT" panose="020B0502020104020203" pitchFamily="34" charset="0"/>
                <a:cs typeface="Century Gothic"/>
              </a:rPr>
              <a:t>Analyze</a:t>
            </a:r>
            <a:r>
              <a:rPr lang="en-GB" spc="-10" dirty="0">
                <a:solidFill>
                  <a:schemeClr val="tx1"/>
                </a:solidFill>
                <a:latin typeface="Gill Sans MT" panose="020B0502020104020203" pitchFamily="34" charset="0"/>
                <a:cs typeface="Century Gothic"/>
              </a:rPr>
              <a:t> their performance by determining how many potential leads are directed further along the pipeline.</a:t>
            </a:r>
          </a:p>
        </p:txBody>
      </p:sp>
      <p:grpSp>
        <p:nvGrpSpPr>
          <p:cNvPr id="7" name="object 7"/>
          <p:cNvGrpSpPr/>
          <p:nvPr/>
        </p:nvGrpSpPr>
        <p:grpSpPr>
          <a:xfrm>
            <a:off x="-133350" y="2974588"/>
            <a:ext cx="3904885" cy="4657782"/>
            <a:chOff x="359994" y="1990805"/>
            <a:chExt cx="4548599" cy="5569199"/>
          </a:xfrm>
        </p:grpSpPr>
        <p:sp>
          <p:nvSpPr>
            <p:cNvPr id="8" name="object 8"/>
            <p:cNvSpPr/>
            <p:nvPr/>
          </p:nvSpPr>
          <p:spPr>
            <a:xfrm>
              <a:off x="4548593" y="3121710"/>
              <a:ext cx="281305" cy="158750"/>
            </a:xfrm>
            <a:custGeom>
              <a:avLst/>
              <a:gdLst/>
              <a:ahLst/>
              <a:cxnLst/>
              <a:rect l="l" t="t" r="r" b="b"/>
              <a:pathLst>
                <a:path w="281304" h="158750">
                  <a:moveTo>
                    <a:pt x="280797" y="0"/>
                  </a:moveTo>
                  <a:lnTo>
                    <a:pt x="0" y="0"/>
                  </a:lnTo>
                  <a:lnTo>
                    <a:pt x="0" y="158394"/>
                  </a:lnTo>
                  <a:lnTo>
                    <a:pt x="280797" y="158394"/>
                  </a:lnTo>
                  <a:lnTo>
                    <a:pt x="280797" y="0"/>
                  </a:lnTo>
                  <a:close/>
                </a:path>
              </a:pathLst>
            </a:custGeom>
            <a:solidFill>
              <a:srgbClr val="0ABBB5"/>
            </a:solidFill>
          </p:spPr>
          <p:txBody>
            <a:bodyPr wrap="square" lIns="0" tIns="0" rIns="0" bIns="0" rtlCol="0"/>
            <a:lstStyle/>
            <a:p>
              <a:endParaRPr/>
            </a:p>
          </p:txBody>
        </p:sp>
        <p:pic>
          <p:nvPicPr>
            <p:cNvPr id="9" name="object 9"/>
            <p:cNvPicPr/>
            <p:nvPr/>
          </p:nvPicPr>
          <p:blipFill>
            <a:blip r:embed="rId2" cstate="print"/>
            <a:stretch>
              <a:fillRect/>
            </a:stretch>
          </p:blipFill>
          <p:spPr>
            <a:xfrm>
              <a:off x="4469400" y="3121708"/>
              <a:ext cx="158394" cy="158394"/>
            </a:xfrm>
            <a:prstGeom prst="rect">
              <a:avLst/>
            </a:prstGeom>
          </p:spPr>
        </p:pic>
        <p:pic>
          <p:nvPicPr>
            <p:cNvPr id="10" name="object 10"/>
            <p:cNvPicPr/>
            <p:nvPr/>
          </p:nvPicPr>
          <p:blipFill>
            <a:blip r:embed="rId2" cstate="print"/>
            <a:stretch>
              <a:fillRect/>
            </a:stretch>
          </p:blipFill>
          <p:spPr>
            <a:xfrm>
              <a:off x="4750199" y="3121708"/>
              <a:ext cx="158394" cy="158394"/>
            </a:xfrm>
            <a:prstGeom prst="rect">
              <a:avLst/>
            </a:prstGeom>
          </p:spPr>
        </p:pic>
        <p:pic>
          <p:nvPicPr>
            <p:cNvPr id="11" name="object 11"/>
            <p:cNvPicPr/>
            <p:nvPr/>
          </p:nvPicPr>
          <p:blipFill>
            <a:blip r:embed="rId3" cstate="print"/>
            <a:stretch>
              <a:fillRect/>
            </a:stretch>
          </p:blipFill>
          <p:spPr>
            <a:xfrm>
              <a:off x="359994" y="2800311"/>
              <a:ext cx="3666007" cy="4759693"/>
            </a:xfrm>
            <a:prstGeom prst="rect">
              <a:avLst/>
            </a:prstGeom>
            <a:solidFill>
              <a:srgbClr val="0ABBB5"/>
            </a:solidFill>
          </p:spPr>
        </p:pic>
        <p:pic>
          <p:nvPicPr>
            <p:cNvPr id="12" name="object 12"/>
            <p:cNvPicPr/>
            <p:nvPr/>
          </p:nvPicPr>
          <p:blipFill>
            <a:blip r:embed="rId4" cstate="print"/>
            <a:stretch>
              <a:fillRect/>
            </a:stretch>
          </p:blipFill>
          <p:spPr>
            <a:xfrm>
              <a:off x="2347199" y="1990805"/>
              <a:ext cx="2107351" cy="1410706"/>
            </a:xfrm>
            <a:prstGeom prst="rect">
              <a:avLst/>
            </a:prstGeom>
          </p:spPr>
        </p:pic>
      </p:grpSp>
      <p:sp>
        <p:nvSpPr>
          <p:cNvPr id="24" name="object 24"/>
          <p:cNvSpPr txBox="1"/>
          <p:nvPr/>
        </p:nvSpPr>
        <p:spPr>
          <a:xfrm>
            <a:off x="7867649" y="276225"/>
            <a:ext cx="7004193" cy="628377"/>
          </a:xfrm>
          <a:prstGeom prst="rect">
            <a:avLst/>
          </a:prstGeom>
        </p:spPr>
        <p:txBody>
          <a:bodyPr vert="horz" wrap="square" lIns="0" tIns="12700" rIns="0" bIns="0" rtlCol="0">
            <a:spAutoFit/>
          </a:bodyPr>
          <a:lstStyle/>
          <a:p>
            <a:pPr marL="12700">
              <a:lnSpc>
                <a:spcPct val="100000"/>
              </a:lnSpc>
              <a:spcBef>
                <a:spcPts val="100"/>
              </a:spcBef>
            </a:pPr>
            <a:r>
              <a:rPr lang="en-GB" sz="2000" b="1" spc="55" dirty="0">
                <a:solidFill>
                  <a:srgbClr val="0ABBB5"/>
                </a:solidFill>
                <a:latin typeface="Century Gothic"/>
                <a:cs typeface="Century Gothic"/>
              </a:rPr>
              <a:t>Begin with Marketing Activities That Drive Awareness and Acquire Users</a:t>
            </a:r>
          </a:p>
        </p:txBody>
      </p:sp>
      <p:sp>
        <p:nvSpPr>
          <p:cNvPr id="13" name="object 6">
            <a:extLst>
              <a:ext uri="{FF2B5EF4-FFF2-40B4-BE49-F238E27FC236}">
                <a16:creationId xmlns:a16="http://schemas.microsoft.com/office/drawing/2014/main" id="{34432A4D-F09D-702C-839C-9F4B68454B06}"/>
              </a:ext>
            </a:extLst>
          </p:cNvPr>
          <p:cNvSpPr txBox="1"/>
          <p:nvPr/>
        </p:nvSpPr>
        <p:spPr>
          <a:xfrm>
            <a:off x="7867650" y="2943225"/>
            <a:ext cx="7004193" cy="1485022"/>
          </a:xfrm>
          <a:prstGeom prst="rect">
            <a:avLst/>
          </a:prstGeom>
        </p:spPr>
        <p:txBody>
          <a:bodyPr vert="horz" wrap="square" lIns="0" tIns="48260" rIns="0" bIns="0" rtlCol="0">
            <a:spAutoFit/>
          </a:bodyPr>
          <a:lstStyle/>
          <a:p>
            <a:pPr marL="363855" marR="161290" indent="-342900" algn="l">
              <a:spcBef>
                <a:spcPts val="380"/>
              </a:spcBef>
              <a:buFont typeface="Arial" panose="020B0604020202020204" pitchFamily="34" charset="0"/>
              <a:buChar char="•"/>
            </a:pPr>
            <a:r>
              <a:rPr lang="en-GB" spc="-10" dirty="0">
                <a:solidFill>
                  <a:schemeClr val="tx1"/>
                </a:solidFill>
                <a:latin typeface="Gill Sans MT" panose="020B0502020104020203" pitchFamily="34" charset="0"/>
                <a:cs typeface="Century Gothic"/>
              </a:rPr>
              <a:t>These are individuals who engage with your brand — perhaps they click links on your website, follow your social media profiles, or otherwise find value in your content.</a:t>
            </a:r>
          </a:p>
          <a:p>
            <a:pPr marL="363855" marR="161290" indent="-342900" algn="l">
              <a:spcBef>
                <a:spcPts val="380"/>
              </a:spcBef>
              <a:buFont typeface="Arial" panose="020B0604020202020204" pitchFamily="34" charset="0"/>
              <a:buChar char="•"/>
            </a:pPr>
            <a:r>
              <a:rPr lang="en-GB" spc="-10" dirty="0">
                <a:solidFill>
                  <a:schemeClr val="tx1"/>
                </a:solidFill>
                <a:latin typeface="Gill Sans MT" panose="020B0502020104020203" pitchFamily="34" charset="0"/>
                <a:cs typeface="Century Gothic"/>
              </a:rPr>
              <a:t>Pay attention to how many top-of-funnel leads arrive at this stage in the pipeline.</a:t>
            </a:r>
          </a:p>
        </p:txBody>
      </p:sp>
      <p:sp>
        <p:nvSpPr>
          <p:cNvPr id="14" name="object 24">
            <a:extLst>
              <a:ext uri="{FF2B5EF4-FFF2-40B4-BE49-F238E27FC236}">
                <a16:creationId xmlns:a16="http://schemas.microsoft.com/office/drawing/2014/main" id="{4D8B9A5D-53C1-D974-DACB-98F03A1245E0}"/>
              </a:ext>
            </a:extLst>
          </p:cNvPr>
          <p:cNvSpPr txBox="1"/>
          <p:nvPr/>
        </p:nvSpPr>
        <p:spPr>
          <a:xfrm>
            <a:off x="7867651" y="2653987"/>
            <a:ext cx="7004193" cy="320601"/>
          </a:xfrm>
          <a:prstGeom prst="rect">
            <a:avLst/>
          </a:prstGeom>
        </p:spPr>
        <p:txBody>
          <a:bodyPr vert="horz" wrap="square" lIns="0" tIns="12700" rIns="0" bIns="0" rtlCol="0">
            <a:spAutoFit/>
          </a:bodyPr>
          <a:lstStyle/>
          <a:p>
            <a:pPr marL="12700">
              <a:lnSpc>
                <a:spcPct val="100000"/>
              </a:lnSpc>
              <a:spcBef>
                <a:spcPts val="100"/>
              </a:spcBef>
            </a:pPr>
            <a:r>
              <a:rPr lang="en-GB" sz="2000" b="1" spc="55" dirty="0">
                <a:solidFill>
                  <a:srgbClr val="0ABBB5"/>
                </a:solidFill>
                <a:latin typeface="Century Gothic"/>
                <a:cs typeface="Century Gothic"/>
              </a:rPr>
              <a:t>Take a Closer Look at Mid-Tier Leads</a:t>
            </a:r>
          </a:p>
        </p:txBody>
      </p:sp>
      <p:sp>
        <p:nvSpPr>
          <p:cNvPr id="15" name="object 6">
            <a:extLst>
              <a:ext uri="{FF2B5EF4-FFF2-40B4-BE49-F238E27FC236}">
                <a16:creationId xmlns:a16="http://schemas.microsoft.com/office/drawing/2014/main" id="{0E5FF507-630B-D544-BAB4-47FDB87CD844}"/>
              </a:ext>
            </a:extLst>
          </p:cNvPr>
          <p:cNvSpPr txBox="1"/>
          <p:nvPr/>
        </p:nvSpPr>
        <p:spPr>
          <a:xfrm>
            <a:off x="7867650" y="5534025"/>
            <a:ext cx="7004193" cy="1536318"/>
          </a:xfrm>
          <a:prstGeom prst="rect">
            <a:avLst/>
          </a:prstGeom>
        </p:spPr>
        <p:txBody>
          <a:bodyPr vert="horz" wrap="square" lIns="0" tIns="48260" rIns="0" bIns="0" rtlCol="0">
            <a:spAutoFit/>
          </a:bodyPr>
          <a:lstStyle/>
          <a:p>
            <a:pPr marL="363855" marR="161290" indent="-342900" algn="l">
              <a:spcBef>
                <a:spcPts val="380"/>
              </a:spcBef>
              <a:buFont typeface="Arial" panose="020B0604020202020204" pitchFamily="34" charset="0"/>
              <a:buChar char="•"/>
            </a:pPr>
            <a:r>
              <a:rPr lang="en-GB" spc="-10" dirty="0">
                <a:solidFill>
                  <a:schemeClr val="tx1"/>
                </a:solidFill>
                <a:latin typeface="Gill Sans MT" panose="020B0502020104020203" pitchFamily="34" charset="0"/>
                <a:cs typeface="Century Gothic"/>
              </a:rPr>
              <a:t>These are customers who fully convert to closed-won. </a:t>
            </a:r>
          </a:p>
          <a:p>
            <a:pPr marL="363855" marR="161290" indent="-342900" algn="l">
              <a:spcBef>
                <a:spcPts val="380"/>
              </a:spcBef>
              <a:buFont typeface="Arial" panose="020B0604020202020204" pitchFamily="34" charset="0"/>
              <a:buChar char="•"/>
            </a:pPr>
            <a:r>
              <a:rPr lang="en-GB" spc="-10" dirty="0">
                <a:solidFill>
                  <a:schemeClr val="tx1"/>
                </a:solidFill>
                <a:latin typeface="Gill Sans MT" panose="020B0502020104020203" pitchFamily="34" charset="0"/>
                <a:cs typeface="Century Gothic"/>
              </a:rPr>
              <a:t>Go beyond tracking revenue and customer numbers by comparing these KPIs with performance earlier in the pipeline. </a:t>
            </a:r>
          </a:p>
          <a:p>
            <a:pPr marL="363855" marR="161290" indent="-342900" algn="l">
              <a:spcBef>
                <a:spcPts val="380"/>
              </a:spcBef>
              <a:buFont typeface="Arial" panose="020B0604020202020204" pitchFamily="34" charset="0"/>
              <a:buChar char="•"/>
            </a:pPr>
            <a:r>
              <a:rPr lang="en-GB" spc="-10" dirty="0">
                <a:solidFill>
                  <a:schemeClr val="tx1"/>
                </a:solidFill>
                <a:latin typeface="Gill Sans MT" panose="020B0502020104020203" pitchFamily="34" charset="0"/>
                <a:cs typeface="Century Gothic"/>
              </a:rPr>
              <a:t>This stage is also a valuable source for retargeting customers for future purchases.</a:t>
            </a:r>
          </a:p>
        </p:txBody>
      </p:sp>
      <p:sp>
        <p:nvSpPr>
          <p:cNvPr id="16" name="object 24">
            <a:extLst>
              <a:ext uri="{FF2B5EF4-FFF2-40B4-BE49-F238E27FC236}">
                <a16:creationId xmlns:a16="http://schemas.microsoft.com/office/drawing/2014/main" id="{7205B758-183C-8A79-4A41-9C77D125B8BF}"/>
              </a:ext>
            </a:extLst>
          </p:cNvPr>
          <p:cNvSpPr txBox="1"/>
          <p:nvPr/>
        </p:nvSpPr>
        <p:spPr>
          <a:xfrm>
            <a:off x="7867651" y="4969594"/>
            <a:ext cx="7258049" cy="628377"/>
          </a:xfrm>
          <a:prstGeom prst="rect">
            <a:avLst/>
          </a:prstGeom>
        </p:spPr>
        <p:txBody>
          <a:bodyPr vert="horz" wrap="square" lIns="0" tIns="12700" rIns="0" bIns="0" rtlCol="0">
            <a:spAutoFit/>
          </a:bodyPr>
          <a:lstStyle/>
          <a:p>
            <a:pPr marL="12700">
              <a:lnSpc>
                <a:spcPct val="100000"/>
              </a:lnSpc>
              <a:spcBef>
                <a:spcPts val="100"/>
              </a:spcBef>
            </a:pPr>
            <a:r>
              <a:rPr lang="en-GB" sz="2000" b="1" spc="55" dirty="0">
                <a:solidFill>
                  <a:srgbClr val="0ABBB5"/>
                </a:solidFill>
                <a:latin typeface="Century Gothic"/>
                <a:cs typeface="Century Gothic"/>
              </a:rPr>
              <a:t>Examine the Revenue Generation Stage of Your Pipeline</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 name="object 3">
            <a:extLst>
              <a:ext uri="{FF2B5EF4-FFF2-40B4-BE49-F238E27FC236}">
                <a16:creationId xmlns:a16="http://schemas.microsoft.com/office/drawing/2014/main" id="{D4F3AC40-1334-7BCE-F1B5-DA06DA574AAA}"/>
              </a:ext>
            </a:extLst>
          </p:cNvPr>
          <p:cNvSpPr/>
          <p:nvPr/>
        </p:nvSpPr>
        <p:spPr>
          <a:xfrm>
            <a:off x="7415847" y="1684669"/>
            <a:ext cx="7709853" cy="4193512"/>
          </a:xfrm>
          <a:custGeom>
            <a:avLst/>
            <a:gdLst/>
            <a:ahLst/>
            <a:cxnLst/>
            <a:rect l="l" t="t" r="r" b="b"/>
            <a:pathLst>
              <a:path w="6210300" h="3947795">
                <a:moveTo>
                  <a:pt x="6209982" y="0"/>
                </a:moveTo>
                <a:lnTo>
                  <a:pt x="1973859" y="0"/>
                </a:lnTo>
                <a:lnTo>
                  <a:pt x="1925901" y="571"/>
                </a:lnTo>
                <a:lnTo>
                  <a:pt x="1878224" y="2276"/>
                </a:lnTo>
                <a:lnTo>
                  <a:pt x="1830840" y="5102"/>
                </a:lnTo>
                <a:lnTo>
                  <a:pt x="1783763" y="9035"/>
                </a:lnTo>
                <a:lnTo>
                  <a:pt x="1737006" y="14064"/>
                </a:lnTo>
                <a:lnTo>
                  <a:pt x="1690581" y="20175"/>
                </a:lnTo>
                <a:lnTo>
                  <a:pt x="1644502" y="27355"/>
                </a:lnTo>
                <a:lnTo>
                  <a:pt x="1598780" y="35591"/>
                </a:lnTo>
                <a:lnTo>
                  <a:pt x="1553430" y="44871"/>
                </a:lnTo>
                <a:lnTo>
                  <a:pt x="1508464" y="55181"/>
                </a:lnTo>
                <a:lnTo>
                  <a:pt x="1463896" y="66508"/>
                </a:lnTo>
                <a:lnTo>
                  <a:pt x="1419737" y="78840"/>
                </a:lnTo>
                <a:lnTo>
                  <a:pt x="1376001" y="92164"/>
                </a:lnTo>
                <a:lnTo>
                  <a:pt x="1332701" y="106466"/>
                </a:lnTo>
                <a:lnTo>
                  <a:pt x="1289849" y="121734"/>
                </a:lnTo>
                <a:lnTo>
                  <a:pt x="1247460" y="137955"/>
                </a:lnTo>
                <a:lnTo>
                  <a:pt x="1205545" y="155116"/>
                </a:lnTo>
                <a:lnTo>
                  <a:pt x="1164117" y="173203"/>
                </a:lnTo>
                <a:lnTo>
                  <a:pt x="1123190" y="192205"/>
                </a:lnTo>
                <a:lnTo>
                  <a:pt x="1082777" y="212108"/>
                </a:lnTo>
                <a:lnTo>
                  <a:pt x="1042889" y="232899"/>
                </a:lnTo>
                <a:lnTo>
                  <a:pt x="1003541" y="254566"/>
                </a:lnTo>
                <a:lnTo>
                  <a:pt x="964746" y="277094"/>
                </a:lnTo>
                <a:lnTo>
                  <a:pt x="926515" y="300473"/>
                </a:lnTo>
                <a:lnTo>
                  <a:pt x="888862" y="324687"/>
                </a:lnTo>
                <a:lnTo>
                  <a:pt x="851800" y="349726"/>
                </a:lnTo>
                <a:lnTo>
                  <a:pt x="815342" y="375575"/>
                </a:lnTo>
                <a:lnTo>
                  <a:pt x="779501" y="402221"/>
                </a:lnTo>
                <a:lnTo>
                  <a:pt x="744290" y="429653"/>
                </a:lnTo>
                <a:lnTo>
                  <a:pt x="709721" y="457856"/>
                </a:lnTo>
                <a:lnTo>
                  <a:pt x="675808" y="486819"/>
                </a:lnTo>
                <a:lnTo>
                  <a:pt x="642563" y="516527"/>
                </a:lnTo>
                <a:lnTo>
                  <a:pt x="609999" y="546969"/>
                </a:lnTo>
                <a:lnTo>
                  <a:pt x="578130" y="578130"/>
                </a:lnTo>
                <a:lnTo>
                  <a:pt x="546969" y="609999"/>
                </a:lnTo>
                <a:lnTo>
                  <a:pt x="516527" y="642563"/>
                </a:lnTo>
                <a:lnTo>
                  <a:pt x="486819" y="675808"/>
                </a:lnTo>
                <a:lnTo>
                  <a:pt x="457856" y="709721"/>
                </a:lnTo>
                <a:lnTo>
                  <a:pt x="429653" y="744290"/>
                </a:lnTo>
                <a:lnTo>
                  <a:pt x="402221" y="779501"/>
                </a:lnTo>
                <a:lnTo>
                  <a:pt x="375575" y="815342"/>
                </a:lnTo>
                <a:lnTo>
                  <a:pt x="349726" y="851800"/>
                </a:lnTo>
                <a:lnTo>
                  <a:pt x="324687" y="888862"/>
                </a:lnTo>
                <a:lnTo>
                  <a:pt x="300473" y="926515"/>
                </a:lnTo>
                <a:lnTo>
                  <a:pt x="277094" y="964746"/>
                </a:lnTo>
                <a:lnTo>
                  <a:pt x="254566" y="1003541"/>
                </a:lnTo>
                <a:lnTo>
                  <a:pt x="232899" y="1042889"/>
                </a:lnTo>
                <a:lnTo>
                  <a:pt x="212108" y="1082777"/>
                </a:lnTo>
                <a:lnTo>
                  <a:pt x="192205" y="1123190"/>
                </a:lnTo>
                <a:lnTo>
                  <a:pt x="173203" y="1164117"/>
                </a:lnTo>
                <a:lnTo>
                  <a:pt x="155116" y="1205545"/>
                </a:lnTo>
                <a:lnTo>
                  <a:pt x="137955" y="1247460"/>
                </a:lnTo>
                <a:lnTo>
                  <a:pt x="121734" y="1289849"/>
                </a:lnTo>
                <a:lnTo>
                  <a:pt x="106466" y="1332701"/>
                </a:lnTo>
                <a:lnTo>
                  <a:pt x="92164" y="1376001"/>
                </a:lnTo>
                <a:lnTo>
                  <a:pt x="78840" y="1419737"/>
                </a:lnTo>
                <a:lnTo>
                  <a:pt x="66508" y="1463896"/>
                </a:lnTo>
                <a:lnTo>
                  <a:pt x="55181" y="1508464"/>
                </a:lnTo>
                <a:lnTo>
                  <a:pt x="44871" y="1553430"/>
                </a:lnTo>
                <a:lnTo>
                  <a:pt x="35591" y="1598780"/>
                </a:lnTo>
                <a:lnTo>
                  <a:pt x="27355" y="1644502"/>
                </a:lnTo>
                <a:lnTo>
                  <a:pt x="20175" y="1690581"/>
                </a:lnTo>
                <a:lnTo>
                  <a:pt x="14064" y="1737006"/>
                </a:lnTo>
                <a:lnTo>
                  <a:pt x="9035" y="1783763"/>
                </a:lnTo>
                <a:lnTo>
                  <a:pt x="5102" y="1830840"/>
                </a:lnTo>
                <a:lnTo>
                  <a:pt x="2276" y="1878224"/>
                </a:lnTo>
                <a:lnTo>
                  <a:pt x="571" y="1925901"/>
                </a:lnTo>
                <a:lnTo>
                  <a:pt x="0" y="1973859"/>
                </a:lnTo>
                <a:lnTo>
                  <a:pt x="571" y="2021817"/>
                </a:lnTo>
                <a:lnTo>
                  <a:pt x="2276" y="2069495"/>
                </a:lnTo>
                <a:lnTo>
                  <a:pt x="5102" y="2116879"/>
                </a:lnTo>
                <a:lnTo>
                  <a:pt x="9035" y="2163956"/>
                </a:lnTo>
                <a:lnTo>
                  <a:pt x="14064" y="2210714"/>
                </a:lnTo>
                <a:lnTo>
                  <a:pt x="20175" y="2257140"/>
                </a:lnTo>
                <a:lnTo>
                  <a:pt x="27355" y="2303220"/>
                </a:lnTo>
                <a:lnTo>
                  <a:pt x="35591" y="2348941"/>
                </a:lnTo>
                <a:lnTo>
                  <a:pt x="44871" y="2394292"/>
                </a:lnTo>
                <a:lnTo>
                  <a:pt x="55181" y="2439258"/>
                </a:lnTo>
                <a:lnTo>
                  <a:pt x="66508" y="2483827"/>
                </a:lnTo>
                <a:lnTo>
                  <a:pt x="78840" y="2527987"/>
                </a:lnTo>
                <a:lnTo>
                  <a:pt x="92164" y="2571723"/>
                </a:lnTo>
                <a:lnTo>
                  <a:pt x="106466" y="2615023"/>
                </a:lnTo>
                <a:lnTo>
                  <a:pt x="121734" y="2657875"/>
                </a:lnTo>
                <a:lnTo>
                  <a:pt x="137955" y="2700265"/>
                </a:lnTo>
                <a:lnTo>
                  <a:pt x="155116" y="2742180"/>
                </a:lnTo>
                <a:lnTo>
                  <a:pt x="173203" y="2783608"/>
                </a:lnTo>
                <a:lnTo>
                  <a:pt x="192205" y="2824535"/>
                </a:lnTo>
                <a:lnTo>
                  <a:pt x="212108" y="2864949"/>
                </a:lnTo>
                <a:lnTo>
                  <a:pt x="232899" y="2904837"/>
                </a:lnTo>
                <a:lnTo>
                  <a:pt x="254566" y="2944185"/>
                </a:lnTo>
                <a:lnTo>
                  <a:pt x="277094" y="2982981"/>
                </a:lnTo>
                <a:lnTo>
                  <a:pt x="300473" y="3021212"/>
                </a:lnTo>
                <a:lnTo>
                  <a:pt x="324687" y="3058865"/>
                </a:lnTo>
                <a:lnTo>
                  <a:pt x="349726" y="3095927"/>
                </a:lnTo>
                <a:lnTo>
                  <a:pt x="375575" y="3132385"/>
                </a:lnTo>
                <a:lnTo>
                  <a:pt x="402221" y="3168227"/>
                </a:lnTo>
                <a:lnTo>
                  <a:pt x="429653" y="3203438"/>
                </a:lnTo>
                <a:lnTo>
                  <a:pt x="457856" y="3238007"/>
                </a:lnTo>
                <a:lnTo>
                  <a:pt x="486819" y="3271921"/>
                </a:lnTo>
                <a:lnTo>
                  <a:pt x="516527" y="3305166"/>
                </a:lnTo>
                <a:lnTo>
                  <a:pt x="546969" y="3337729"/>
                </a:lnTo>
                <a:lnTo>
                  <a:pt x="578130" y="3369598"/>
                </a:lnTo>
                <a:lnTo>
                  <a:pt x="609999" y="3400760"/>
                </a:lnTo>
                <a:lnTo>
                  <a:pt x="642563" y="3431202"/>
                </a:lnTo>
                <a:lnTo>
                  <a:pt x="675808" y="3460911"/>
                </a:lnTo>
                <a:lnTo>
                  <a:pt x="709721" y="3489873"/>
                </a:lnTo>
                <a:lnTo>
                  <a:pt x="744290" y="3518077"/>
                </a:lnTo>
                <a:lnTo>
                  <a:pt x="779501" y="3545508"/>
                </a:lnTo>
                <a:lnTo>
                  <a:pt x="815342" y="3572155"/>
                </a:lnTo>
                <a:lnTo>
                  <a:pt x="851800" y="3598004"/>
                </a:lnTo>
                <a:lnTo>
                  <a:pt x="888862" y="3623043"/>
                </a:lnTo>
                <a:lnTo>
                  <a:pt x="926515" y="3647257"/>
                </a:lnTo>
                <a:lnTo>
                  <a:pt x="964746" y="3670636"/>
                </a:lnTo>
                <a:lnTo>
                  <a:pt x="1003541" y="3693165"/>
                </a:lnTo>
                <a:lnTo>
                  <a:pt x="1042889" y="3714831"/>
                </a:lnTo>
                <a:lnTo>
                  <a:pt x="1082777" y="3735622"/>
                </a:lnTo>
                <a:lnTo>
                  <a:pt x="1123190" y="3755525"/>
                </a:lnTo>
                <a:lnTo>
                  <a:pt x="1164117" y="3774527"/>
                </a:lnTo>
                <a:lnTo>
                  <a:pt x="1205545" y="3792615"/>
                </a:lnTo>
                <a:lnTo>
                  <a:pt x="1247460" y="3809776"/>
                </a:lnTo>
                <a:lnTo>
                  <a:pt x="1289849" y="3825996"/>
                </a:lnTo>
                <a:lnTo>
                  <a:pt x="1332701" y="3841264"/>
                </a:lnTo>
                <a:lnTo>
                  <a:pt x="1376001" y="3855567"/>
                </a:lnTo>
                <a:lnTo>
                  <a:pt x="1419737" y="3868890"/>
                </a:lnTo>
                <a:lnTo>
                  <a:pt x="1463896" y="3881222"/>
                </a:lnTo>
                <a:lnTo>
                  <a:pt x="1508464" y="3892550"/>
                </a:lnTo>
                <a:lnTo>
                  <a:pt x="1553430" y="3902860"/>
                </a:lnTo>
                <a:lnTo>
                  <a:pt x="1598780" y="3912139"/>
                </a:lnTo>
                <a:lnTo>
                  <a:pt x="1644502" y="3920376"/>
                </a:lnTo>
                <a:lnTo>
                  <a:pt x="1690581" y="3927556"/>
                </a:lnTo>
                <a:lnTo>
                  <a:pt x="1737006" y="3933666"/>
                </a:lnTo>
                <a:lnTo>
                  <a:pt x="1783763" y="3938695"/>
                </a:lnTo>
                <a:lnTo>
                  <a:pt x="1830840" y="3942629"/>
                </a:lnTo>
                <a:lnTo>
                  <a:pt x="1878224" y="3945455"/>
                </a:lnTo>
                <a:lnTo>
                  <a:pt x="1925901" y="3947160"/>
                </a:lnTo>
                <a:lnTo>
                  <a:pt x="1973859" y="3947731"/>
                </a:lnTo>
                <a:lnTo>
                  <a:pt x="6209982" y="3947731"/>
                </a:lnTo>
                <a:lnTo>
                  <a:pt x="6209982" y="0"/>
                </a:lnTo>
                <a:close/>
              </a:path>
            </a:pathLst>
          </a:custGeom>
          <a:solidFill>
            <a:srgbClr val="0ABBB5"/>
          </a:solidFill>
        </p:spPr>
        <p:txBody>
          <a:bodyPr wrap="square" lIns="0" tIns="0" rIns="0" bIns="0" rtlCol="0"/>
          <a:lstStyle/>
          <a:p>
            <a:endParaRPr/>
          </a:p>
        </p:txBody>
      </p:sp>
      <p:sp>
        <p:nvSpPr>
          <p:cNvPr id="2" name="object 2"/>
          <p:cNvSpPr txBox="1"/>
          <p:nvPr/>
        </p:nvSpPr>
        <p:spPr>
          <a:xfrm>
            <a:off x="345896" y="1684669"/>
            <a:ext cx="6385846" cy="4417107"/>
          </a:xfrm>
          <a:prstGeom prst="rect">
            <a:avLst/>
          </a:prstGeom>
        </p:spPr>
        <p:txBody>
          <a:bodyPr vert="horz" wrap="square" lIns="0" tIns="12700" rIns="0" bIns="0" rtlCol="0">
            <a:spAutoFit/>
          </a:bodyPr>
          <a:lstStyle/>
          <a:p>
            <a:pPr marL="12700" marR="7620" algn="just">
              <a:lnSpc>
                <a:spcPct val="116700"/>
              </a:lnSpc>
              <a:spcBef>
                <a:spcPts val="100"/>
              </a:spcBef>
            </a:pPr>
            <a:r>
              <a:rPr lang="en-GB" sz="2200" b="1" spc="95" dirty="0">
                <a:solidFill>
                  <a:srgbClr val="0ABBB5"/>
                </a:solidFill>
                <a:latin typeface="Gill Sans MT"/>
                <a:cs typeface="Gill Sans MT"/>
              </a:rPr>
              <a:t>Buyer Personas</a:t>
            </a:r>
          </a:p>
          <a:p>
            <a:pPr marL="12700" marR="7620" algn="just">
              <a:lnSpc>
                <a:spcPct val="116700"/>
              </a:lnSpc>
              <a:spcBef>
                <a:spcPts val="100"/>
              </a:spcBef>
            </a:pPr>
            <a:endParaRPr lang="en-GB" sz="2200" spc="95" dirty="0">
              <a:solidFill>
                <a:srgbClr val="0ABBB5"/>
              </a:solidFill>
              <a:latin typeface="Gill Sans MT"/>
              <a:cs typeface="Gill Sans MT"/>
            </a:endParaRPr>
          </a:p>
          <a:p>
            <a:pPr marL="298450" marR="7620" indent="-285750" algn="just">
              <a:lnSpc>
                <a:spcPct val="116700"/>
              </a:lnSpc>
              <a:spcBef>
                <a:spcPts val="100"/>
              </a:spcBef>
              <a:buFont typeface="Arial" panose="020B0604020202020204" pitchFamily="34" charset="0"/>
              <a:buChar char="•"/>
            </a:pPr>
            <a:r>
              <a:rPr lang="en-GB" spc="95" dirty="0">
                <a:solidFill>
                  <a:srgbClr val="526482"/>
                </a:solidFill>
                <a:latin typeface="Gill Sans MT"/>
                <a:cs typeface="Gill Sans MT"/>
              </a:rPr>
              <a:t>One of the most crucial aspects of growth marketing is understanding your customer needs.</a:t>
            </a:r>
          </a:p>
          <a:p>
            <a:pPr marL="298450" marR="7620" indent="-285750" algn="just">
              <a:lnSpc>
                <a:spcPct val="116700"/>
              </a:lnSpc>
              <a:spcBef>
                <a:spcPts val="100"/>
              </a:spcBef>
              <a:buFont typeface="Arial" panose="020B0604020202020204" pitchFamily="34" charset="0"/>
              <a:buChar char="•"/>
            </a:pPr>
            <a:r>
              <a:rPr lang="en-GB" spc="95" dirty="0">
                <a:solidFill>
                  <a:srgbClr val="526482"/>
                </a:solidFill>
                <a:latin typeface="Gill Sans MT"/>
                <a:cs typeface="Gill Sans MT"/>
              </a:rPr>
              <a:t>More specifically, Grasp what messaging will resonate with them.</a:t>
            </a:r>
          </a:p>
          <a:p>
            <a:pPr marL="298450" marR="5080" indent="-285750" algn="just">
              <a:lnSpc>
                <a:spcPct val="116700"/>
              </a:lnSpc>
              <a:spcBef>
                <a:spcPts val="100"/>
              </a:spcBef>
              <a:buFont typeface="Arial" panose="020B0604020202020204" pitchFamily="34" charset="0"/>
              <a:buChar char="•"/>
            </a:pPr>
            <a:r>
              <a:rPr lang="en-GB" dirty="0">
                <a:solidFill>
                  <a:srgbClr val="526482"/>
                </a:solidFill>
                <a:latin typeface="Gill Sans MT"/>
                <a:cs typeface="Gill Sans MT"/>
              </a:rPr>
              <a:t>Segment customers from your sales and marketing data by demographics like industry, geographic location, and job title.</a:t>
            </a:r>
          </a:p>
          <a:p>
            <a:pPr marL="298450" marR="5080" indent="-285750" algn="just">
              <a:lnSpc>
                <a:spcPct val="116700"/>
              </a:lnSpc>
              <a:spcBef>
                <a:spcPts val="100"/>
              </a:spcBef>
              <a:buFont typeface="Arial" panose="020B0604020202020204" pitchFamily="34" charset="0"/>
              <a:buChar char="•"/>
            </a:pPr>
            <a:r>
              <a:rPr lang="en-GB" dirty="0">
                <a:solidFill>
                  <a:srgbClr val="526482"/>
                </a:solidFill>
                <a:latin typeface="Gill Sans MT"/>
                <a:cs typeface="Gill Sans MT"/>
              </a:rPr>
              <a:t>Determine the specific needs your product or service will address by audience. </a:t>
            </a:r>
          </a:p>
          <a:p>
            <a:pPr marL="298450" marR="5080" indent="-285750" algn="just">
              <a:lnSpc>
                <a:spcPct val="116700"/>
              </a:lnSpc>
              <a:spcBef>
                <a:spcPts val="100"/>
              </a:spcBef>
              <a:buFont typeface="Arial" panose="020B0604020202020204" pitchFamily="34" charset="0"/>
              <a:buChar char="•"/>
            </a:pPr>
            <a:r>
              <a:rPr lang="en-GB" dirty="0">
                <a:solidFill>
                  <a:srgbClr val="526482"/>
                </a:solidFill>
                <a:latin typeface="Gill Sans MT"/>
                <a:cs typeface="Gill Sans MT"/>
              </a:rPr>
              <a:t>Create profiles for individuals who reflect each of the steps mentioned above.</a:t>
            </a:r>
          </a:p>
          <a:p>
            <a:pPr marL="12700" marR="7620" algn="just">
              <a:lnSpc>
                <a:spcPct val="116700"/>
              </a:lnSpc>
              <a:spcBef>
                <a:spcPts val="100"/>
              </a:spcBef>
            </a:pPr>
            <a:endParaRPr lang="en-GB" sz="1700" spc="95" dirty="0">
              <a:solidFill>
                <a:srgbClr val="526482"/>
              </a:solidFill>
              <a:latin typeface="Gill Sans MT"/>
              <a:cs typeface="Gill Sans MT"/>
            </a:endParaRPr>
          </a:p>
        </p:txBody>
      </p:sp>
      <p:sp>
        <p:nvSpPr>
          <p:cNvPr id="5" name="object 5"/>
          <p:cNvSpPr txBox="1"/>
          <p:nvPr/>
        </p:nvSpPr>
        <p:spPr>
          <a:xfrm>
            <a:off x="8652412" y="2907884"/>
            <a:ext cx="6165342" cy="1747081"/>
          </a:xfrm>
          <a:prstGeom prst="rect">
            <a:avLst/>
          </a:prstGeom>
        </p:spPr>
        <p:txBody>
          <a:bodyPr vert="horz" wrap="square" lIns="0" tIns="119380" rIns="0" bIns="0" rtlCol="0">
            <a:spAutoFit/>
          </a:bodyPr>
          <a:lstStyle/>
          <a:p>
            <a:pPr marL="12700" marR="5080">
              <a:lnSpc>
                <a:spcPts val="4200"/>
              </a:lnSpc>
              <a:spcBef>
                <a:spcPts val="940"/>
              </a:spcBef>
            </a:pPr>
            <a:r>
              <a:rPr lang="en-GB" sz="5200" b="1" dirty="0">
                <a:solidFill>
                  <a:schemeClr val="bg1"/>
                </a:solidFill>
                <a:latin typeface="Century Gothic"/>
                <a:cs typeface="Century Gothic"/>
              </a:rPr>
              <a:t>Leverage the Right Growth Marketing Techniques</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6115050" y="2541"/>
            <a:ext cx="9045110" cy="7560309"/>
          </a:xfrm>
          <a:custGeom>
            <a:avLst/>
            <a:gdLst/>
            <a:ahLst/>
            <a:cxnLst/>
            <a:rect l="l" t="t" r="r" b="b"/>
            <a:pathLst>
              <a:path w="10260330" h="7560309">
                <a:moveTo>
                  <a:pt x="10259999" y="0"/>
                </a:moveTo>
                <a:lnTo>
                  <a:pt x="0" y="0"/>
                </a:lnTo>
                <a:lnTo>
                  <a:pt x="0" y="7559992"/>
                </a:lnTo>
                <a:lnTo>
                  <a:pt x="10259999" y="7559992"/>
                </a:lnTo>
                <a:lnTo>
                  <a:pt x="10259999" y="0"/>
                </a:lnTo>
                <a:close/>
              </a:path>
            </a:pathLst>
          </a:custGeom>
          <a:solidFill>
            <a:srgbClr val="191530"/>
          </a:solidFill>
        </p:spPr>
        <p:txBody>
          <a:bodyPr wrap="square" lIns="0" tIns="0" rIns="0" bIns="0" rtlCol="0"/>
          <a:lstStyle/>
          <a:p>
            <a:endParaRPr/>
          </a:p>
        </p:txBody>
      </p:sp>
      <p:sp>
        <p:nvSpPr>
          <p:cNvPr id="3" name="object 3"/>
          <p:cNvSpPr txBox="1"/>
          <p:nvPr/>
        </p:nvSpPr>
        <p:spPr>
          <a:xfrm>
            <a:off x="642614" y="3181054"/>
            <a:ext cx="4136870" cy="2896370"/>
          </a:xfrm>
          <a:prstGeom prst="rect">
            <a:avLst/>
          </a:prstGeom>
        </p:spPr>
        <p:txBody>
          <a:bodyPr vert="horz" wrap="square" lIns="0" tIns="12700" rIns="0" bIns="0" rtlCol="0">
            <a:spAutoFit/>
          </a:bodyPr>
          <a:lstStyle/>
          <a:p>
            <a:pPr marL="12700" marR="5080" algn="just">
              <a:lnSpc>
                <a:spcPct val="116700"/>
              </a:lnSpc>
              <a:spcBef>
                <a:spcPts val="100"/>
              </a:spcBef>
            </a:pPr>
            <a:r>
              <a:rPr lang="en-GB" sz="1600" dirty="0">
                <a:solidFill>
                  <a:schemeClr val="tx1"/>
                </a:solidFill>
                <a:latin typeface="Gill Sans MT" panose="020B0502020104020203" pitchFamily="34" charset="0"/>
                <a:cs typeface="Gill Sans MT"/>
              </a:rPr>
              <a:t>Reducing churn is one of the most useful ways to drive growth; after all, if you can’t retain your customers, no amount of acquisition will bring long-term value.</a:t>
            </a:r>
          </a:p>
          <a:p>
            <a:pPr marL="12700" marR="5080" algn="just">
              <a:lnSpc>
                <a:spcPct val="116700"/>
              </a:lnSpc>
              <a:spcBef>
                <a:spcPts val="100"/>
              </a:spcBef>
            </a:pPr>
            <a:endParaRPr lang="en-GB" sz="1600" dirty="0">
              <a:solidFill>
                <a:schemeClr val="tx1"/>
              </a:solidFill>
              <a:latin typeface="Gill Sans MT" panose="020B0502020104020203" pitchFamily="34" charset="0"/>
              <a:cs typeface="Gill Sans MT"/>
            </a:endParaRPr>
          </a:p>
          <a:p>
            <a:pPr marL="12700" marR="5080" algn="just">
              <a:lnSpc>
                <a:spcPct val="116700"/>
              </a:lnSpc>
              <a:spcBef>
                <a:spcPts val="100"/>
              </a:spcBef>
            </a:pPr>
            <a:r>
              <a:rPr lang="en-GB" sz="1600" dirty="0">
                <a:solidFill>
                  <a:schemeClr val="tx1"/>
                </a:solidFill>
                <a:latin typeface="Gill Sans MT" panose="020B0502020104020203" pitchFamily="34" charset="0"/>
                <a:cs typeface="Gill Sans MT"/>
              </a:rPr>
              <a:t>Retention strategies vary by product and service, but one of the best churn solutions is to optimize your onboarding process. If customers can learn how to use your service quickly or understand it intuitively, they will embrace its value more fully.</a:t>
            </a:r>
            <a:endParaRPr sz="1600" dirty="0">
              <a:solidFill>
                <a:schemeClr val="tx1"/>
              </a:solidFill>
              <a:latin typeface="Gill Sans MT" panose="020B0502020104020203" pitchFamily="34" charset="0"/>
              <a:cs typeface="Gill Sans MT"/>
            </a:endParaRPr>
          </a:p>
        </p:txBody>
      </p:sp>
      <p:sp>
        <p:nvSpPr>
          <p:cNvPr id="7" name="object 7"/>
          <p:cNvSpPr txBox="1"/>
          <p:nvPr/>
        </p:nvSpPr>
        <p:spPr>
          <a:xfrm>
            <a:off x="642614" y="2535798"/>
            <a:ext cx="4481836" cy="244875"/>
          </a:xfrm>
          <a:prstGeom prst="rect">
            <a:avLst/>
          </a:prstGeom>
        </p:spPr>
        <p:txBody>
          <a:bodyPr vert="horz" wrap="square" lIns="0" tIns="48260" rIns="0" bIns="0" rtlCol="0">
            <a:spAutoFit/>
          </a:bodyPr>
          <a:lstStyle/>
          <a:p>
            <a:pPr marL="12700" marR="5080">
              <a:lnSpc>
                <a:spcPts val="1400"/>
              </a:lnSpc>
              <a:spcBef>
                <a:spcPts val="380"/>
              </a:spcBef>
            </a:pPr>
            <a:r>
              <a:rPr lang="en-CA" sz="2200" b="1" dirty="0">
                <a:solidFill>
                  <a:srgbClr val="0ABBB5"/>
                </a:solidFill>
                <a:latin typeface="Century Gothic"/>
                <a:cs typeface="Century Gothic"/>
              </a:rPr>
              <a:t>Onboarding Optimization</a:t>
            </a:r>
          </a:p>
        </p:txBody>
      </p:sp>
      <p:sp>
        <p:nvSpPr>
          <p:cNvPr id="12" name="object 12"/>
          <p:cNvSpPr txBox="1"/>
          <p:nvPr/>
        </p:nvSpPr>
        <p:spPr>
          <a:xfrm>
            <a:off x="6115050" y="107933"/>
            <a:ext cx="8779845" cy="1161857"/>
          </a:xfrm>
          <a:prstGeom prst="rect">
            <a:avLst/>
          </a:prstGeom>
        </p:spPr>
        <p:txBody>
          <a:bodyPr vert="horz" wrap="square" lIns="0" tIns="83820" rIns="0" bIns="0" rtlCol="0">
            <a:spAutoFit/>
          </a:bodyPr>
          <a:lstStyle/>
          <a:p>
            <a:pPr marL="12700" marR="5080" algn="ctr">
              <a:lnSpc>
                <a:spcPts val="2800"/>
              </a:lnSpc>
              <a:spcBef>
                <a:spcPts val="660"/>
              </a:spcBef>
            </a:pPr>
            <a:r>
              <a:rPr lang="en-GB" sz="2800" spc="145" dirty="0">
                <a:solidFill>
                  <a:srgbClr val="FFFFFF"/>
                </a:solidFill>
                <a:latin typeface="Gill Sans MT"/>
                <a:cs typeface="Gill Sans MT"/>
              </a:rPr>
              <a:t>Every product’s onboarding process will be a little different. However, here are some best practices to keep in mind:</a:t>
            </a:r>
          </a:p>
        </p:txBody>
      </p:sp>
      <p:sp>
        <p:nvSpPr>
          <p:cNvPr id="20" name="object 20"/>
          <p:cNvSpPr txBox="1"/>
          <p:nvPr/>
        </p:nvSpPr>
        <p:spPr>
          <a:xfrm>
            <a:off x="7954908" y="2102921"/>
            <a:ext cx="6518118" cy="751488"/>
          </a:xfrm>
          <a:prstGeom prst="rect">
            <a:avLst/>
          </a:prstGeom>
        </p:spPr>
        <p:txBody>
          <a:bodyPr vert="horz" wrap="square" lIns="0" tIns="12700" rIns="0" bIns="0" rtlCol="0">
            <a:spAutoFit/>
          </a:bodyPr>
          <a:lstStyle/>
          <a:p>
            <a:pPr marL="12700">
              <a:lnSpc>
                <a:spcPct val="100000"/>
              </a:lnSpc>
              <a:spcBef>
                <a:spcPts val="100"/>
              </a:spcBef>
            </a:pPr>
            <a:r>
              <a:rPr lang="en-GB" sz="1600" b="1" dirty="0">
                <a:solidFill>
                  <a:srgbClr val="0ABBB5"/>
                </a:solidFill>
                <a:latin typeface="Century Gothic"/>
                <a:cs typeface="Century Gothic"/>
              </a:rPr>
              <a:t>Set a goal of helping customers engage with your product at least twice in the first week. Highlight your value immediately to impress customers and give them a reason to continue using it.</a:t>
            </a:r>
            <a:endParaRPr sz="1600" dirty="0">
              <a:solidFill>
                <a:srgbClr val="0ABBB5"/>
              </a:solidFill>
              <a:latin typeface="Century Gothic"/>
              <a:cs typeface="Century Gothic"/>
            </a:endParaRPr>
          </a:p>
        </p:txBody>
      </p:sp>
      <p:grpSp>
        <p:nvGrpSpPr>
          <p:cNvPr id="21" name="object 21"/>
          <p:cNvGrpSpPr/>
          <p:nvPr/>
        </p:nvGrpSpPr>
        <p:grpSpPr>
          <a:xfrm>
            <a:off x="7930377" y="1493339"/>
            <a:ext cx="6513195" cy="127000"/>
            <a:chOff x="7930377" y="1493339"/>
            <a:chExt cx="6513195" cy="127000"/>
          </a:xfrm>
        </p:grpSpPr>
        <p:sp>
          <p:nvSpPr>
            <p:cNvPr id="22" name="object 22"/>
            <p:cNvSpPr/>
            <p:nvPr/>
          </p:nvSpPr>
          <p:spPr>
            <a:xfrm>
              <a:off x="7933552" y="1493339"/>
              <a:ext cx="6510020" cy="127000"/>
            </a:xfrm>
            <a:custGeom>
              <a:avLst/>
              <a:gdLst/>
              <a:ahLst/>
              <a:cxnLst/>
              <a:rect l="l" t="t" r="r" b="b"/>
              <a:pathLst>
                <a:path w="6510019" h="127000">
                  <a:moveTo>
                    <a:pt x="6446304" y="0"/>
                  </a:moveTo>
                  <a:lnTo>
                    <a:pt x="63500" y="0"/>
                  </a:lnTo>
                  <a:lnTo>
                    <a:pt x="38785" y="4990"/>
                  </a:lnTo>
                  <a:lnTo>
                    <a:pt x="18600" y="18600"/>
                  </a:lnTo>
                  <a:lnTo>
                    <a:pt x="4990" y="38785"/>
                  </a:lnTo>
                  <a:lnTo>
                    <a:pt x="0" y="63500"/>
                  </a:lnTo>
                  <a:lnTo>
                    <a:pt x="4990" y="88214"/>
                  </a:lnTo>
                  <a:lnTo>
                    <a:pt x="18600" y="108399"/>
                  </a:lnTo>
                  <a:lnTo>
                    <a:pt x="38785" y="122009"/>
                  </a:lnTo>
                  <a:lnTo>
                    <a:pt x="63500" y="127000"/>
                  </a:lnTo>
                  <a:lnTo>
                    <a:pt x="6446304" y="127000"/>
                  </a:lnTo>
                  <a:lnTo>
                    <a:pt x="6471018" y="122009"/>
                  </a:lnTo>
                  <a:lnTo>
                    <a:pt x="6491203" y="108399"/>
                  </a:lnTo>
                  <a:lnTo>
                    <a:pt x="6504813" y="88214"/>
                  </a:lnTo>
                  <a:lnTo>
                    <a:pt x="6509804" y="63500"/>
                  </a:lnTo>
                  <a:lnTo>
                    <a:pt x="6504813" y="38785"/>
                  </a:lnTo>
                  <a:lnTo>
                    <a:pt x="6491203" y="18600"/>
                  </a:lnTo>
                  <a:lnTo>
                    <a:pt x="6471018" y="4990"/>
                  </a:lnTo>
                  <a:lnTo>
                    <a:pt x="6446304" y="0"/>
                  </a:lnTo>
                  <a:close/>
                </a:path>
              </a:pathLst>
            </a:custGeom>
            <a:solidFill>
              <a:srgbClr val="526482">
                <a:alpha val="19999"/>
              </a:srgbClr>
            </a:solidFill>
          </p:spPr>
          <p:txBody>
            <a:bodyPr wrap="square" lIns="0" tIns="0" rIns="0" bIns="0" rtlCol="0"/>
            <a:lstStyle/>
            <a:p>
              <a:endParaRPr/>
            </a:p>
          </p:txBody>
        </p:sp>
        <p:sp>
          <p:nvSpPr>
            <p:cNvPr id="23" name="object 23"/>
            <p:cNvSpPr/>
            <p:nvPr/>
          </p:nvSpPr>
          <p:spPr>
            <a:xfrm>
              <a:off x="7933552" y="1493339"/>
              <a:ext cx="5989320" cy="127000"/>
            </a:xfrm>
            <a:custGeom>
              <a:avLst/>
              <a:gdLst/>
              <a:ahLst/>
              <a:cxnLst/>
              <a:rect l="l" t="t" r="r" b="b"/>
              <a:pathLst>
                <a:path w="5989319" h="127000">
                  <a:moveTo>
                    <a:pt x="5925515" y="0"/>
                  </a:moveTo>
                  <a:lnTo>
                    <a:pt x="63500" y="0"/>
                  </a:lnTo>
                  <a:lnTo>
                    <a:pt x="38785" y="4990"/>
                  </a:lnTo>
                  <a:lnTo>
                    <a:pt x="18600" y="18600"/>
                  </a:lnTo>
                  <a:lnTo>
                    <a:pt x="4990" y="38785"/>
                  </a:lnTo>
                  <a:lnTo>
                    <a:pt x="0" y="63500"/>
                  </a:lnTo>
                  <a:lnTo>
                    <a:pt x="4990" y="88214"/>
                  </a:lnTo>
                  <a:lnTo>
                    <a:pt x="18600" y="108399"/>
                  </a:lnTo>
                  <a:lnTo>
                    <a:pt x="38785" y="122009"/>
                  </a:lnTo>
                  <a:lnTo>
                    <a:pt x="63500" y="127000"/>
                  </a:lnTo>
                  <a:lnTo>
                    <a:pt x="5925515" y="127000"/>
                  </a:lnTo>
                  <a:lnTo>
                    <a:pt x="5950235" y="122009"/>
                  </a:lnTo>
                  <a:lnTo>
                    <a:pt x="5970419" y="108399"/>
                  </a:lnTo>
                  <a:lnTo>
                    <a:pt x="5984026" y="88214"/>
                  </a:lnTo>
                  <a:lnTo>
                    <a:pt x="5989015" y="63500"/>
                  </a:lnTo>
                  <a:lnTo>
                    <a:pt x="5984026" y="38785"/>
                  </a:lnTo>
                  <a:lnTo>
                    <a:pt x="5970419" y="18600"/>
                  </a:lnTo>
                  <a:lnTo>
                    <a:pt x="5950235" y="4990"/>
                  </a:lnTo>
                  <a:lnTo>
                    <a:pt x="5925515" y="0"/>
                  </a:lnTo>
                  <a:close/>
                </a:path>
              </a:pathLst>
            </a:custGeom>
            <a:solidFill>
              <a:srgbClr val="0ABBB5"/>
            </a:solidFill>
          </p:spPr>
          <p:txBody>
            <a:bodyPr wrap="square" lIns="0" tIns="0" rIns="0" bIns="0" rtlCol="0"/>
            <a:lstStyle/>
            <a:p>
              <a:endParaRPr/>
            </a:p>
          </p:txBody>
        </p:sp>
        <p:sp>
          <p:nvSpPr>
            <p:cNvPr id="24" name="object 24"/>
            <p:cNvSpPr/>
            <p:nvPr/>
          </p:nvSpPr>
          <p:spPr>
            <a:xfrm>
              <a:off x="7930377" y="1553664"/>
              <a:ext cx="6350" cy="6350"/>
            </a:xfrm>
            <a:custGeom>
              <a:avLst/>
              <a:gdLst/>
              <a:ahLst/>
              <a:cxnLst/>
              <a:rect l="l" t="t" r="r" b="b"/>
              <a:pathLst>
                <a:path w="6350" h="6350">
                  <a:moveTo>
                    <a:pt x="0" y="3175"/>
                  </a:moveTo>
                  <a:lnTo>
                    <a:pt x="929" y="929"/>
                  </a:lnTo>
                  <a:lnTo>
                    <a:pt x="3175" y="0"/>
                  </a:lnTo>
                  <a:lnTo>
                    <a:pt x="5420" y="929"/>
                  </a:lnTo>
                  <a:lnTo>
                    <a:pt x="6350" y="3175"/>
                  </a:lnTo>
                  <a:lnTo>
                    <a:pt x="5420" y="5420"/>
                  </a:lnTo>
                  <a:lnTo>
                    <a:pt x="3175" y="6350"/>
                  </a:lnTo>
                  <a:lnTo>
                    <a:pt x="929" y="5420"/>
                  </a:lnTo>
                  <a:lnTo>
                    <a:pt x="0" y="3175"/>
                  </a:lnTo>
                  <a:close/>
                </a:path>
              </a:pathLst>
            </a:custGeom>
            <a:solidFill>
              <a:srgbClr val="333333"/>
            </a:solidFill>
          </p:spPr>
          <p:txBody>
            <a:bodyPr wrap="square" lIns="0" tIns="0" rIns="0" bIns="0" rtlCol="0"/>
            <a:lstStyle/>
            <a:p>
              <a:endParaRPr/>
            </a:p>
          </p:txBody>
        </p:sp>
      </p:grpSp>
      <p:grpSp>
        <p:nvGrpSpPr>
          <p:cNvPr id="25" name="object 25"/>
          <p:cNvGrpSpPr/>
          <p:nvPr/>
        </p:nvGrpSpPr>
        <p:grpSpPr>
          <a:xfrm>
            <a:off x="7960914" y="3468352"/>
            <a:ext cx="6513195" cy="127000"/>
            <a:chOff x="7930377" y="2001339"/>
            <a:chExt cx="6513195" cy="127000"/>
          </a:xfrm>
        </p:grpSpPr>
        <p:sp>
          <p:nvSpPr>
            <p:cNvPr id="26" name="object 26"/>
            <p:cNvSpPr/>
            <p:nvPr/>
          </p:nvSpPr>
          <p:spPr>
            <a:xfrm>
              <a:off x="7933552" y="2001339"/>
              <a:ext cx="6510020" cy="127000"/>
            </a:xfrm>
            <a:custGeom>
              <a:avLst/>
              <a:gdLst/>
              <a:ahLst/>
              <a:cxnLst/>
              <a:rect l="l" t="t" r="r" b="b"/>
              <a:pathLst>
                <a:path w="6510019" h="127000">
                  <a:moveTo>
                    <a:pt x="6446304" y="0"/>
                  </a:moveTo>
                  <a:lnTo>
                    <a:pt x="63500" y="0"/>
                  </a:lnTo>
                  <a:lnTo>
                    <a:pt x="38785" y="4990"/>
                  </a:lnTo>
                  <a:lnTo>
                    <a:pt x="18600" y="18600"/>
                  </a:lnTo>
                  <a:lnTo>
                    <a:pt x="4990" y="38785"/>
                  </a:lnTo>
                  <a:lnTo>
                    <a:pt x="0" y="63500"/>
                  </a:lnTo>
                  <a:lnTo>
                    <a:pt x="4990" y="88214"/>
                  </a:lnTo>
                  <a:lnTo>
                    <a:pt x="18600" y="108399"/>
                  </a:lnTo>
                  <a:lnTo>
                    <a:pt x="38785" y="122009"/>
                  </a:lnTo>
                  <a:lnTo>
                    <a:pt x="63500" y="127000"/>
                  </a:lnTo>
                  <a:lnTo>
                    <a:pt x="6446304" y="127000"/>
                  </a:lnTo>
                  <a:lnTo>
                    <a:pt x="6471018" y="122009"/>
                  </a:lnTo>
                  <a:lnTo>
                    <a:pt x="6491203" y="108399"/>
                  </a:lnTo>
                  <a:lnTo>
                    <a:pt x="6504813" y="88214"/>
                  </a:lnTo>
                  <a:lnTo>
                    <a:pt x="6509804" y="63500"/>
                  </a:lnTo>
                  <a:lnTo>
                    <a:pt x="6504813" y="38785"/>
                  </a:lnTo>
                  <a:lnTo>
                    <a:pt x="6491203" y="18600"/>
                  </a:lnTo>
                  <a:lnTo>
                    <a:pt x="6471018" y="4990"/>
                  </a:lnTo>
                  <a:lnTo>
                    <a:pt x="6446304" y="0"/>
                  </a:lnTo>
                  <a:close/>
                </a:path>
              </a:pathLst>
            </a:custGeom>
            <a:solidFill>
              <a:srgbClr val="526482">
                <a:alpha val="19999"/>
              </a:srgbClr>
            </a:solidFill>
          </p:spPr>
          <p:txBody>
            <a:bodyPr wrap="square" lIns="0" tIns="0" rIns="0" bIns="0" rtlCol="0"/>
            <a:lstStyle/>
            <a:p>
              <a:endParaRPr/>
            </a:p>
          </p:txBody>
        </p:sp>
        <p:sp>
          <p:nvSpPr>
            <p:cNvPr id="27" name="object 27"/>
            <p:cNvSpPr/>
            <p:nvPr/>
          </p:nvSpPr>
          <p:spPr>
            <a:xfrm>
              <a:off x="7933552" y="2001339"/>
              <a:ext cx="4166870" cy="127000"/>
            </a:xfrm>
            <a:custGeom>
              <a:avLst/>
              <a:gdLst/>
              <a:ahLst/>
              <a:cxnLst/>
              <a:rect l="l" t="t" r="r" b="b"/>
              <a:pathLst>
                <a:path w="4166870" h="127000">
                  <a:moveTo>
                    <a:pt x="4102773" y="0"/>
                  </a:moveTo>
                  <a:lnTo>
                    <a:pt x="63500" y="0"/>
                  </a:lnTo>
                  <a:lnTo>
                    <a:pt x="38785" y="4990"/>
                  </a:lnTo>
                  <a:lnTo>
                    <a:pt x="18600" y="18600"/>
                  </a:lnTo>
                  <a:lnTo>
                    <a:pt x="4990" y="38785"/>
                  </a:lnTo>
                  <a:lnTo>
                    <a:pt x="0" y="63500"/>
                  </a:lnTo>
                  <a:lnTo>
                    <a:pt x="4990" y="88214"/>
                  </a:lnTo>
                  <a:lnTo>
                    <a:pt x="18600" y="108399"/>
                  </a:lnTo>
                  <a:lnTo>
                    <a:pt x="38785" y="122009"/>
                  </a:lnTo>
                  <a:lnTo>
                    <a:pt x="63500" y="127000"/>
                  </a:lnTo>
                  <a:lnTo>
                    <a:pt x="4102773" y="127000"/>
                  </a:lnTo>
                  <a:lnTo>
                    <a:pt x="4127493" y="122009"/>
                  </a:lnTo>
                  <a:lnTo>
                    <a:pt x="4147677" y="108399"/>
                  </a:lnTo>
                  <a:lnTo>
                    <a:pt x="4161283" y="88214"/>
                  </a:lnTo>
                  <a:lnTo>
                    <a:pt x="4166273" y="63500"/>
                  </a:lnTo>
                  <a:lnTo>
                    <a:pt x="4161283" y="38785"/>
                  </a:lnTo>
                  <a:lnTo>
                    <a:pt x="4147677" y="18600"/>
                  </a:lnTo>
                  <a:lnTo>
                    <a:pt x="4127493" y="4990"/>
                  </a:lnTo>
                  <a:lnTo>
                    <a:pt x="4102773" y="0"/>
                  </a:lnTo>
                  <a:close/>
                </a:path>
              </a:pathLst>
            </a:custGeom>
            <a:solidFill>
              <a:srgbClr val="0ABBB5"/>
            </a:solidFill>
          </p:spPr>
          <p:txBody>
            <a:bodyPr wrap="square" lIns="0" tIns="0" rIns="0" bIns="0" rtlCol="0"/>
            <a:lstStyle/>
            <a:p>
              <a:endParaRPr/>
            </a:p>
          </p:txBody>
        </p:sp>
        <p:sp>
          <p:nvSpPr>
            <p:cNvPr id="28" name="object 28"/>
            <p:cNvSpPr/>
            <p:nvPr/>
          </p:nvSpPr>
          <p:spPr>
            <a:xfrm>
              <a:off x="7930377" y="2061664"/>
              <a:ext cx="6350" cy="6350"/>
            </a:xfrm>
            <a:custGeom>
              <a:avLst/>
              <a:gdLst/>
              <a:ahLst/>
              <a:cxnLst/>
              <a:rect l="l" t="t" r="r" b="b"/>
              <a:pathLst>
                <a:path w="6350" h="6350">
                  <a:moveTo>
                    <a:pt x="0" y="3175"/>
                  </a:moveTo>
                  <a:lnTo>
                    <a:pt x="929" y="929"/>
                  </a:lnTo>
                  <a:lnTo>
                    <a:pt x="3175" y="0"/>
                  </a:lnTo>
                  <a:lnTo>
                    <a:pt x="5420" y="929"/>
                  </a:lnTo>
                  <a:lnTo>
                    <a:pt x="6350" y="3175"/>
                  </a:lnTo>
                  <a:lnTo>
                    <a:pt x="5420" y="5420"/>
                  </a:lnTo>
                  <a:lnTo>
                    <a:pt x="3175" y="6350"/>
                  </a:lnTo>
                  <a:lnTo>
                    <a:pt x="929" y="5420"/>
                  </a:lnTo>
                  <a:lnTo>
                    <a:pt x="0" y="3175"/>
                  </a:lnTo>
                  <a:close/>
                </a:path>
              </a:pathLst>
            </a:custGeom>
            <a:solidFill>
              <a:srgbClr val="333333"/>
            </a:solidFill>
          </p:spPr>
          <p:txBody>
            <a:bodyPr wrap="square" lIns="0" tIns="0" rIns="0" bIns="0" rtlCol="0"/>
            <a:lstStyle/>
            <a:p>
              <a:endParaRPr/>
            </a:p>
          </p:txBody>
        </p:sp>
      </p:grpSp>
      <p:grpSp>
        <p:nvGrpSpPr>
          <p:cNvPr id="10" name="object 21">
            <a:extLst>
              <a:ext uri="{FF2B5EF4-FFF2-40B4-BE49-F238E27FC236}">
                <a16:creationId xmlns:a16="http://schemas.microsoft.com/office/drawing/2014/main" id="{FF7DA15E-61A8-712F-A137-F50044E2F39F}"/>
              </a:ext>
            </a:extLst>
          </p:cNvPr>
          <p:cNvGrpSpPr/>
          <p:nvPr/>
        </p:nvGrpSpPr>
        <p:grpSpPr>
          <a:xfrm>
            <a:off x="7929294" y="5260812"/>
            <a:ext cx="6513195" cy="127000"/>
            <a:chOff x="7930377" y="1493339"/>
            <a:chExt cx="6513195" cy="127000"/>
          </a:xfrm>
        </p:grpSpPr>
        <p:sp>
          <p:nvSpPr>
            <p:cNvPr id="11" name="object 22">
              <a:extLst>
                <a:ext uri="{FF2B5EF4-FFF2-40B4-BE49-F238E27FC236}">
                  <a16:creationId xmlns:a16="http://schemas.microsoft.com/office/drawing/2014/main" id="{0681E2BB-94C7-26DA-A87D-D972C3603B71}"/>
                </a:ext>
              </a:extLst>
            </p:cNvPr>
            <p:cNvSpPr/>
            <p:nvPr/>
          </p:nvSpPr>
          <p:spPr>
            <a:xfrm>
              <a:off x="7933552" y="1493339"/>
              <a:ext cx="6510020" cy="127000"/>
            </a:xfrm>
            <a:custGeom>
              <a:avLst/>
              <a:gdLst/>
              <a:ahLst/>
              <a:cxnLst/>
              <a:rect l="l" t="t" r="r" b="b"/>
              <a:pathLst>
                <a:path w="6510019" h="127000">
                  <a:moveTo>
                    <a:pt x="6446304" y="0"/>
                  </a:moveTo>
                  <a:lnTo>
                    <a:pt x="63500" y="0"/>
                  </a:lnTo>
                  <a:lnTo>
                    <a:pt x="38785" y="4990"/>
                  </a:lnTo>
                  <a:lnTo>
                    <a:pt x="18600" y="18600"/>
                  </a:lnTo>
                  <a:lnTo>
                    <a:pt x="4990" y="38785"/>
                  </a:lnTo>
                  <a:lnTo>
                    <a:pt x="0" y="63500"/>
                  </a:lnTo>
                  <a:lnTo>
                    <a:pt x="4990" y="88214"/>
                  </a:lnTo>
                  <a:lnTo>
                    <a:pt x="18600" y="108399"/>
                  </a:lnTo>
                  <a:lnTo>
                    <a:pt x="38785" y="122009"/>
                  </a:lnTo>
                  <a:lnTo>
                    <a:pt x="63500" y="127000"/>
                  </a:lnTo>
                  <a:lnTo>
                    <a:pt x="6446304" y="127000"/>
                  </a:lnTo>
                  <a:lnTo>
                    <a:pt x="6471018" y="122009"/>
                  </a:lnTo>
                  <a:lnTo>
                    <a:pt x="6491203" y="108399"/>
                  </a:lnTo>
                  <a:lnTo>
                    <a:pt x="6504813" y="88214"/>
                  </a:lnTo>
                  <a:lnTo>
                    <a:pt x="6509804" y="63500"/>
                  </a:lnTo>
                  <a:lnTo>
                    <a:pt x="6504813" y="38785"/>
                  </a:lnTo>
                  <a:lnTo>
                    <a:pt x="6491203" y="18600"/>
                  </a:lnTo>
                  <a:lnTo>
                    <a:pt x="6471018" y="4990"/>
                  </a:lnTo>
                  <a:lnTo>
                    <a:pt x="6446304" y="0"/>
                  </a:lnTo>
                  <a:close/>
                </a:path>
              </a:pathLst>
            </a:custGeom>
            <a:solidFill>
              <a:srgbClr val="526482">
                <a:alpha val="19999"/>
              </a:srgbClr>
            </a:solidFill>
          </p:spPr>
          <p:txBody>
            <a:bodyPr wrap="square" lIns="0" tIns="0" rIns="0" bIns="0" rtlCol="0"/>
            <a:lstStyle/>
            <a:p>
              <a:endParaRPr/>
            </a:p>
          </p:txBody>
        </p:sp>
        <p:sp>
          <p:nvSpPr>
            <p:cNvPr id="83" name="object 23">
              <a:extLst>
                <a:ext uri="{FF2B5EF4-FFF2-40B4-BE49-F238E27FC236}">
                  <a16:creationId xmlns:a16="http://schemas.microsoft.com/office/drawing/2014/main" id="{1167F12A-0D36-8D6D-DF85-DA0C820DBD4E}"/>
                </a:ext>
              </a:extLst>
            </p:cNvPr>
            <p:cNvSpPr/>
            <p:nvPr/>
          </p:nvSpPr>
          <p:spPr>
            <a:xfrm>
              <a:off x="7933552" y="1493339"/>
              <a:ext cx="5989320" cy="127000"/>
            </a:xfrm>
            <a:custGeom>
              <a:avLst/>
              <a:gdLst/>
              <a:ahLst/>
              <a:cxnLst/>
              <a:rect l="l" t="t" r="r" b="b"/>
              <a:pathLst>
                <a:path w="5989319" h="127000">
                  <a:moveTo>
                    <a:pt x="5925515" y="0"/>
                  </a:moveTo>
                  <a:lnTo>
                    <a:pt x="63500" y="0"/>
                  </a:lnTo>
                  <a:lnTo>
                    <a:pt x="38785" y="4990"/>
                  </a:lnTo>
                  <a:lnTo>
                    <a:pt x="18600" y="18600"/>
                  </a:lnTo>
                  <a:lnTo>
                    <a:pt x="4990" y="38785"/>
                  </a:lnTo>
                  <a:lnTo>
                    <a:pt x="0" y="63500"/>
                  </a:lnTo>
                  <a:lnTo>
                    <a:pt x="4990" y="88214"/>
                  </a:lnTo>
                  <a:lnTo>
                    <a:pt x="18600" y="108399"/>
                  </a:lnTo>
                  <a:lnTo>
                    <a:pt x="38785" y="122009"/>
                  </a:lnTo>
                  <a:lnTo>
                    <a:pt x="63500" y="127000"/>
                  </a:lnTo>
                  <a:lnTo>
                    <a:pt x="5925515" y="127000"/>
                  </a:lnTo>
                  <a:lnTo>
                    <a:pt x="5950235" y="122009"/>
                  </a:lnTo>
                  <a:lnTo>
                    <a:pt x="5970419" y="108399"/>
                  </a:lnTo>
                  <a:lnTo>
                    <a:pt x="5984026" y="88214"/>
                  </a:lnTo>
                  <a:lnTo>
                    <a:pt x="5989015" y="63500"/>
                  </a:lnTo>
                  <a:lnTo>
                    <a:pt x="5984026" y="38785"/>
                  </a:lnTo>
                  <a:lnTo>
                    <a:pt x="5970419" y="18600"/>
                  </a:lnTo>
                  <a:lnTo>
                    <a:pt x="5950235" y="4990"/>
                  </a:lnTo>
                  <a:lnTo>
                    <a:pt x="5925515" y="0"/>
                  </a:lnTo>
                  <a:close/>
                </a:path>
              </a:pathLst>
            </a:custGeom>
            <a:solidFill>
              <a:srgbClr val="0ABBB5"/>
            </a:solidFill>
          </p:spPr>
          <p:txBody>
            <a:bodyPr wrap="square" lIns="0" tIns="0" rIns="0" bIns="0" rtlCol="0"/>
            <a:lstStyle/>
            <a:p>
              <a:endParaRPr/>
            </a:p>
          </p:txBody>
        </p:sp>
        <p:sp>
          <p:nvSpPr>
            <p:cNvPr id="84" name="object 24">
              <a:extLst>
                <a:ext uri="{FF2B5EF4-FFF2-40B4-BE49-F238E27FC236}">
                  <a16:creationId xmlns:a16="http://schemas.microsoft.com/office/drawing/2014/main" id="{27526AC5-7FAB-9E4C-5492-6D56EACCB064}"/>
                </a:ext>
              </a:extLst>
            </p:cNvPr>
            <p:cNvSpPr/>
            <p:nvPr/>
          </p:nvSpPr>
          <p:spPr>
            <a:xfrm>
              <a:off x="7930377" y="1553664"/>
              <a:ext cx="6350" cy="6350"/>
            </a:xfrm>
            <a:custGeom>
              <a:avLst/>
              <a:gdLst/>
              <a:ahLst/>
              <a:cxnLst/>
              <a:rect l="l" t="t" r="r" b="b"/>
              <a:pathLst>
                <a:path w="6350" h="6350">
                  <a:moveTo>
                    <a:pt x="0" y="3175"/>
                  </a:moveTo>
                  <a:lnTo>
                    <a:pt x="929" y="929"/>
                  </a:lnTo>
                  <a:lnTo>
                    <a:pt x="3175" y="0"/>
                  </a:lnTo>
                  <a:lnTo>
                    <a:pt x="5420" y="929"/>
                  </a:lnTo>
                  <a:lnTo>
                    <a:pt x="6350" y="3175"/>
                  </a:lnTo>
                  <a:lnTo>
                    <a:pt x="5420" y="5420"/>
                  </a:lnTo>
                  <a:lnTo>
                    <a:pt x="3175" y="6350"/>
                  </a:lnTo>
                  <a:lnTo>
                    <a:pt x="929" y="5420"/>
                  </a:lnTo>
                  <a:lnTo>
                    <a:pt x="0" y="3175"/>
                  </a:lnTo>
                  <a:close/>
                </a:path>
              </a:pathLst>
            </a:custGeom>
            <a:solidFill>
              <a:srgbClr val="333333"/>
            </a:solidFill>
          </p:spPr>
          <p:txBody>
            <a:bodyPr wrap="square" lIns="0" tIns="0" rIns="0" bIns="0" rtlCol="0"/>
            <a:lstStyle/>
            <a:p>
              <a:endParaRPr/>
            </a:p>
          </p:txBody>
        </p:sp>
      </p:grpSp>
      <p:grpSp>
        <p:nvGrpSpPr>
          <p:cNvPr id="85" name="object 25">
            <a:extLst>
              <a:ext uri="{FF2B5EF4-FFF2-40B4-BE49-F238E27FC236}">
                <a16:creationId xmlns:a16="http://schemas.microsoft.com/office/drawing/2014/main" id="{11D047BF-BCC2-F71D-D34A-08F2BDDFCDE3}"/>
              </a:ext>
            </a:extLst>
          </p:cNvPr>
          <p:cNvGrpSpPr/>
          <p:nvPr/>
        </p:nvGrpSpPr>
        <p:grpSpPr>
          <a:xfrm>
            <a:off x="7959831" y="7235825"/>
            <a:ext cx="6513195" cy="127000"/>
            <a:chOff x="7930377" y="2001339"/>
            <a:chExt cx="6513195" cy="127000"/>
          </a:xfrm>
        </p:grpSpPr>
        <p:sp>
          <p:nvSpPr>
            <p:cNvPr id="86" name="object 26">
              <a:extLst>
                <a:ext uri="{FF2B5EF4-FFF2-40B4-BE49-F238E27FC236}">
                  <a16:creationId xmlns:a16="http://schemas.microsoft.com/office/drawing/2014/main" id="{1250C9D5-FDB3-41F1-3141-CED42A024E31}"/>
                </a:ext>
              </a:extLst>
            </p:cNvPr>
            <p:cNvSpPr/>
            <p:nvPr/>
          </p:nvSpPr>
          <p:spPr>
            <a:xfrm>
              <a:off x="7933552" y="2001339"/>
              <a:ext cx="6510020" cy="127000"/>
            </a:xfrm>
            <a:custGeom>
              <a:avLst/>
              <a:gdLst/>
              <a:ahLst/>
              <a:cxnLst/>
              <a:rect l="l" t="t" r="r" b="b"/>
              <a:pathLst>
                <a:path w="6510019" h="127000">
                  <a:moveTo>
                    <a:pt x="6446304" y="0"/>
                  </a:moveTo>
                  <a:lnTo>
                    <a:pt x="63500" y="0"/>
                  </a:lnTo>
                  <a:lnTo>
                    <a:pt x="38785" y="4990"/>
                  </a:lnTo>
                  <a:lnTo>
                    <a:pt x="18600" y="18600"/>
                  </a:lnTo>
                  <a:lnTo>
                    <a:pt x="4990" y="38785"/>
                  </a:lnTo>
                  <a:lnTo>
                    <a:pt x="0" y="63500"/>
                  </a:lnTo>
                  <a:lnTo>
                    <a:pt x="4990" y="88214"/>
                  </a:lnTo>
                  <a:lnTo>
                    <a:pt x="18600" y="108399"/>
                  </a:lnTo>
                  <a:lnTo>
                    <a:pt x="38785" y="122009"/>
                  </a:lnTo>
                  <a:lnTo>
                    <a:pt x="63500" y="127000"/>
                  </a:lnTo>
                  <a:lnTo>
                    <a:pt x="6446304" y="127000"/>
                  </a:lnTo>
                  <a:lnTo>
                    <a:pt x="6471018" y="122009"/>
                  </a:lnTo>
                  <a:lnTo>
                    <a:pt x="6491203" y="108399"/>
                  </a:lnTo>
                  <a:lnTo>
                    <a:pt x="6504813" y="88214"/>
                  </a:lnTo>
                  <a:lnTo>
                    <a:pt x="6509804" y="63500"/>
                  </a:lnTo>
                  <a:lnTo>
                    <a:pt x="6504813" y="38785"/>
                  </a:lnTo>
                  <a:lnTo>
                    <a:pt x="6491203" y="18600"/>
                  </a:lnTo>
                  <a:lnTo>
                    <a:pt x="6471018" y="4990"/>
                  </a:lnTo>
                  <a:lnTo>
                    <a:pt x="6446304" y="0"/>
                  </a:lnTo>
                  <a:close/>
                </a:path>
              </a:pathLst>
            </a:custGeom>
            <a:solidFill>
              <a:srgbClr val="526482">
                <a:alpha val="19999"/>
              </a:srgbClr>
            </a:solidFill>
          </p:spPr>
          <p:txBody>
            <a:bodyPr wrap="square" lIns="0" tIns="0" rIns="0" bIns="0" rtlCol="0"/>
            <a:lstStyle/>
            <a:p>
              <a:endParaRPr/>
            </a:p>
          </p:txBody>
        </p:sp>
        <p:sp>
          <p:nvSpPr>
            <p:cNvPr id="87" name="object 27">
              <a:extLst>
                <a:ext uri="{FF2B5EF4-FFF2-40B4-BE49-F238E27FC236}">
                  <a16:creationId xmlns:a16="http://schemas.microsoft.com/office/drawing/2014/main" id="{336BFDC2-E75A-2E9C-21F5-EE152650707E}"/>
                </a:ext>
              </a:extLst>
            </p:cNvPr>
            <p:cNvSpPr/>
            <p:nvPr/>
          </p:nvSpPr>
          <p:spPr>
            <a:xfrm>
              <a:off x="7933552" y="2001339"/>
              <a:ext cx="4166870" cy="127000"/>
            </a:xfrm>
            <a:custGeom>
              <a:avLst/>
              <a:gdLst/>
              <a:ahLst/>
              <a:cxnLst/>
              <a:rect l="l" t="t" r="r" b="b"/>
              <a:pathLst>
                <a:path w="4166870" h="127000">
                  <a:moveTo>
                    <a:pt x="4102773" y="0"/>
                  </a:moveTo>
                  <a:lnTo>
                    <a:pt x="63500" y="0"/>
                  </a:lnTo>
                  <a:lnTo>
                    <a:pt x="38785" y="4990"/>
                  </a:lnTo>
                  <a:lnTo>
                    <a:pt x="18600" y="18600"/>
                  </a:lnTo>
                  <a:lnTo>
                    <a:pt x="4990" y="38785"/>
                  </a:lnTo>
                  <a:lnTo>
                    <a:pt x="0" y="63500"/>
                  </a:lnTo>
                  <a:lnTo>
                    <a:pt x="4990" y="88214"/>
                  </a:lnTo>
                  <a:lnTo>
                    <a:pt x="18600" y="108399"/>
                  </a:lnTo>
                  <a:lnTo>
                    <a:pt x="38785" y="122009"/>
                  </a:lnTo>
                  <a:lnTo>
                    <a:pt x="63500" y="127000"/>
                  </a:lnTo>
                  <a:lnTo>
                    <a:pt x="4102773" y="127000"/>
                  </a:lnTo>
                  <a:lnTo>
                    <a:pt x="4127493" y="122009"/>
                  </a:lnTo>
                  <a:lnTo>
                    <a:pt x="4147677" y="108399"/>
                  </a:lnTo>
                  <a:lnTo>
                    <a:pt x="4161283" y="88214"/>
                  </a:lnTo>
                  <a:lnTo>
                    <a:pt x="4166273" y="63500"/>
                  </a:lnTo>
                  <a:lnTo>
                    <a:pt x="4161283" y="38785"/>
                  </a:lnTo>
                  <a:lnTo>
                    <a:pt x="4147677" y="18600"/>
                  </a:lnTo>
                  <a:lnTo>
                    <a:pt x="4127493" y="4990"/>
                  </a:lnTo>
                  <a:lnTo>
                    <a:pt x="4102773" y="0"/>
                  </a:lnTo>
                  <a:close/>
                </a:path>
              </a:pathLst>
            </a:custGeom>
            <a:solidFill>
              <a:srgbClr val="0ABBB5"/>
            </a:solidFill>
          </p:spPr>
          <p:txBody>
            <a:bodyPr wrap="square" lIns="0" tIns="0" rIns="0" bIns="0" rtlCol="0"/>
            <a:lstStyle/>
            <a:p>
              <a:endParaRPr/>
            </a:p>
          </p:txBody>
        </p:sp>
        <p:sp>
          <p:nvSpPr>
            <p:cNvPr id="88" name="object 28">
              <a:extLst>
                <a:ext uri="{FF2B5EF4-FFF2-40B4-BE49-F238E27FC236}">
                  <a16:creationId xmlns:a16="http://schemas.microsoft.com/office/drawing/2014/main" id="{6630A3E0-D242-C865-1255-52ABEBCEAB95}"/>
                </a:ext>
              </a:extLst>
            </p:cNvPr>
            <p:cNvSpPr/>
            <p:nvPr/>
          </p:nvSpPr>
          <p:spPr>
            <a:xfrm>
              <a:off x="7930377" y="2061664"/>
              <a:ext cx="6350" cy="6350"/>
            </a:xfrm>
            <a:custGeom>
              <a:avLst/>
              <a:gdLst/>
              <a:ahLst/>
              <a:cxnLst/>
              <a:rect l="l" t="t" r="r" b="b"/>
              <a:pathLst>
                <a:path w="6350" h="6350">
                  <a:moveTo>
                    <a:pt x="0" y="3175"/>
                  </a:moveTo>
                  <a:lnTo>
                    <a:pt x="929" y="929"/>
                  </a:lnTo>
                  <a:lnTo>
                    <a:pt x="3175" y="0"/>
                  </a:lnTo>
                  <a:lnTo>
                    <a:pt x="5420" y="929"/>
                  </a:lnTo>
                  <a:lnTo>
                    <a:pt x="6350" y="3175"/>
                  </a:lnTo>
                  <a:lnTo>
                    <a:pt x="5420" y="5420"/>
                  </a:lnTo>
                  <a:lnTo>
                    <a:pt x="3175" y="6350"/>
                  </a:lnTo>
                  <a:lnTo>
                    <a:pt x="929" y="5420"/>
                  </a:lnTo>
                  <a:lnTo>
                    <a:pt x="0" y="3175"/>
                  </a:lnTo>
                  <a:close/>
                </a:path>
              </a:pathLst>
            </a:custGeom>
            <a:solidFill>
              <a:srgbClr val="333333"/>
            </a:solidFill>
          </p:spPr>
          <p:txBody>
            <a:bodyPr wrap="square" lIns="0" tIns="0" rIns="0" bIns="0" rtlCol="0"/>
            <a:lstStyle/>
            <a:p>
              <a:endParaRPr/>
            </a:p>
          </p:txBody>
        </p:sp>
      </p:grpSp>
      <p:sp>
        <p:nvSpPr>
          <p:cNvPr id="89" name="object 20">
            <a:extLst>
              <a:ext uri="{FF2B5EF4-FFF2-40B4-BE49-F238E27FC236}">
                <a16:creationId xmlns:a16="http://schemas.microsoft.com/office/drawing/2014/main" id="{B99A90C6-7EEC-D69F-0343-4D05804FB5C3}"/>
              </a:ext>
            </a:extLst>
          </p:cNvPr>
          <p:cNvSpPr txBox="1"/>
          <p:nvPr/>
        </p:nvSpPr>
        <p:spPr>
          <a:xfrm>
            <a:off x="7964968" y="4098504"/>
            <a:ext cx="6518118" cy="997709"/>
          </a:xfrm>
          <a:prstGeom prst="rect">
            <a:avLst/>
          </a:prstGeom>
        </p:spPr>
        <p:txBody>
          <a:bodyPr vert="horz" wrap="square" lIns="0" tIns="12700" rIns="0" bIns="0" rtlCol="0">
            <a:spAutoFit/>
          </a:bodyPr>
          <a:lstStyle/>
          <a:p>
            <a:pPr marL="12700">
              <a:lnSpc>
                <a:spcPct val="100000"/>
              </a:lnSpc>
              <a:spcBef>
                <a:spcPts val="100"/>
              </a:spcBef>
            </a:pPr>
            <a:r>
              <a:rPr lang="en-GB" sz="1600" b="1" dirty="0">
                <a:solidFill>
                  <a:srgbClr val="0ABBB5"/>
                </a:solidFill>
                <a:latin typeface="Century Gothic"/>
                <a:cs typeface="Century Gothic"/>
              </a:rPr>
              <a:t>Keep lines of communication open with your customers. Some options may include email updates, in-app notifications, or accessible support options. The more personalized these communications can be, the better.</a:t>
            </a:r>
            <a:endParaRPr sz="1600" dirty="0">
              <a:solidFill>
                <a:srgbClr val="0ABBB5"/>
              </a:solidFill>
              <a:latin typeface="Century Gothic"/>
              <a:cs typeface="Century Gothic"/>
            </a:endParaRPr>
          </a:p>
        </p:txBody>
      </p:sp>
      <p:sp>
        <p:nvSpPr>
          <p:cNvPr id="90" name="object 20">
            <a:extLst>
              <a:ext uri="{FF2B5EF4-FFF2-40B4-BE49-F238E27FC236}">
                <a16:creationId xmlns:a16="http://schemas.microsoft.com/office/drawing/2014/main" id="{616D193B-10B9-4DBD-E6F1-091F5F913815}"/>
              </a:ext>
            </a:extLst>
          </p:cNvPr>
          <p:cNvSpPr txBox="1"/>
          <p:nvPr/>
        </p:nvSpPr>
        <p:spPr>
          <a:xfrm>
            <a:off x="7963006" y="5987271"/>
            <a:ext cx="6518118" cy="997709"/>
          </a:xfrm>
          <a:prstGeom prst="rect">
            <a:avLst/>
          </a:prstGeom>
        </p:spPr>
        <p:txBody>
          <a:bodyPr vert="horz" wrap="square" lIns="0" tIns="12700" rIns="0" bIns="0" rtlCol="0">
            <a:spAutoFit/>
          </a:bodyPr>
          <a:lstStyle/>
          <a:p>
            <a:pPr marL="12700">
              <a:lnSpc>
                <a:spcPct val="100000"/>
              </a:lnSpc>
              <a:spcBef>
                <a:spcPts val="100"/>
              </a:spcBef>
            </a:pPr>
            <a:r>
              <a:rPr lang="en-GB" sz="1600" b="1" dirty="0">
                <a:solidFill>
                  <a:srgbClr val="0ABBB5"/>
                </a:solidFill>
                <a:latin typeface="Century Gothic"/>
                <a:cs typeface="Century Gothic"/>
              </a:rPr>
              <a:t>Introduce one feature at a time. Give customers time to experiment before moving on. This approach helps them understand how elements fit together without becoming overwhelmed by the product as a whole.</a:t>
            </a:r>
            <a:endParaRPr sz="1600" dirty="0">
              <a:solidFill>
                <a:srgbClr val="0ABBB5"/>
              </a:solidFill>
              <a:latin typeface="Century Gothic"/>
              <a:cs typeface="Century Gothic"/>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1" y="12"/>
            <a:ext cx="7029450" cy="7560309"/>
          </a:xfrm>
          <a:custGeom>
            <a:avLst/>
            <a:gdLst/>
            <a:ahLst/>
            <a:cxnLst/>
            <a:rect l="l" t="t" r="r" b="b"/>
            <a:pathLst>
              <a:path w="7560309" h="7560309">
                <a:moveTo>
                  <a:pt x="7559992" y="0"/>
                </a:moveTo>
                <a:lnTo>
                  <a:pt x="0" y="0"/>
                </a:lnTo>
                <a:lnTo>
                  <a:pt x="0" y="7559992"/>
                </a:lnTo>
                <a:lnTo>
                  <a:pt x="7559992" y="7559992"/>
                </a:lnTo>
                <a:lnTo>
                  <a:pt x="7559992" y="0"/>
                </a:lnTo>
                <a:close/>
              </a:path>
            </a:pathLst>
          </a:custGeom>
          <a:solidFill>
            <a:srgbClr val="191530"/>
          </a:solidFill>
        </p:spPr>
        <p:txBody>
          <a:bodyPr wrap="square" lIns="0" tIns="0" rIns="0" bIns="0" rtlCol="0"/>
          <a:lstStyle/>
          <a:p>
            <a:endParaRPr/>
          </a:p>
        </p:txBody>
      </p:sp>
      <p:sp>
        <p:nvSpPr>
          <p:cNvPr id="4" name="object 4"/>
          <p:cNvSpPr txBox="1"/>
          <p:nvPr/>
        </p:nvSpPr>
        <p:spPr>
          <a:xfrm>
            <a:off x="7860697" y="853563"/>
            <a:ext cx="2066289" cy="289823"/>
          </a:xfrm>
          <a:prstGeom prst="rect">
            <a:avLst/>
          </a:prstGeom>
        </p:spPr>
        <p:txBody>
          <a:bodyPr vert="horz" wrap="square" lIns="0" tIns="12700" rIns="0" bIns="0" rtlCol="0">
            <a:spAutoFit/>
          </a:bodyPr>
          <a:lstStyle/>
          <a:p>
            <a:pPr marL="12700">
              <a:lnSpc>
                <a:spcPct val="100000"/>
              </a:lnSpc>
              <a:spcBef>
                <a:spcPts val="100"/>
              </a:spcBef>
            </a:pPr>
            <a:r>
              <a:rPr lang="en-CA" b="1" dirty="0">
                <a:solidFill>
                  <a:srgbClr val="191530"/>
                </a:solidFill>
                <a:latin typeface="Century Gothic"/>
                <a:cs typeface="Century Gothic"/>
              </a:rPr>
              <a:t>A/B Testing</a:t>
            </a:r>
          </a:p>
        </p:txBody>
      </p:sp>
      <p:grpSp>
        <p:nvGrpSpPr>
          <p:cNvPr id="5" name="object 5"/>
          <p:cNvGrpSpPr/>
          <p:nvPr/>
        </p:nvGrpSpPr>
        <p:grpSpPr>
          <a:xfrm>
            <a:off x="7861512" y="504825"/>
            <a:ext cx="439192" cy="158750"/>
            <a:chOff x="10263601" y="630072"/>
            <a:chExt cx="439192" cy="158750"/>
          </a:xfrm>
        </p:grpSpPr>
        <p:sp>
          <p:nvSpPr>
            <p:cNvPr id="6" name="object 6"/>
            <p:cNvSpPr/>
            <p:nvPr/>
          </p:nvSpPr>
          <p:spPr>
            <a:xfrm>
              <a:off x="10342803" y="630072"/>
              <a:ext cx="281305" cy="158750"/>
            </a:xfrm>
            <a:custGeom>
              <a:avLst/>
              <a:gdLst/>
              <a:ahLst/>
              <a:cxnLst/>
              <a:rect l="l" t="t" r="r" b="b"/>
              <a:pathLst>
                <a:path w="281304" h="158750">
                  <a:moveTo>
                    <a:pt x="280797" y="0"/>
                  </a:moveTo>
                  <a:lnTo>
                    <a:pt x="0" y="0"/>
                  </a:lnTo>
                  <a:lnTo>
                    <a:pt x="0" y="158394"/>
                  </a:lnTo>
                  <a:lnTo>
                    <a:pt x="280797" y="158394"/>
                  </a:lnTo>
                  <a:lnTo>
                    <a:pt x="280797" y="0"/>
                  </a:lnTo>
                  <a:close/>
                </a:path>
              </a:pathLst>
            </a:custGeom>
            <a:solidFill>
              <a:srgbClr val="0ABBB5"/>
            </a:solidFill>
          </p:spPr>
          <p:txBody>
            <a:bodyPr wrap="square" lIns="0" tIns="0" rIns="0" bIns="0" rtlCol="0"/>
            <a:lstStyle/>
            <a:p>
              <a:endParaRPr/>
            </a:p>
          </p:txBody>
        </p:sp>
        <p:pic>
          <p:nvPicPr>
            <p:cNvPr id="7" name="object 7"/>
            <p:cNvPicPr/>
            <p:nvPr/>
          </p:nvPicPr>
          <p:blipFill>
            <a:blip r:embed="rId2" cstate="print"/>
            <a:stretch>
              <a:fillRect/>
            </a:stretch>
          </p:blipFill>
          <p:spPr>
            <a:xfrm>
              <a:off x="10263601" y="630076"/>
              <a:ext cx="158394" cy="158394"/>
            </a:xfrm>
            <a:prstGeom prst="rect">
              <a:avLst/>
            </a:prstGeom>
          </p:spPr>
        </p:pic>
        <p:pic>
          <p:nvPicPr>
            <p:cNvPr id="8" name="object 8"/>
            <p:cNvPicPr/>
            <p:nvPr/>
          </p:nvPicPr>
          <p:blipFill>
            <a:blip r:embed="rId2" cstate="print"/>
            <a:stretch>
              <a:fillRect/>
            </a:stretch>
          </p:blipFill>
          <p:spPr>
            <a:xfrm>
              <a:off x="10544399" y="630076"/>
              <a:ext cx="158394" cy="158394"/>
            </a:xfrm>
            <a:prstGeom prst="rect">
              <a:avLst/>
            </a:prstGeom>
          </p:spPr>
        </p:pic>
      </p:grpSp>
      <p:sp>
        <p:nvSpPr>
          <p:cNvPr id="14" name="object 14"/>
          <p:cNvSpPr txBox="1"/>
          <p:nvPr/>
        </p:nvSpPr>
        <p:spPr>
          <a:xfrm>
            <a:off x="7860697" y="1367300"/>
            <a:ext cx="6787938" cy="5816592"/>
          </a:xfrm>
          <a:prstGeom prst="rect">
            <a:avLst/>
          </a:prstGeom>
        </p:spPr>
        <p:txBody>
          <a:bodyPr vert="horz" wrap="square" lIns="0" tIns="12700" rIns="0" bIns="0" rtlCol="0">
            <a:spAutoFit/>
          </a:bodyPr>
          <a:lstStyle/>
          <a:p>
            <a:pPr marL="12700" marR="5080" algn="just">
              <a:lnSpc>
                <a:spcPct val="116700"/>
              </a:lnSpc>
              <a:spcBef>
                <a:spcPts val="100"/>
              </a:spcBef>
            </a:pPr>
            <a:r>
              <a:rPr lang="en-GB" sz="1500" spc="95" dirty="0">
                <a:solidFill>
                  <a:srgbClr val="526482"/>
                </a:solidFill>
                <a:latin typeface="Gill Sans MT"/>
                <a:cs typeface="Gill Sans MT"/>
              </a:rPr>
              <a:t>Growth marketing demands a constant re-evaluation of brand content to ensure a given strategy reflects its target market. One of the best ways to accomplish this is with A/B testing — running two variants of the same messaging to see which performs better.</a:t>
            </a:r>
          </a:p>
          <a:p>
            <a:pPr marL="12700" marR="5080" algn="just">
              <a:lnSpc>
                <a:spcPct val="116700"/>
              </a:lnSpc>
              <a:spcBef>
                <a:spcPts val="100"/>
              </a:spcBef>
            </a:pPr>
            <a:endParaRPr lang="en-GB" sz="1500" spc="95" dirty="0">
              <a:solidFill>
                <a:srgbClr val="526482"/>
              </a:solidFill>
              <a:latin typeface="Gill Sans MT"/>
              <a:cs typeface="Gill Sans MT"/>
            </a:endParaRPr>
          </a:p>
          <a:p>
            <a:pPr marL="12700" marR="5080" algn="just">
              <a:lnSpc>
                <a:spcPct val="116700"/>
              </a:lnSpc>
              <a:spcBef>
                <a:spcPts val="100"/>
              </a:spcBef>
            </a:pPr>
            <a:r>
              <a:rPr lang="en-GB" sz="1500" spc="95" dirty="0">
                <a:solidFill>
                  <a:srgbClr val="526482"/>
                </a:solidFill>
                <a:latin typeface="Gill Sans MT"/>
                <a:cs typeface="Gill Sans MT"/>
              </a:rPr>
              <a:t>Once you have statistically significant results favouring one of the variants, apply it to a campaign on the whole.</a:t>
            </a:r>
          </a:p>
          <a:p>
            <a:pPr marL="12700" marR="5080" algn="just">
              <a:lnSpc>
                <a:spcPct val="116700"/>
              </a:lnSpc>
              <a:spcBef>
                <a:spcPts val="100"/>
              </a:spcBef>
            </a:pPr>
            <a:r>
              <a:rPr lang="en-GB" sz="1500" spc="95" dirty="0">
                <a:solidFill>
                  <a:srgbClr val="526482"/>
                </a:solidFill>
                <a:latin typeface="Gill Sans MT"/>
                <a:cs typeface="Gill Sans MT"/>
              </a:rPr>
              <a:t>A/B testing is a common technique for ad creative. Brands can test any marketing asset, including:</a:t>
            </a:r>
          </a:p>
          <a:p>
            <a:pPr marL="12700" marR="5080" algn="just">
              <a:lnSpc>
                <a:spcPct val="116700"/>
              </a:lnSpc>
              <a:spcBef>
                <a:spcPts val="100"/>
              </a:spcBef>
            </a:pPr>
            <a:r>
              <a:rPr lang="en-GB" sz="1500" spc="95" dirty="0">
                <a:solidFill>
                  <a:srgbClr val="526482"/>
                </a:solidFill>
                <a:latin typeface="Gill Sans MT"/>
                <a:cs typeface="Gill Sans MT"/>
              </a:rPr>
              <a:t>•	Web pages</a:t>
            </a:r>
          </a:p>
          <a:p>
            <a:pPr marL="12700" marR="5080" algn="just">
              <a:lnSpc>
                <a:spcPct val="116700"/>
              </a:lnSpc>
              <a:spcBef>
                <a:spcPts val="100"/>
              </a:spcBef>
            </a:pPr>
            <a:r>
              <a:rPr lang="en-GB" sz="1500" spc="95" dirty="0">
                <a:solidFill>
                  <a:srgbClr val="526482"/>
                </a:solidFill>
                <a:latin typeface="Gill Sans MT"/>
                <a:cs typeface="Gill Sans MT"/>
              </a:rPr>
              <a:t>•	Emails</a:t>
            </a:r>
          </a:p>
          <a:p>
            <a:pPr marL="12700" marR="5080" algn="just">
              <a:lnSpc>
                <a:spcPct val="116700"/>
              </a:lnSpc>
              <a:spcBef>
                <a:spcPts val="100"/>
              </a:spcBef>
            </a:pPr>
            <a:r>
              <a:rPr lang="en-GB" sz="1500" spc="95" dirty="0">
                <a:solidFill>
                  <a:srgbClr val="526482"/>
                </a:solidFill>
                <a:latin typeface="Gill Sans MT"/>
                <a:cs typeface="Gill Sans MT"/>
              </a:rPr>
              <a:t>•	CTAs</a:t>
            </a:r>
          </a:p>
          <a:p>
            <a:pPr marL="12700" marR="5080" algn="just">
              <a:lnSpc>
                <a:spcPct val="116700"/>
              </a:lnSpc>
              <a:spcBef>
                <a:spcPts val="100"/>
              </a:spcBef>
            </a:pPr>
            <a:r>
              <a:rPr lang="en-GB" sz="1500" spc="95" dirty="0">
                <a:solidFill>
                  <a:srgbClr val="526482"/>
                </a:solidFill>
                <a:latin typeface="Gill Sans MT"/>
                <a:cs typeface="Gill Sans MT"/>
              </a:rPr>
              <a:t>•	Article headlines</a:t>
            </a:r>
          </a:p>
          <a:p>
            <a:pPr marL="12700" marR="5080" algn="just">
              <a:lnSpc>
                <a:spcPct val="116700"/>
              </a:lnSpc>
              <a:spcBef>
                <a:spcPts val="100"/>
              </a:spcBef>
            </a:pPr>
            <a:r>
              <a:rPr lang="en-GB" sz="1500" spc="95" dirty="0">
                <a:solidFill>
                  <a:srgbClr val="526482"/>
                </a:solidFill>
                <a:latin typeface="Gill Sans MT"/>
                <a:cs typeface="Gill Sans MT"/>
              </a:rPr>
              <a:t>•	Product packaging</a:t>
            </a:r>
          </a:p>
          <a:p>
            <a:pPr marL="12700" marR="5080" algn="just">
              <a:lnSpc>
                <a:spcPct val="116700"/>
              </a:lnSpc>
              <a:spcBef>
                <a:spcPts val="100"/>
              </a:spcBef>
            </a:pPr>
            <a:r>
              <a:rPr lang="en-GB" sz="1500" spc="95" dirty="0">
                <a:solidFill>
                  <a:srgbClr val="526482"/>
                </a:solidFill>
                <a:latin typeface="Gill Sans MT"/>
                <a:cs typeface="Gill Sans MT"/>
              </a:rPr>
              <a:t>•	Social media posts</a:t>
            </a:r>
          </a:p>
          <a:p>
            <a:pPr marL="12700" marR="5080" algn="just">
              <a:lnSpc>
                <a:spcPct val="116700"/>
              </a:lnSpc>
              <a:spcBef>
                <a:spcPts val="100"/>
              </a:spcBef>
            </a:pPr>
            <a:r>
              <a:rPr lang="en-GB" sz="1500" spc="95" dirty="0">
                <a:solidFill>
                  <a:srgbClr val="526482"/>
                </a:solidFill>
                <a:latin typeface="Gill Sans MT"/>
                <a:cs typeface="Gill Sans MT"/>
              </a:rPr>
              <a:t>•	Promotional images</a:t>
            </a:r>
          </a:p>
          <a:p>
            <a:pPr marL="12700" marR="5080" algn="just">
              <a:lnSpc>
                <a:spcPct val="116700"/>
              </a:lnSpc>
              <a:spcBef>
                <a:spcPts val="100"/>
              </a:spcBef>
            </a:pPr>
            <a:endParaRPr lang="en-GB" sz="1500" spc="95" dirty="0">
              <a:solidFill>
                <a:srgbClr val="526482"/>
              </a:solidFill>
              <a:latin typeface="Gill Sans MT"/>
              <a:cs typeface="Gill Sans MT"/>
            </a:endParaRPr>
          </a:p>
          <a:p>
            <a:pPr marL="12700" marR="5080" algn="just">
              <a:lnSpc>
                <a:spcPct val="116700"/>
              </a:lnSpc>
              <a:spcBef>
                <a:spcPts val="100"/>
              </a:spcBef>
            </a:pPr>
            <a:r>
              <a:rPr lang="en-GB" sz="1500" spc="95" dirty="0">
                <a:solidFill>
                  <a:srgbClr val="526482"/>
                </a:solidFill>
                <a:latin typeface="Gill Sans MT"/>
                <a:cs typeface="Gill Sans MT"/>
              </a:rPr>
              <a:t>To run an A/B test, create two versions of the same content and distribute them to a selection of customers through the appropriate channels. Be sure to monitor key performance indicators, from ad engagement to conversions.</a:t>
            </a:r>
            <a:endParaRPr sz="1500" dirty="0">
              <a:latin typeface="Gill Sans MT"/>
              <a:cs typeface="Gill Sans MT"/>
            </a:endParaRPr>
          </a:p>
        </p:txBody>
      </p:sp>
      <p:grpSp>
        <p:nvGrpSpPr>
          <p:cNvPr id="18" name="object 18"/>
          <p:cNvGrpSpPr/>
          <p:nvPr/>
        </p:nvGrpSpPr>
        <p:grpSpPr>
          <a:xfrm>
            <a:off x="-511793" y="1676058"/>
            <a:ext cx="7388843" cy="4619968"/>
            <a:chOff x="-2327036" y="242011"/>
            <a:chExt cx="10746004" cy="7317068"/>
          </a:xfrm>
        </p:grpSpPr>
        <p:pic>
          <p:nvPicPr>
            <p:cNvPr id="19" name="object 19"/>
            <p:cNvPicPr/>
            <p:nvPr/>
          </p:nvPicPr>
          <p:blipFill>
            <a:blip r:embed="rId3" cstate="print"/>
            <a:stretch>
              <a:fillRect/>
            </a:stretch>
          </p:blipFill>
          <p:spPr>
            <a:xfrm>
              <a:off x="-2327036" y="891579"/>
              <a:ext cx="10702701" cy="6667500"/>
            </a:xfrm>
            <a:prstGeom prst="rect">
              <a:avLst/>
            </a:prstGeom>
          </p:spPr>
        </p:pic>
        <p:sp>
          <p:nvSpPr>
            <p:cNvPr id="20" name="object 20"/>
            <p:cNvSpPr/>
            <p:nvPr/>
          </p:nvSpPr>
          <p:spPr>
            <a:xfrm>
              <a:off x="4700384" y="2839948"/>
              <a:ext cx="1148080" cy="736600"/>
            </a:xfrm>
            <a:custGeom>
              <a:avLst/>
              <a:gdLst/>
              <a:ahLst/>
              <a:cxnLst/>
              <a:rect l="l" t="t" r="r" b="b"/>
              <a:pathLst>
                <a:path w="1148079" h="736600">
                  <a:moveTo>
                    <a:pt x="382498" y="0"/>
                  </a:moveTo>
                  <a:lnTo>
                    <a:pt x="0" y="0"/>
                  </a:lnTo>
                  <a:lnTo>
                    <a:pt x="0" y="268008"/>
                  </a:lnTo>
                  <a:lnTo>
                    <a:pt x="44094" y="323189"/>
                  </a:lnTo>
                  <a:lnTo>
                    <a:pt x="98958" y="368122"/>
                  </a:lnTo>
                  <a:lnTo>
                    <a:pt x="382498" y="368122"/>
                  </a:lnTo>
                  <a:lnTo>
                    <a:pt x="382498" y="0"/>
                  </a:lnTo>
                  <a:close/>
                </a:path>
                <a:path w="1148079" h="736600">
                  <a:moveTo>
                    <a:pt x="1147508" y="368109"/>
                  </a:moveTo>
                  <a:lnTo>
                    <a:pt x="765009" y="368109"/>
                  </a:lnTo>
                  <a:lnTo>
                    <a:pt x="765009" y="736231"/>
                  </a:lnTo>
                  <a:lnTo>
                    <a:pt x="1147508" y="736231"/>
                  </a:lnTo>
                  <a:lnTo>
                    <a:pt x="1147508" y="368109"/>
                  </a:lnTo>
                  <a:close/>
                </a:path>
              </a:pathLst>
            </a:custGeom>
            <a:solidFill>
              <a:srgbClr val="DE1B76"/>
            </a:solidFill>
          </p:spPr>
          <p:txBody>
            <a:bodyPr wrap="square" lIns="0" tIns="0" rIns="0" bIns="0" rtlCol="0"/>
            <a:lstStyle/>
            <a:p>
              <a:endParaRPr/>
            </a:p>
          </p:txBody>
        </p:sp>
        <p:sp>
          <p:nvSpPr>
            <p:cNvPr id="21" name="object 21"/>
            <p:cNvSpPr/>
            <p:nvPr/>
          </p:nvSpPr>
          <p:spPr>
            <a:xfrm>
              <a:off x="5847892" y="3208058"/>
              <a:ext cx="382905" cy="368300"/>
            </a:xfrm>
            <a:custGeom>
              <a:avLst/>
              <a:gdLst/>
              <a:ahLst/>
              <a:cxnLst/>
              <a:rect l="l" t="t" r="r" b="b"/>
              <a:pathLst>
                <a:path w="382904" h="368300">
                  <a:moveTo>
                    <a:pt x="382498" y="0"/>
                  </a:moveTo>
                  <a:lnTo>
                    <a:pt x="0" y="0"/>
                  </a:lnTo>
                  <a:lnTo>
                    <a:pt x="0" y="368122"/>
                  </a:lnTo>
                  <a:lnTo>
                    <a:pt x="382498" y="368122"/>
                  </a:lnTo>
                  <a:lnTo>
                    <a:pt x="382498" y="0"/>
                  </a:lnTo>
                  <a:close/>
                </a:path>
              </a:pathLst>
            </a:custGeom>
            <a:solidFill>
              <a:srgbClr val="FFFFFF"/>
            </a:solidFill>
          </p:spPr>
          <p:txBody>
            <a:bodyPr wrap="square" lIns="0" tIns="0" rIns="0" bIns="0" rtlCol="0"/>
            <a:lstStyle/>
            <a:p>
              <a:endParaRPr/>
            </a:p>
          </p:txBody>
        </p:sp>
        <p:sp>
          <p:nvSpPr>
            <p:cNvPr id="22" name="object 22"/>
            <p:cNvSpPr/>
            <p:nvPr/>
          </p:nvSpPr>
          <p:spPr>
            <a:xfrm>
              <a:off x="2080996" y="5055755"/>
              <a:ext cx="382905" cy="368300"/>
            </a:xfrm>
            <a:custGeom>
              <a:avLst/>
              <a:gdLst/>
              <a:ahLst/>
              <a:cxnLst/>
              <a:rect l="l" t="t" r="r" b="b"/>
              <a:pathLst>
                <a:path w="382905" h="368300">
                  <a:moveTo>
                    <a:pt x="382498" y="0"/>
                  </a:moveTo>
                  <a:lnTo>
                    <a:pt x="0" y="0"/>
                  </a:lnTo>
                  <a:lnTo>
                    <a:pt x="0" y="368122"/>
                  </a:lnTo>
                  <a:lnTo>
                    <a:pt x="382498" y="368122"/>
                  </a:lnTo>
                  <a:lnTo>
                    <a:pt x="382498" y="0"/>
                  </a:lnTo>
                  <a:close/>
                </a:path>
              </a:pathLst>
            </a:custGeom>
            <a:solidFill>
              <a:srgbClr val="F690C4"/>
            </a:solidFill>
          </p:spPr>
          <p:txBody>
            <a:bodyPr wrap="square" lIns="0" tIns="0" rIns="0" bIns="0" rtlCol="0"/>
            <a:lstStyle/>
            <a:p>
              <a:endParaRPr/>
            </a:p>
          </p:txBody>
        </p:sp>
        <p:sp>
          <p:nvSpPr>
            <p:cNvPr id="23" name="object 23"/>
            <p:cNvSpPr/>
            <p:nvPr/>
          </p:nvSpPr>
          <p:spPr>
            <a:xfrm>
              <a:off x="5082895" y="3576167"/>
              <a:ext cx="382905" cy="368300"/>
            </a:xfrm>
            <a:custGeom>
              <a:avLst/>
              <a:gdLst/>
              <a:ahLst/>
              <a:cxnLst/>
              <a:rect l="l" t="t" r="r" b="b"/>
              <a:pathLst>
                <a:path w="382904" h="368300">
                  <a:moveTo>
                    <a:pt x="382498" y="0"/>
                  </a:moveTo>
                  <a:lnTo>
                    <a:pt x="0" y="0"/>
                  </a:lnTo>
                  <a:lnTo>
                    <a:pt x="0" y="368122"/>
                  </a:lnTo>
                  <a:lnTo>
                    <a:pt x="382498" y="368122"/>
                  </a:lnTo>
                  <a:lnTo>
                    <a:pt x="382498" y="0"/>
                  </a:lnTo>
                  <a:close/>
                </a:path>
              </a:pathLst>
            </a:custGeom>
            <a:solidFill>
              <a:srgbClr val="191530"/>
            </a:solidFill>
          </p:spPr>
          <p:txBody>
            <a:bodyPr wrap="square" lIns="0" tIns="0" rIns="0" bIns="0" rtlCol="0"/>
            <a:lstStyle/>
            <a:p>
              <a:endParaRPr/>
            </a:p>
          </p:txBody>
        </p:sp>
        <p:sp>
          <p:nvSpPr>
            <p:cNvPr id="24" name="object 24"/>
            <p:cNvSpPr/>
            <p:nvPr/>
          </p:nvSpPr>
          <p:spPr>
            <a:xfrm>
              <a:off x="5465394" y="3576167"/>
              <a:ext cx="382905" cy="368300"/>
            </a:xfrm>
            <a:custGeom>
              <a:avLst/>
              <a:gdLst/>
              <a:ahLst/>
              <a:cxnLst/>
              <a:rect l="l" t="t" r="r" b="b"/>
              <a:pathLst>
                <a:path w="382904" h="368300">
                  <a:moveTo>
                    <a:pt x="382498" y="0"/>
                  </a:moveTo>
                  <a:lnTo>
                    <a:pt x="0" y="0"/>
                  </a:lnTo>
                  <a:lnTo>
                    <a:pt x="0" y="368122"/>
                  </a:lnTo>
                  <a:lnTo>
                    <a:pt x="382498" y="368122"/>
                  </a:lnTo>
                  <a:lnTo>
                    <a:pt x="382498" y="0"/>
                  </a:lnTo>
                  <a:close/>
                </a:path>
              </a:pathLst>
            </a:custGeom>
            <a:solidFill>
              <a:srgbClr val="F690C4"/>
            </a:solidFill>
          </p:spPr>
          <p:txBody>
            <a:bodyPr wrap="square" lIns="0" tIns="0" rIns="0" bIns="0" rtlCol="0"/>
            <a:lstStyle/>
            <a:p>
              <a:endParaRPr/>
            </a:p>
          </p:txBody>
        </p:sp>
        <p:sp>
          <p:nvSpPr>
            <p:cNvPr id="25" name="object 25"/>
            <p:cNvSpPr/>
            <p:nvPr/>
          </p:nvSpPr>
          <p:spPr>
            <a:xfrm>
              <a:off x="5465394" y="3944277"/>
              <a:ext cx="382905" cy="368300"/>
            </a:xfrm>
            <a:custGeom>
              <a:avLst/>
              <a:gdLst/>
              <a:ahLst/>
              <a:cxnLst/>
              <a:rect l="l" t="t" r="r" b="b"/>
              <a:pathLst>
                <a:path w="382904" h="368300">
                  <a:moveTo>
                    <a:pt x="382498" y="0"/>
                  </a:moveTo>
                  <a:lnTo>
                    <a:pt x="0" y="0"/>
                  </a:lnTo>
                  <a:lnTo>
                    <a:pt x="0" y="368122"/>
                  </a:lnTo>
                  <a:lnTo>
                    <a:pt x="382498" y="368122"/>
                  </a:lnTo>
                  <a:lnTo>
                    <a:pt x="382498" y="0"/>
                  </a:lnTo>
                  <a:close/>
                </a:path>
              </a:pathLst>
            </a:custGeom>
            <a:solidFill>
              <a:srgbClr val="FFFFFF"/>
            </a:solidFill>
          </p:spPr>
          <p:txBody>
            <a:bodyPr wrap="square" lIns="0" tIns="0" rIns="0" bIns="0" rtlCol="0"/>
            <a:lstStyle/>
            <a:p>
              <a:endParaRPr/>
            </a:p>
          </p:txBody>
        </p:sp>
        <p:sp>
          <p:nvSpPr>
            <p:cNvPr id="26" name="object 26"/>
            <p:cNvSpPr/>
            <p:nvPr/>
          </p:nvSpPr>
          <p:spPr>
            <a:xfrm>
              <a:off x="1315999" y="3951414"/>
              <a:ext cx="765175" cy="736600"/>
            </a:xfrm>
            <a:custGeom>
              <a:avLst/>
              <a:gdLst/>
              <a:ahLst/>
              <a:cxnLst/>
              <a:rect l="l" t="t" r="r" b="b"/>
              <a:pathLst>
                <a:path w="765175" h="736600">
                  <a:moveTo>
                    <a:pt x="382498" y="0"/>
                  </a:moveTo>
                  <a:lnTo>
                    <a:pt x="0" y="0"/>
                  </a:lnTo>
                  <a:lnTo>
                    <a:pt x="0" y="368122"/>
                  </a:lnTo>
                  <a:lnTo>
                    <a:pt x="382498" y="368122"/>
                  </a:lnTo>
                  <a:lnTo>
                    <a:pt x="382498" y="0"/>
                  </a:lnTo>
                  <a:close/>
                </a:path>
                <a:path w="765175" h="736600">
                  <a:moveTo>
                    <a:pt x="764997" y="368122"/>
                  </a:moveTo>
                  <a:lnTo>
                    <a:pt x="382498" y="368122"/>
                  </a:lnTo>
                  <a:lnTo>
                    <a:pt x="382498" y="736244"/>
                  </a:lnTo>
                  <a:lnTo>
                    <a:pt x="764997" y="736244"/>
                  </a:lnTo>
                  <a:lnTo>
                    <a:pt x="764997" y="368122"/>
                  </a:lnTo>
                  <a:close/>
                </a:path>
              </a:pathLst>
            </a:custGeom>
            <a:solidFill>
              <a:srgbClr val="DE1B76"/>
            </a:solidFill>
          </p:spPr>
          <p:txBody>
            <a:bodyPr wrap="square" lIns="0" tIns="0" rIns="0" bIns="0" rtlCol="0"/>
            <a:lstStyle/>
            <a:p>
              <a:endParaRPr/>
            </a:p>
          </p:txBody>
        </p:sp>
        <p:sp>
          <p:nvSpPr>
            <p:cNvPr id="27" name="object 27"/>
            <p:cNvSpPr/>
            <p:nvPr/>
          </p:nvSpPr>
          <p:spPr>
            <a:xfrm>
              <a:off x="1698498" y="3208057"/>
              <a:ext cx="3767454" cy="1111885"/>
            </a:xfrm>
            <a:custGeom>
              <a:avLst/>
              <a:gdLst/>
              <a:ahLst/>
              <a:cxnLst/>
              <a:rect l="l" t="t" r="r" b="b"/>
              <a:pathLst>
                <a:path w="3767454" h="1111885">
                  <a:moveTo>
                    <a:pt x="382498" y="743356"/>
                  </a:moveTo>
                  <a:lnTo>
                    <a:pt x="0" y="743356"/>
                  </a:lnTo>
                  <a:lnTo>
                    <a:pt x="0" y="1111478"/>
                  </a:lnTo>
                  <a:lnTo>
                    <a:pt x="382498" y="1111478"/>
                  </a:lnTo>
                  <a:lnTo>
                    <a:pt x="382498" y="743356"/>
                  </a:lnTo>
                  <a:close/>
                </a:path>
                <a:path w="3767454" h="1111885">
                  <a:moveTo>
                    <a:pt x="3766896" y="0"/>
                  </a:moveTo>
                  <a:lnTo>
                    <a:pt x="3384397" y="0"/>
                  </a:lnTo>
                  <a:lnTo>
                    <a:pt x="3384397" y="368122"/>
                  </a:lnTo>
                  <a:lnTo>
                    <a:pt x="3766896" y="368122"/>
                  </a:lnTo>
                  <a:lnTo>
                    <a:pt x="3766896" y="0"/>
                  </a:lnTo>
                  <a:close/>
                </a:path>
              </a:pathLst>
            </a:custGeom>
            <a:solidFill>
              <a:srgbClr val="FFFFFF"/>
            </a:solidFill>
          </p:spPr>
          <p:txBody>
            <a:bodyPr wrap="square" lIns="0" tIns="0" rIns="0" bIns="0" rtlCol="0"/>
            <a:lstStyle/>
            <a:p>
              <a:endParaRPr/>
            </a:p>
          </p:txBody>
        </p:sp>
        <p:sp>
          <p:nvSpPr>
            <p:cNvPr id="28" name="object 28"/>
            <p:cNvSpPr/>
            <p:nvPr/>
          </p:nvSpPr>
          <p:spPr>
            <a:xfrm>
              <a:off x="1698498" y="4687646"/>
              <a:ext cx="1148080" cy="736600"/>
            </a:xfrm>
            <a:custGeom>
              <a:avLst/>
              <a:gdLst/>
              <a:ahLst/>
              <a:cxnLst/>
              <a:rect l="l" t="t" r="r" b="b"/>
              <a:pathLst>
                <a:path w="1148080" h="736600">
                  <a:moveTo>
                    <a:pt x="382498" y="0"/>
                  </a:moveTo>
                  <a:lnTo>
                    <a:pt x="0" y="0"/>
                  </a:lnTo>
                  <a:lnTo>
                    <a:pt x="0" y="368122"/>
                  </a:lnTo>
                  <a:lnTo>
                    <a:pt x="382498" y="368122"/>
                  </a:lnTo>
                  <a:lnTo>
                    <a:pt x="382498" y="0"/>
                  </a:lnTo>
                  <a:close/>
                </a:path>
                <a:path w="1148080" h="736600">
                  <a:moveTo>
                    <a:pt x="1147495" y="368109"/>
                  </a:moveTo>
                  <a:lnTo>
                    <a:pt x="764997" y="368109"/>
                  </a:lnTo>
                  <a:lnTo>
                    <a:pt x="764997" y="736231"/>
                  </a:lnTo>
                  <a:lnTo>
                    <a:pt x="1147495" y="736231"/>
                  </a:lnTo>
                  <a:lnTo>
                    <a:pt x="1147495" y="368109"/>
                  </a:lnTo>
                  <a:close/>
                </a:path>
              </a:pathLst>
            </a:custGeom>
            <a:solidFill>
              <a:srgbClr val="191530"/>
            </a:solidFill>
          </p:spPr>
          <p:txBody>
            <a:bodyPr wrap="square" lIns="0" tIns="0" rIns="0" bIns="0" rtlCol="0"/>
            <a:lstStyle/>
            <a:p>
              <a:endParaRPr/>
            </a:p>
          </p:txBody>
        </p:sp>
        <p:sp>
          <p:nvSpPr>
            <p:cNvPr id="29" name="object 29"/>
            <p:cNvSpPr/>
            <p:nvPr/>
          </p:nvSpPr>
          <p:spPr>
            <a:xfrm>
              <a:off x="2080996" y="4687646"/>
              <a:ext cx="382905" cy="368300"/>
            </a:xfrm>
            <a:custGeom>
              <a:avLst/>
              <a:gdLst/>
              <a:ahLst/>
              <a:cxnLst/>
              <a:rect l="l" t="t" r="r" b="b"/>
              <a:pathLst>
                <a:path w="382905" h="368300">
                  <a:moveTo>
                    <a:pt x="382498" y="0"/>
                  </a:moveTo>
                  <a:lnTo>
                    <a:pt x="0" y="0"/>
                  </a:lnTo>
                  <a:lnTo>
                    <a:pt x="0" y="368122"/>
                  </a:lnTo>
                  <a:lnTo>
                    <a:pt x="382498" y="368122"/>
                  </a:lnTo>
                  <a:lnTo>
                    <a:pt x="382498" y="0"/>
                  </a:lnTo>
                  <a:close/>
                </a:path>
              </a:pathLst>
            </a:custGeom>
            <a:solidFill>
              <a:srgbClr val="2EA9B8"/>
            </a:solidFill>
          </p:spPr>
          <p:txBody>
            <a:bodyPr wrap="square" lIns="0" tIns="0" rIns="0" bIns="0" rtlCol="0"/>
            <a:lstStyle/>
            <a:p>
              <a:endParaRPr/>
            </a:p>
          </p:txBody>
        </p:sp>
        <p:pic>
          <p:nvPicPr>
            <p:cNvPr id="37" name="object 37"/>
            <p:cNvPicPr/>
            <p:nvPr/>
          </p:nvPicPr>
          <p:blipFill>
            <a:blip r:embed="rId4" cstate="print"/>
            <a:stretch>
              <a:fillRect/>
            </a:stretch>
          </p:blipFill>
          <p:spPr>
            <a:xfrm>
              <a:off x="6373430" y="242011"/>
              <a:ext cx="2045538" cy="2018397"/>
            </a:xfrm>
            <a:prstGeom prst="rect">
              <a:avLst/>
            </a:prstGeom>
          </p:spPr>
        </p:pic>
        <p:pic>
          <p:nvPicPr>
            <p:cNvPr id="38" name="object 38"/>
            <p:cNvPicPr/>
            <p:nvPr/>
          </p:nvPicPr>
          <p:blipFill>
            <a:blip r:embed="rId5" cstate="print"/>
            <a:stretch>
              <a:fillRect/>
            </a:stretch>
          </p:blipFill>
          <p:spPr>
            <a:xfrm>
              <a:off x="0" y="4339205"/>
              <a:ext cx="1238237" cy="2500798"/>
            </a:xfrm>
            <a:prstGeom prst="rect">
              <a:avLst/>
            </a:prstGeom>
          </p:spPr>
        </p:pic>
      </p:gr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object 6"/>
          <p:cNvGrpSpPr/>
          <p:nvPr/>
        </p:nvGrpSpPr>
        <p:grpSpPr>
          <a:xfrm>
            <a:off x="7263286" y="0"/>
            <a:ext cx="7559986" cy="7559992"/>
            <a:chOff x="7559999" y="12"/>
            <a:chExt cx="7559986" cy="7559992"/>
          </a:xfrm>
        </p:grpSpPr>
        <p:pic>
          <p:nvPicPr>
            <p:cNvPr id="7" name="object 7"/>
            <p:cNvPicPr/>
            <p:nvPr/>
          </p:nvPicPr>
          <p:blipFill>
            <a:blip r:embed="rId2" cstate="print"/>
            <a:stretch>
              <a:fillRect/>
            </a:stretch>
          </p:blipFill>
          <p:spPr>
            <a:xfrm>
              <a:off x="7559999" y="12"/>
              <a:ext cx="7559986" cy="7559992"/>
            </a:xfrm>
            <a:prstGeom prst="rect">
              <a:avLst/>
            </a:prstGeom>
          </p:spPr>
        </p:pic>
        <p:pic>
          <p:nvPicPr>
            <p:cNvPr id="15" name="object 15"/>
            <p:cNvPicPr/>
            <p:nvPr/>
          </p:nvPicPr>
          <p:blipFill>
            <a:blip r:embed="rId3" cstate="print"/>
            <a:stretch>
              <a:fillRect/>
            </a:stretch>
          </p:blipFill>
          <p:spPr>
            <a:xfrm>
              <a:off x="11928284" y="3214268"/>
              <a:ext cx="1176726" cy="1230702"/>
            </a:xfrm>
            <a:prstGeom prst="rect">
              <a:avLst/>
            </a:prstGeom>
          </p:spPr>
        </p:pic>
        <p:pic>
          <p:nvPicPr>
            <p:cNvPr id="16" name="object 16"/>
            <p:cNvPicPr/>
            <p:nvPr/>
          </p:nvPicPr>
          <p:blipFill>
            <a:blip r:embed="rId4" cstate="print"/>
            <a:stretch>
              <a:fillRect/>
            </a:stretch>
          </p:blipFill>
          <p:spPr>
            <a:xfrm>
              <a:off x="8914993" y="5298937"/>
              <a:ext cx="3302505" cy="2261067"/>
            </a:xfrm>
            <a:prstGeom prst="rect">
              <a:avLst/>
            </a:prstGeom>
          </p:spPr>
        </p:pic>
        <p:pic>
          <p:nvPicPr>
            <p:cNvPr id="17" name="object 17"/>
            <p:cNvPicPr/>
            <p:nvPr/>
          </p:nvPicPr>
          <p:blipFill>
            <a:blip r:embed="rId5" cstate="print"/>
            <a:stretch>
              <a:fillRect/>
            </a:stretch>
          </p:blipFill>
          <p:spPr>
            <a:xfrm>
              <a:off x="13464880" y="3540605"/>
              <a:ext cx="1430120" cy="1430120"/>
            </a:xfrm>
            <a:prstGeom prst="rect">
              <a:avLst/>
            </a:prstGeom>
          </p:spPr>
        </p:pic>
      </p:grpSp>
      <p:sp>
        <p:nvSpPr>
          <p:cNvPr id="4" name="object 4"/>
          <p:cNvSpPr txBox="1">
            <a:spLocks noGrp="1"/>
          </p:cNvSpPr>
          <p:nvPr>
            <p:ph type="ctrTitle"/>
          </p:nvPr>
        </p:nvSpPr>
        <p:spPr>
          <a:xfrm>
            <a:off x="628650" y="962025"/>
            <a:ext cx="8839200" cy="2723759"/>
          </a:xfrm>
          <a:prstGeom prst="rect">
            <a:avLst/>
          </a:prstGeom>
        </p:spPr>
        <p:txBody>
          <a:bodyPr vert="horz" wrap="square" lIns="0" tIns="12700" rIns="0" bIns="0" rtlCol="0">
            <a:spAutoFit/>
          </a:bodyPr>
          <a:lstStyle/>
          <a:p>
            <a:pPr>
              <a:lnSpc>
                <a:spcPct val="107000"/>
              </a:lnSpc>
              <a:spcAft>
                <a:spcPts val="800"/>
              </a:spcAft>
            </a:pPr>
            <a:r>
              <a:rPr lang="en-CA" sz="4200" b="1" kern="0" dirty="0">
                <a:solidFill>
                  <a:schemeClr val="bg1"/>
                </a:solidFill>
                <a:effectLst/>
                <a:latin typeface="Century Gothic" panose="020B0502020202020204" pitchFamily="34" charset="0"/>
                <a:ea typeface="Times New Roman" panose="02020603050405020304" pitchFamily="18" charset="0"/>
                <a:cs typeface="Arial" panose="020B0604020202020204" pitchFamily="34" charset="0"/>
              </a:rPr>
              <a:t>Most Common Marketing Mistakes When Expanding</a:t>
            </a:r>
            <a:br>
              <a:rPr lang="en-CA" sz="4200" b="1" kern="0" dirty="0">
                <a:solidFill>
                  <a:schemeClr val="bg1"/>
                </a:solidFill>
                <a:effectLst/>
                <a:latin typeface="Century Gothic" panose="020B0502020202020204" pitchFamily="34" charset="0"/>
                <a:ea typeface="Times New Roman" panose="02020603050405020304" pitchFamily="18" charset="0"/>
                <a:cs typeface="Arial" panose="020B0604020202020204" pitchFamily="34" charset="0"/>
              </a:rPr>
            </a:br>
            <a:r>
              <a:rPr lang="en-CA" sz="4200" b="1" kern="0" dirty="0">
                <a:solidFill>
                  <a:schemeClr val="bg1"/>
                </a:solidFill>
                <a:effectLst/>
                <a:latin typeface="Century Gothic" panose="020B0502020202020204" pitchFamily="34" charset="0"/>
                <a:ea typeface="Times New Roman" panose="02020603050405020304" pitchFamily="18" charset="0"/>
                <a:cs typeface="Arial" panose="020B0604020202020204" pitchFamily="34" charset="0"/>
              </a:rPr>
              <a:t>to New Markets &amp; How to </a:t>
            </a:r>
            <a:br>
              <a:rPr lang="en-CA" sz="4200" b="1" kern="0" dirty="0">
                <a:solidFill>
                  <a:schemeClr val="bg1"/>
                </a:solidFill>
                <a:effectLst/>
                <a:latin typeface="Century Gothic" panose="020B0502020202020204" pitchFamily="34" charset="0"/>
                <a:ea typeface="Times New Roman" panose="02020603050405020304" pitchFamily="18" charset="0"/>
                <a:cs typeface="Arial" panose="020B0604020202020204" pitchFamily="34" charset="0"/>
              </a:rPr>
            </a:br>
            <a:r>
              <a:rPr lang="en-CA" sz="4200" b="1" kern="0" dirty="0">
                <a:solidFill>
                  <a:schemeClr val="bg1"/>
                </a:solidFill>
                <a:effectLst/>
                <a:latin typeface="Century Gothic" panose="020B0502020202020204" pitchFamily="34" charset="0"/>
                <a:ea typeface="Times New Roman" panose="02020603050405020304" pitchFamily="18" charset="0"/>
                <a:cs typeface="Arial" panose="020B0604020202020204" pitchFamily="34" charset="0"/>
              </a:rPr>
              <a:t>Avoid Them</a:t>
            </a:r>
            <a:endParaRPr lang="en-CA" sz="4200" kern="100" dirty="0">
              <a:solidFill>
                <a:schemeClr val="bg1"/>
              </a:solidFill>
              <a:effectLst/>
              <a:latin typeface="Century Gothic" panose="020B0502020202020204" pitchFamily="34" charset="0"/>
              <a:ea typeface="Calibri" panose="020F0502020204030204" pitchFamily="34" charset="0"/>
              <a:cs typeface="Arial" panose="020B0604020202020204" pitchFamily="34" charset="0"/>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3100634" y="0"/>
            <a:ext cx="4657725" cy="7560309"/>
            <a:chOff x="2902496" y="12"/>
            <a:chExt cx="4657725" cy="7560309"/>
          </a:xfrm>
        </p:grpSpPr>
        <p:sp>
          <p:nvSpPr>
            <p:cNvPr id="3" name="object 3"/>
            <p:cNvSpPr/>
            <p:nvPr/>
          </p:nvSpPr>
          <p:spPr>
            <a:xfrm>
              <a:off x="2902496" y="12"/>
              <a:ext cx="4657725" cy="7560309"/>
            </a:xfrm>
            <a:custGeom>
              <a:avLst/>
              <a:gdLst/>
              <a:ahLst/>
              <a:cxnLst/>
              <a:rect l="l" t="t" r="r" b="b"/>
              <a:pathLst>
                <a:path w="4657725" h="7560309">
                  <a:moveTo>
                    <a:pt x="4657496" y="0"/>
                  </a:moveTo>
                  <a:lnTo>
                    <a:pt x="0" y="0"/>
                  </a:lnTo>
                  <a:lnTo>
                    <a:pt x="0" y="7559992"/>
                  </a:lnTo>
                  <a:lnTo>
                    <a:pt x="4657496" y="7559992"/>
                  </a:lnTo>
                  <a:lnTo>
                    <a:pt x="4657496" y="0"/>
                  </a:lnTo>
                  <a:close/>
                </a:path>
              </a:pathLst>
            </a:custGeom>
            <a:solidFill>
              <a:srgbClr val="003C71"/>
            </a:solidFill>
          </p:spPr>
          <p:txBody>
            <a:bodyPr wrap="square" lIns="0" tIns="0" rIns="0" bIns="0" rtlCol="0"/>
            <a:lstStyle/>
            <a:p>
              <a:endParaRPr/>
            </a:p>
          </p:txBody>
        </p:sp>
        <p:pic>
          <p:nvPicPr>
            <p:cNvPr id="4" name="object 4"/>
            <p:cNvPicPr/>
            <p:nvPr/>
          </p:nvPicPr>
          <p:blipFill>
            <a:blip r:embed="rId2" cstate="print"/>
            <a:stretch>
              <a:fillRect/>
            </a:stretch>
          </p:blipFill>
          <p:spPr>
            <a:xfrm>
              <a:off x="7019994" y="664805"/>
              <a:ext cx="180009" cy="179997"/>
            </a:xfrm>
            <a:prstGeom prst="rect">
              <a:avLst/>
            </a:prstGeom>
          </p:spPr>
        </p:pic>
      </p:grpSp>
      <p:sp>
        <p:nvSpPr>
          <p:cNvPr id="5" name="object 5"/>
          <p:cNvSpPr txBox="1"/>
          <p:nvPr/>
        </p:nvSpPr>
        <p:spPr>
          <a:xfrm>
            <a:off x="238192" y="2546161"/>
            <a:ext cx="2649063" cy="3368358"/>
          </a:xfrm>
          <a:prstGeom prst="rect">
            <a:avLst/>
          </a:prstGeom>
        </p:spPr>
        <p:txBody>
          <a:bodyPr vert="horz" wrap="square" lIns="0" tIns="12700" rIns="0" bIns="0" rtlCol="0">
            <a:spAutoFit/>
          </a:bodyPr>
          <a:lstStyle/>
          <a:p>
            <a:pPr marL="12700" marR="5080" algn="just">
              <a:lnSpc>
                <a:spcPct val="116700"/>
              </a:lnSpc>
              <a:spcBef>
                <a:spcPts val="100"/>
              </a:spcBef>
            </a:pPr>
            <a:r>
              <a:rPr lang="en-GB" sz="1700" dirty="0">
                <a:solidFill>
                  <a:srgbClr val="526482"/>
                </a:solidFill>
                <a:latin typeface="Gill Sans MT"/>
                <a:cs typeface="Gill Sans MT"/>
              </a:rPr>
              <a:t>Poor market fit is the first danger that lies ahead of you.</a:t>
            </a:r>
          </a:p>
          <a:p>
            <a:pPr marL="12700" marR="5080" algn="just">
              <a:lnSpc>
                <a:spcPct val="116700"/>
              </a:lnSpc>
              <a:spcBef>
                <a:spcPts val="100"/>
              </a:spcBef>
            </a:pPr>
            <a:r>
              <a:rPr lang="en-GB" sz="1700" dirty="0">
                <a:solidFill>
                  <a:srgbClr val="526482"/>
                </a:solidFill>
                <a:latin typeface="Gill Sans MT"/>
                <a:cs typeface="Gill Sans MT"/>
              </a:rPr>
              <a:t>If you fail to meet the needs or preferences of the target market with the product or service you’re offering, this might lead to a poor sales performance. Or, otherwise said, you’d have wasted the resources you invested into your expansion.</a:t>
            </a:r>
            <a:endParaRPr lang="en-GB" sz="1700" dirty="0">
              <a:latin typeface="Gill Sans MT"/>
              <a:cs typeface="Gill Sans MT"/>
            </a:endParaRPr>
          </a:p>
        </p:txBody>
      </p:sp>
      <p:sp>
        <p:nvSpPr>
          <p:cNvPr id="8" name="object 8"/>
          <p:cNvSpPr txBox="1"/>
          <p:nvPr/>
        </p:nvSpPr>
        <p:spPr>
          <a:xfrm>
            <a:off x="7038850" y="679784"/>
            <a:ext cx="136525" cy="147320"/>
          </a:xfrm>
          <a:prstGeom prst="rect">
            <a:avLst/>
          </a:prstGeom>
        </p:spPr>
        <p:txBody>
          <a:bodyPr vert="horz" wrap="square" lIns="0" tIns="12700" rIns="0" bIns="0" rtlCol="0">
            <a:spAutoFit/>
          </a:bodyPr>
          <a:lstStyle/>
          <a:p>
            <a:pPr marL="12700">
              <a:lnSpc>
                <a:spcPct val="100000"/>
              </a:lnSpc>
              <a:spcBef>
                <a:spcPts val="100"/>
              </a:spcBef>
            </a:pPr>
            <a:r>
              <a:rPr sz="800" b="1" spc="-25" dirty="0">
                <a:solidFill>
                  <a:srgbClr val="003C71"/>
                </a:solidFill>
                <a:latin typeface="Century Gothic"/>
                <a:cs typeface="Century Gothic"/>
              </a:rPr>
              <a:t>13</a:t>
            </a:r>
            <a:endParaRPr sz="800">
              <a:latin typeface="Century Gothic"/>
              <a:cs typeface="Century Gothic"/>
            </a:endParaRPr>
          </a:p>
        </p:txBody>
      </p:sp>
      <p:sp>
        <p:nvSpPr>
          <p:cNvPr id="52" name="object 52"/>
          <p:cNvSpPr txBox="1"/>
          <p:nvPr/>
        </p:nvSpPr>
        <p:spPr>
          <a:xfrm>
            <a:off x="8094812" y="3153700"/>
            <a:ext cx="3365549" cy="1252907"/>
          </a:xfrm>
          <a:prstGeom prst="rect">
            <a:avLst/>
          </a:prstGeom>
        </p:spPr>
        <p:txBody>
          <a:bodyPr vert="horz" wrap="square" lIns="0" tIns="12700" rIns="0" bIns="0" rtlCol="0">
            <a:spAutoFit/>
          </a:bodyPr>
          <a:lstStyle/>
          <a:p>
            <a:pPr marL="12700" marR="5080" algn="just">
              <a:lnSpc>
                <a:spcPct val="116700"/>
              </a:lnSpc>
              <a:spcBef>
                <a:spcPts val="100"/>
              </a:spcBef>
            </a:pPr>
            <a:r>
              <a:rPr lang="en-GB" sz="1400" spc="85" dirty="0">
                <a:solidFill>
                  <a:srgbClr val="526482"/>
                </a:solidFill>
                <a:latin typeface="Gill Sans MT"/>
                <a:cs typeface="Gill Sans MT"/>
              </a:rPr>
              <a:t>Before you launch your product or service, research your market thoroughly by collecting and </a:t>
            </a:r>
            <a:r>
              <a:rPr lang="en-GB" sz="1400" spc="85" dirty="0" err="1">
                <a:solidFill>
                  <a:srgbClr val="526482"/>
                </a:solidFill>
                <a:latin typeface="Gill Sans MT"/>
                <a:cs typeface="Gill Sans MT"/>
              </a:rPr>
              <a:t>analyzing</a:t>
            </a:r>
            <a:r>
              <a:rPr lang="en-GB" sz="1400" spc="85" dirty="0">
                <a:solidFill>
                  <a:srgbClr val="526482"/>
                </a:solidFill>
                <a:latin typeface="Gill Sans MT"/>
                <a:cs typeface="Gill Sans MT"/>
              </a:rPr>
              <a:t> data on each target market’s needs, preferences, </a:t>
            </a:r>
            <a:r>
              <a:rPr lang="en-GB" sz="1400" spc="85" dirty="0" err="1">
                <a:solidFill>
                  <a:srgbClr val="526482"/>
                </a:solidFill>
                <a:latin typeface="Gill Sans MT"/>
                <a:cs typeface="Gill Sans MT"/>
              </a:rPr>
              <a:t>behaviors</a:t>
            </a:r>
            <a:r>
              <a:rPr lang="en-GB" sz="1400" spc="85" dirty="0">
                <a:solidFill>
                  <a:srgbClr val="526482"/>
                </a:solidFill>
                <a:latin typeface="Gill Sans MT"/>
                <a:cs typeface="Gill Sans MT"/>
              </a:rPr>
              <a:t>, and trends. </a:t>
            </a:r>
          </a:p>
        </p:txBody>
      </p:sp>
      <p:sp>
        <p:nvSpPr>
          <p:cNvPr id="55" name="object 55"/>
          <p:cNvSpPr txBox="1">
            <a:spLocks noGrp="1"/>
          </p:cNvSpPr>
          <p:nvPr>
            <p:ph type="title"/>
          </p:nvPr>
        </p:nvSpPr>
        <p:spPr>
          <a:xfrm>
            <a:off x="3321626" y="3535888"/>
            <a:ext cx="4125842" cy="488532"/>
          </a:xfrm>
          <a:prstGeom prst="rect">
            <a:avLst/>
          </a:prstGeom>
        </p:spPr>
        <p:txBody>
          <a:bodyPr vert="horz" wrap="square" lIns="0" tIns="83820" rIns="0" bIns="0" rtlCol="0">
            <a:spAutoFit/>
          </a:bodyPr>
          <a:lstStyle/>
          <a:p>
            <a:pPr marL="12700" marR="5080" algn="just">
              <a:lnSpc>
                <a:spcPts val="2800"/>
              </a:lnSpc>
              <a:spcBef>
                <a:spcPts val="660"/>
              </a:spcBef>
            </a:pPr>
            <a:r>
              <a:rPr lang="en-CA" sz="4400" b="0" spc="114" dirty="0">
                <a:solidFill>
                  <a:srgbClr val="0ABBB5"/>
                </a:solidFill>
                <a:latin typeface="Gill Sans MT"/>
                <a:cs typeface="Gill Sans MT"/>
              </a:rPr>
              <a:t>Poor Market Fit</a:t>
            </a:r>
          </a:p>
        </p:txBody>
      </p:sp>
      <p:sp>
        <p:nvSpPr>
          <p:cNvPr id="56" name="object 56"/>
          <p:cNvSpPr txBox="1"/>
          <p:nvPr/>
        </p:nvSpPr>
        <p:spPr>
          <a:xfrm>
            <a:off x="12256809" y="3061277"/>
            <a:ext cx="2300605" cy="1161857"/>
          </a:xfrm>
          <a:prstGeom prst="rect">
            <a:avLst/>
          </a:prstGeom>
        </p:spPr>
        <p:txBody>
          <a:bodyPr vert="horz" wrap="square" lIns="0" tIns="83820" rIns="0" bIns="0" rtlCol="0">
            <a:spAutoFit/>
          </a:bodyPr>
          <a:lstStyle/>
          <a:p>
            <a:pPr marL="12700" marR="5080">
              <a:lnSpc>
                <a:spcPts val="2800"/>
              </a:lnSpc>
              <a:spcBef>
                <a:spcPts val="660"/>
              </a:spcBef>
            </a:pPr>
            <a:r>
              <a:rPr lang="en-GB" sz="2800" spc="95" dirty="0">
                <a:solidFill>
                  <a:srgbClr val="0ABBB5"/>
                </a:solidFill>
                <a:latin typeface="Gill Sans MT"/>
                <a:cs typeface="Gill Sans MT"/>
              </a:rPr>
              <a:t>How to Avoid a Poor Market Fit?</a:t>
            </a:r>
          </a:p>
        </p:txBody>
      </p:sp>
      <p:sp>
        <p:nvSpPr>
          <p:cNvPr id="57" name="object 57"/>
          <p:cNvSpPr/>
          <p:nvPr/>
        </p:nvSpPr>
        <p:spPr>
          <a:xfrm>
            <a:off x="11830050" y="2361872"/>
            <a:ext cx="0" cy="3480435"/>
          </a:xfrm>
          <a:custGeom>
            <a:avLst/>
            <a:gdLst/>
            <a:ahLst/>
            <a:cxnLst/>
            <a:rect l="l" t="t" r="r" b="b"/>
            <a:pathLst>
              <a:path h="3480434">
                <a:moveTo>
                  <a:pt x="0" y="0"/>
                </a:moveTo>
                <a:lnTo>
                  <a:pt x="0" y="3480003"/>
                </a:lnTo>
              </a:path>
            </a:pathLst>
          </a:custGeom>
          <a:ln w="3175">
            <a:solidFill>
              <a:srgbClr val="7989A6"/>
            </a:solidFill>
          </a:ln>
        </p:spPr>
        <p:txBody>
          <a:bodyPr wrap="square" lIns="0" tIns="0" rIns="0" bIns="0" rtlCol="0"/>
          <a:lstStyle/>
          <a:p>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5744102" y="0"/>
            <a:ext cx="9368267" cy="7560309"/>
          </a:xfrm>
          <a:custGeom>
            <a:avLst/>
            <a:gdLst/>
            <a:ahLst/>
            <a:cxnLst/>
            <a:rect l="l" t="t" r="r" b="b"/>
            <a:pathLst>
              <a:path w="10845165" h="7560309">
                <a:moveTo>
                  <a:pt x="10844999" y="0"/>
                </a:moveTo>
                <a:lnTo>
                  <a:pt x="0" y="0"/>
                </a:lnTo>
                <a:lnTo>
                  <a:pt x="0" y="7559992"/>
                </a:lnTo>
                <a:lnTo>
                  <a:pt x="10844999" y="7559992"/>
                </a:lnTo>
                <a:lnTo>
                  <a:pt x="10844999" y="0"/>
                </a:lnTo>
                <a:close/>
              </a:path>
            </a:pathLst>
          </a:custGeom>
          <a:solidFill>
            <a:srgbClr val="191530"/>
          </a:solidFill>
        </p:spPr>
        <p:txBody>
          <a:bodyPr wrap="square" lIns="0" tIns="0" rIns="0" bIns="0" rtlCol="0"/>
          <a:lstStyle/>
          <a:p>
            <a:endParaRPr lang="en-CA"/>
          </a:p>
        </p:txBody>
      </p:sp>
      <p:sp>
        <p:nvSpPr>
          <p:cNvPr id="19" name="object 19"/>
          <p:cNvSpPr txBox="1"/>
          <p:nvPr/>
        </p:nvSpPr>
        <p:spPr>
          <a:xfrm>
            <a:off x="1688232" y="657225"/>
            <a:ext cx="1502292" cy="371897"/>
          </a:xfrm>
          <a:prstGeom prst="rect">
            <a:avLst/>
          </a:prstGeom>
        </p:spPr>
        <p:txBody>
          <a:bodyPr vert="horz" wrap="square" lIns="0" tIns="38100" rIns="0" bIns="0" rtlCol="0">
            <a:spAutoFit/>
          </a:bodyPr>
          <a:lstStyle/>
          <a:p>
            <a:pPr marL="12700">
              <a:lnSpc>
                <a:spcPct val="100000"/>
              </a:lnSpc>
              <a:spcBef>
                <a:spcPts val="300"/>
              </a:spcBef>
            </a:pPr>
            <a:r>
              <a:rPr sz="1000" spc="35" dirty="0">
                <a:solidFill>
                  <a:srgbClr val="191530"/>
                </a:solidFill>
                <a:latin typeface="Gill Sans MT"/>
                <a:cs typeface="Gill Sans MT"/>
              </a:rPr>
              <a:t>by</a:t>
            </a:r>
            <a:endParaRPr sz="1000" dirty="0">
              <a:latin typeface="Gill Sans MT"/>
              <a:cs typeface="Gill Sans MT"/>
            </a:endParaRPr>
          </a:p>
          <a:p>
            <a:pPr marL="12700">
              <a:lnSpc>
                <a:spcPct val="100000"/>
              </a:lnSpc>
              <a:spcBef>
                <a:spcPts val="200"/>
              </a:spcBef>
            </a:pPr>
            <a:r>
              <a:rPr lang="en-CA" sz="1000" b="1" spc="-45" dirty="0">
                <a:solidFill>
                  <a:srgbClr val="191530"/>
                </a:solidFill>
                <a:latin typeface="Verdana"/>
                <a:cs typeface="Verdana"/>
              </a:rPr>
              <a:t>MARYAM GOLABGIR</a:t>
            </a:r>
            <a:endParaRPr sz="1000" dirty="0">
              <a:latin typeface="Verdana"/>
              <a:cs typeface="Verdana"/>
            </a:endParaRPr>
          </a:p>
        </p:txBody>
      </p:sp>
      <p:sp>
        <p:nvSpPr>
          <p:cNvPr id="21" name="object 21"/>
          <p:cNvSpPr/>
          <p:nvPr/>
        </p:nvSpPr>
        <p:spPr>
          <a:xfrm>
            <a:off x="1622001" y="276225"/>
            <a:ext cx="355600" cy="355600"/>
          </a:xfrm>
          <a:custGeom>
            <a:avLst/>
            <a:gdLst/>
            <a:ahLst/>
            <a:cxnLst/>
            <a:rect l="l" t="t" r="r" b="b"/>
            <a:pathLst>
              <a:path w="355600" h="355600">
                <a:moveTo>
                  <a:pt x="177800" y="0"/>
                </a:moveTo>
                <a:lnTo>
                  <a:pt x="130533" y="6351"/>
                </a:lnTo>
                <a:lnTo>
                  <a:pt x="88060" y="24274"/>
                </a:lnTo>
                <a:lnTo>
                  <a:pt x="52076" y="52076"/>
                </a:lnTo>
                <a:lnTo>
                  <a:pt x="24274" y="88060"/>
                </a:lnTo>
                <a:lnTo>
                  <a:pt x="6351" y="130533"/>
                </a:lnTo>
                <a:lnTo>
                  <a:pt x="0" y="177799"/>
                </a:lnTo>
                <a:lnTo>
                  <a:pt x="6351" y="225066"/>
                </a:lnTo>
                <a:lnTo>
                  <a:pt x="24274" y="267539"/>
                </a:lnTo>
                <a:lnTo>
                  <a:pt x="52076" y="303523"/>
                </a:lnTo>
                <a:lnTo>
                  <a:pt x="88060" y="331325"/>
                </a:lnTo>
                <a:lnTo>
                  <a:pt x="130533" y="349248"/>
                </a:lnTo>
                <a:lnTo>
                  <a:pt x="177800" y="355599"/>
                </a:lnTo>
                <a:lnTo>
                  <a:pt x="225066" y="349248"/>
                </a:lnTo>
                <a:lnTo>
                  <a:pt x="267539" y="331325"/>
                </a:lnTo>
                <a:lnTo>
                  <a:pt x="303523" y="303523"/>
                </a:lnTo>
                <a:lnTo>
                  <a:pt x="331325" y="267539"/>
                </a:lnTo>
                <a:lnTo>
                  <a:pt x="349248" y="225066"/>
                </a:lnTo>
                <a:lnTo>
                  <a:pt x="355600" y="177799"/>
                </a:lnTo>
                <a:lnTo>
                  <a:pt x="349248" y="130533"/>
                </a:lnTo>
                <a:lnTo>
                  <a:pt x="331325" y="88060"/>
                </a:lnTo>
                <a:lnTo>
                  <a:pt x="303523" y="52076"/>
                </a:lnTo>
                <a:lnTo>
                  <a:pt x="267539" y="24274"/>
                </a:lnTo>
                <a:lnTo>
                  <a:pt x="225066" y="6351"/>
                </a:lnTo>
                <a:lnTo>
                  <a:pt x="177800" y="0"/>
                </a:lnTo>
                <a:close/>
              </a:path>
            </a:pathLst>
          </a:custGeom>
          <a:solidFill>
            <a:srgbClr val="0ABBB5"/>
          </a:solidFill>
        </p:spPr>
        <p:txBody>
          <a:bodyPr wrap="square" lIns="0" tIns="0" rIns="0" bIns="0" rtlCol="0"/>
          <a:lstStyle/>
          <a:p>
            <a:endParaRPr/>
          </a:p>
        </p:txBody>
      </p:sp>
      <p:pic>
        <p:nvPicPr>
          <p:cNvPr id="24" name="Picture 23">
            <a:extLst>
              <a:ext uri="{FF2B5EF4-FFF2-40B4-BE49-F238E27FC236}">
                <a16:creationId xmlns:a16="http://schemas.microsoft.com/office/drawing/2014/main" id="{1814D3B8-EDB5-E6CB-6DB6-2852D90791B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3157" y="1095113"/>
            <a:ext cx="1502292" cy="1502292"/>
          </a:xfrm>
          <a:prstGeom prst="rect">
            <a:avLst/>
          </a:prstGeom>
        </p:spPr>
      </p:pic>
      <p:sp>
        <p:nvSpPr>
          <p:cNvPr id="26" name="TextBox 25">
            <a:extLst>
              <a:ext uri="{FF2B5EF4-FFF2-40B4-BE49-F238E27FC236}">
                <a16:creationId xmlns:a16="http://schemas.microsoft.com/office/drawing/2014/main" id="{2F4830D7-847A-83B4-9A15-D54367E626EF}"/>
              </a:ext>
            </a:extLst>
          </p:cNvPr>
          <p:cNvSpPr txBox="1"/>
          <p:nvPr/>
        </p:nvSpPr>
        <p:spPr>
          <a:xfrm>
            <a:off x="1614298" y="1190625"/>
            <a:ext cx="4107328" cy="6291531"/>
          </a:xfrm>
          <a:prstGeom prst="rect">
            <a:avLst/>
          </a:prstGeom>
          <a:noFill/>
        </p:spPr>
        <p:txBody>
          <a:bodyPr wrap="square">
            <a:spAutoFit/>
          </a:bodyPr>
          <a:lstStyle/>
          <a:p>
            <a:pPr algn="l"/>
            <a:r>
              <a:rPr lang="en-CA" sz="1300" b="1" dirty="0">
                <a:solidFill>
                  <a:srgbClr val="0E101A"/>
                </a:solidFill>
                <a:effectLst/>
                <a:latin typeface="Century Gothic" panose="020B0502020202020204" pitchFamily="34" charset="0"/>
                <a:ea typeface="Times New Roman" panose="02020603050405020304" pitchFamily="18" charset="0"/>
              </a:rPr>
              <a:t>I have </a:t>
            </a:r>
            <a:r>
              <a:rPr lang="en-CA" sz="1300" dirty="0">
                <a:solidFill>
                  <a:srgbClr val="0E101A"/>
                </a:solidFill>
                <a:effectLst/>
                <a:latin typeface="Century Gothic" panose="020B0502020202020204" pitchFamily="34" charset="0"/>
                <a:ea typeface="Times New Roman" panose="02020603050405020304" pitchFamily="18" charset="0"/>
              </a:rPr>
              <a:t>18 years of digital marketing expertise in Telecommunication, E-Commerce, IPTV, A.I. Development, Broadband, renewable energy and Financial industries. </a:t>
            </a:r>
          </a:p>
          <a:p>
            <a:pPr algn="l"/>
            <a:endParaRPr lang="en-CA" sz="1300" dirty="0">
              <a:solidFill>
                <a:srgbClr val="0E101A"/>
              </a:solidFill>
              <a:latin typeface="Century Gothic" panose="020B0502020202020204" pitchFamily="34" charset="0"/>
              <a:ea typeface="Times New Roman" panose="02020603050405020304" pitchFamily="18" charset="0"/>
            </a:endParaRPr>
          </a:p>
          <a:p>
            <a:pPr algn="l"/>
            <a:r>
              <a:rPr lang="en-CA" sz="1300" dirty="0">
                <a:solidFill>
                  <a:srgbClr val="0E101A"/>
                </a:solidFill>
                <a:effectLst/>
                <a:latin typeface="Century Gothic" panose="020B0502020202020204" pitchFamily="34" charset="0"/>
                <a:ea typeface="Times New Roman" panose="02020603050405020304" pitchFamily="18" charset="0"/>
              </a:rPr>
              <a:t>After spending ten years leading marketing teams for various fortune 500 companies, I decided to start Digital Marketing Experts. This marketing agency caters to small to medium size businesses in the Ontario, Calgary, and Vancouver. As a female entrepreneur, I have gained a unique perspective on the lives of female business owners. I understand the struggle and have learned how to design, execute and measure marketing strategies and customized campaigns for each business.  </a:t>
            </a:r>
            <a:endParaRPr lang="en-CA" sz="1300" dirty="0">
              <a:effectLst/>
              <a:latin typeface="Century Gothic" panose="020B0502020202020204" pitchFamily="34" charset="0"/>
              <a:ea typeface="Times New Roman" panose="02020603050405020304" pitchFamily="18" charset="0"/>
            </a:endParaRPr>
          </a:p>
          <a:p>
            <a:pPr algn="l"/>
            <a:r>
              <a:rPr lang="en-CA" sz="1300" dirty="0">
                <a:solidFill>
                  <a:srgbClr val="0E101A"/>
                </a:solidFill>
                <a:effectLst/>
                <a:latin typeface="Century Gothic" panose="020B0502020202020204" pitchFamily="34" charset="0"/>
                <a:ea typeface="Times New Roman" panose="02020603050405020304" pitchFamily="18" charset="0"/>
              </a:rPr>
              <a:t> </a:t>
            </a:r>
            <a:endParaRPr lang="en-CA" sz="1300" dirty="0">
              <a:effectLst/>
              <a:latin typeface="Century Gothic" panose="020B0502020202020204" pitchFamily="34" charset="0"/>
              <a:ea typeface="Times New Roman" panose="02020603050405020304" pitchFamily="18" charset="0"/>
            </a:endParaRPr>
          </a:p>
          <a:p>
            <a:pPr algn="l"/>
            <a:r>
              <a:rPr lang="en-CA" sz="1300" dirty="0">
                <a:solidFill>
                  <a:srgbClr val="0E101A"/>
                </a:solidFill>
                <a:effectLst/>
                <a:latin typeface="Century Gothic" panose="020B0502020202020204" pitchFamily="34" charset="0"/>
                <a:ea typeface="Times New Roman" panose="02020603050405020304" pitchFamily="18" charset="0"/>
              </a:rPr>
              <a:t>I believe it is essential to create a sustainable digital marketing strategy which will require a sharp vision and many metrics to accompany digital plans. Our digital expertise is in Social Media Marketing strategies, Website Development, Search Engine Marketing and Optimization, Online Advertising and Video / Mobile Marketing. For more information about our business, you can visit </a:t>
            </a:r>
            <a:r>
              <a:rPr lang="en-CA" sz="1300" u="sng" dirty="0">
                <a:solidFill>
                  <a:srgbClr val="4A6EE0"/>
                </a:solidFill>
                <a:effectLst/>
                <a:latin typeface="Century Gothic" panose="020B0502020202020204" pitchFamily="34" charset="0"/>
                <a:ea typeface="Times New Roman" panose="02020603050405020304" pitchFamily="18" charset="0"/>
                <a:hlinkClick r:id="rId3"/>
              </a:rPr>
              <a:t>www.digitalmarketingexperts.ca</a:t>
            </a:r>
            <a:r>
              <a:rPr lang="en-CA" sz="1300" dirty="0">
                <a:solidFill>
                  <a:srgbClr val="0E101A"/>
                </a:solidFill>
                <a:effectLst/>
                <a:latin typeface="Century Gothic" panose="020B0502020202020204" pitchFamily="34" charset="0"/>
                <a:ea typeface="Times New Roman" panose="02020603050405020304" pitchFamily="18" charset="0"/>
              </a:rPr>
              <a:t> or my LinkedIn profile </a:t>
            </a:r>
            <a:r>
              <a:rPr lang="en-CA" sz="1300" u="sng" dirty="0">
                <a:solidFill>
                  <a:srgbClr val="4A6EE0"/>
                </a:solidFill>
                <a:effectLst/>
                <a:latin typeface="Century Gothic" panose="020B0502020202020204" pitchFamily="34" charset="0"/>
                <a:ea typeface="Times New Roman" panose="02020603050405020304" pitchFamily="18" charset="0"/>
                <a:hlinkClick r:id="rId4"/>
              </a:rPr>
              <a:t>https://www.linkedin.com/in/maryamgolabgir</a:t>
            </a:r>
            <a:endParaRPr lang="en-CA" sz="1300" dirty="0">
              <a:effectLst/>
              <a:latin typeface="Century Gothic" panose="020B0502020202020204" pitchFamily="34" charset="0"/>
              <a:ea typeface="Times New Roman" panose="02020603050405020304" pitchFamily="18" charset="0"/>
            </a:endParaRPr>
          </a:p>
          <a:p>
            <a:pPr algn="l">
              <a:lnSpc>
                <a:spcPct val="107000"/>
              </a:lnSpc>
              <a:spcAft>
                <a:spcPts val="800"/>
              </a:spcAft>
            </a:pPr>
            <a:r>
              <a:rPr lang="en-CA" sz="1300" dirty="0">
                <a:effectLst/>
                <a:latin typeface="Century Gothic" panose="020B0502020202020204" pitchFamily="34" charset="0"/>
                <a:ea typeface="Calibri" panose="020F0502020204030204" pitchFamily="34" charset="0"/>
                <a:cs typeface="Times New Roman" panose="02020603050405020304" pitchFamily="18" charset="0"/>
              </a:rPr>
              <a:t> </a:t>
            </a:r>
          </a:p>
        </p:txBody>
      </p:sp>
      <p:pic>
        <p:nvPicPr>
          <p:cNvPr id="4" name="Picture 3">
            <a:extLst>
              <a:ext uri="{FF2B5EF4-FFF2-40B4-BE49-F238E27FC236}">
                <a16:creationId xmlns:a16="http://schemas.microsoft.com/office/drawing/2014/main" id="{D4B6F675-7A0C-239E-90B6-94559B5C79C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331" y="2688347"/>
            <a:ext cx="1574594" cy="1190131"/>
          </a:xfrm>
          <a:prstGeom prst="rect">
            <a:avLst/>
          </a:prstGeom>
        </p:spPr>
      </p:pic>
      <p:sp>
        <p:nvSpPr>
          <p:cNvPr id="5" name="TextBox 4">
            <a:extLst>
              <a:ext uri="{FF2B5EF4-FFF2-40B4-BE49-F238E27FC236}">
                <a16:creationId xmlns:a16="http://schemas.microsoft.com/office/drawing/2014/main" id="{55989C91-6450-B745-D7C3-4BC1C957A87F}"/>
              </a:ext>
            </a:extLst>
          </p:cNvPr>
          <p:cNvSpPr txBox="1"/>
          <p:nvPr/>
        </p:nvSpPr>
        <p:spPr>
          <a:xfrm>
            <a:off x="6496050" y="631825"/>
            <a:ext cx="7561780" cy="6401753"/>
          </a:xfrm>
          <a:prstGeom prst="rect">
            <a:avLst/>
          </a:prstGeom>
          <a:noFill/>
        </p:spPr>
        <p:txBody>
          <a:bodyPr wrap="square">
            <a:spAutoFit/>
          </a:bodyPr>
          <a:lstStyle/>
          <a:p>
            <a:pPr>
              <a:spcAft>
                <a:spcPts val="1200"/>
              </a:spcAft>
            </a:pPr>
            <a:r>
              <a:rPr lang="en-CA" sz="2000" b="1" dirty="0">
                <a:solidFill>
                  <a:schemeClr val="bg1"/>
                </a:solidFill>
                <a:effectLst/>
                <a:latin typeface="Century Gothic" panose="020B0502020202020204" pitchFamily="34" charset="0"/>
                <a:ea typeface="Times New Roman" panose="02020603050405020304" pitchFamily="18" charset="0"/>
              </a:rPr>
              <a:t>As a Growth marketing expert, I use data-driven strategies and tactics to achieve sustainable business growth. I provide input and guidance on various aspects of marketing, including customer acquisition, retention, and revenue generation.</a:t>
            </a:r>
            <a:endParaRPr lang="en-CA" sz="2000" b="1" dirty="0">
              <a:solidFill>
                <a:srgbClr val="0ABBB5"/>
              </a:solidFill>
              <a:effectLst/>
              <a:latin typeface="Century Gothic" panose="020B0502020202020204" pitchFamily="34" charset="0"/>
              <a:ea typeface="Times New Roman" panose="02020603050405020304" pitchFamily="18" charset="0"/>
            </a:endParaRPr>
          </a:p>
          <a:p>
            <a:pPr algn="l">
              <a:spcAft>
                <a:spcPts val="1200"/>
              </a:spcAft>
            </a:pPr>
            <a:r>
              <a:rPr lang="en-CA" sz="2000" b="1" dirty="0">
                <a:solidFill>
                  <a:srgbClr val="0ABBB5"/>
                </a:solidFill>
                <a:effectLst/>
                <a:latin typeface="Century Gothic" panose="020B0502020202020204" pitchFamily="34" charset="0"/>
                <a:ea typeface="Times New Roman" panose="02020603050405020304" pitchFamily="18" charset="0"/>
              </a:rPr>
              <a:t>My expertise includes:</a:t>
            </a:r>
          </a:p>
          <a:p>
            <a:pPr marL="285750" lvl="0" indent="-285750">
              <a:spcBef>
                <a:spcPts val="1200"/>
              </a:spcBef>
              <a:spcAft>
                <a:spcPts val="1200"/>
              </a:spcAft>
              <a:buFont typeface="Arial" panose="020B0604020202020204" pitchFamily="34" charset="0"/>
              <a:buChar char="•"/>
              <a:tabLst>
                <a:tab pos="457200" algn="l"/>
              </a:tabLst>
            </a:pPr>
            <a:r>
              <a:rPr lang="en-CA" sz="2000" b="1" dirty="0">
                <a:solidFill>
                  <a:srgbClr val="0ABBB5"/>
                </a:solidFill>
                <a:effectLst/>
                <a:latin typeface="Century Gothic" panose="020B0502020202020204" pitchFamily="34" charset="0"/>
                <a:ea typeface="Times New Roman" panose="02020603050405020304" pitchFamily="18" charset="0"/>
              </a:rPr>
              <a:t>Identifying and targeting the right audience</a:t>
            </a:r>
          </a:p>
          <a:p>
            <a:pPr marL="285750" lvl="0" indent="-285750">
              <a:spcBef>
                <a:spcPts val="1200"/>
              </a:spcBef>
              <a:spcAft>
                <a:spcPts val="1200"/>
              </a:spcAft>
              <a:buFont typeface="Arial" panose="020B0604020202020204" pitchFamily="34" charset="0"/>
              <a:buChar char="•"/>
              <a:tabLst>
                <a:tab pos="457200" algn="l"/>
              </a:tabLst>
            </a:pPr>
            <a:r>
              <a:rPr lang="en-CA" sz="2000" b="1" dirty="0">
                <a:solidFill>
                  <a:srgbClr val="0ABBB5"/>
                </a:solidFill>
                <a:effectLst/>
                <a:latin typeface="Century Gothic" panose="020B0502020202020204" pitchFamily="34" charset="0"/>
                <a:ea typeface="Times New Roman" panose="02020603050405020304" pitchFamily="18" charset="0"/>
              </a:rPr>
              <a:t>Creating compelling messaging and content</a:t>
            </a:r>
          </a:p>
          <a:p>
            <a:pPr marL="285750" lvl="0" indent="-285750">
              <a:spcBef>
                <a:spcPts val="1200"/>
              </a:spcBef>
              <a:spcAft>
                <a:spcPts val="1200"/>
              </a:spcAft>
              <a:buFont typeface="Arial" panose="020B0604020202020204" pitchFamily="34" charset="0"/>
              <a:buChar char="•"/>
              <a:tabLst>
                <a:tab pos="457200" algn="l"/>
              </a:tabLst>
            </a:pPr>
            <a:r>
              <a:rPr lang="en-CA" sz="2000" b="1" dirty="0">
                <a:solidFill>
                  <a:srgbClr val="0ABBB5"/>
                </a:solidFill>
                <a:effectLst/>
                <a:latin typeface="Century Gothic" panose="020B0502020202020204" pitchFamily="34" charset="0"/>
                <a:ea typeface="Times New Roman" panose="02020603050405020304" pitchFamily="18" charset="0"/>
              </a:rPr>
              <a:t>Optimizing conversion rates</a:t>
            </a:r>
          </a:p>
          <a:p>
            <a:pPr marL="285750" lvl="0" indent="-285750">
              <a:spcBef>
                <a:spcPts val="1200"/>
              </a:spcBef>
              <a:spcAft>
                <a:spcPts val="1200"/>
              </a:spcAft>
              <a:buFont typeface="Arial" panose="020B0604020202020204" pitchFamily="34" charset="0"/>
              <a:buChar char="•"/>
              <a:tabLst>
                <a:tab pos="457200" algn="l"/>
              </a:tabLst>
            </a:pPr>
            <a:r>
              <a:rPr lang="en-CA" sz="2000" b="1" dirty="0">
                <a:solidFill>
                  <a:srgbClr val="0ABBB5"/>
                </a:solidFill>
                <a:effectLst/>
                <a:latin typeface="Century Gothic" panose="020B0502020202020204" pitchFamily="34" charset="0"/>
                <a:ea typeface="Times New Roman" panose="02020603050405020304" pitchFamily="18" charset="0"/>
              </a:rPr>
              <a:t>Implementing and analyzing marketing campaigns</a:t>
            </a:r>
          </a:p>
          <a:p>
            <a:pPr marL="285750" lvl="0" indent="-285750">
              <a:spcBef>
                <a:spcPts val="1200"/>
              </a:spcBef>
              <a:spcAft>
                <a:spcPts val="1200"/>
              </a:spcAft>
              <a:buFont typeface="Arial" panose="020B0604020202020204" pitchFamily="34" charset="0"/>
              <a:buChar char="•"/>
              <a:tabLst>
                <a:tab pos="457200" algn="l"/>
              </a:tabLst>
            </a:pPr>
            <a:r>
              <a:rPr lang="en-CA" sz="2000" b="1" dirty="0">
                <a:solidFill>
                  <a:srgbClr val="0ABBB5"/>
                </a:solidFill>
                <a:effectLst/>
                <a:latin typeface="Century Gothic" panose="020B0502020202020204" pitchFamily="34" charset="0"/>
                <a:ea typeface="Times New Roman" panose="02020603050405020304" pitchFamily="18" charset="0"/>
              </a:rPr>
              <a:t>Leveraging data and analytics to make informed decisions</a:t>
            </a:r>
          </a:p>
          <a:p>
            <a:pPr marL="285750" lvl="0" indent="-285750">
              <a:spcBef>
                <a:spcPts val="1200"/>
              </a:spcBef>
              <a:spcAft>
                <a:spcPts val="1200"/>
              </a:spcAft>
              <a:buFont typeface="Arial" panose="020B0604020202020204" pitchFamily="34" charset="0"/>
              <a:buChar char="•"/>
              <a:tabLst>
                <a:tab pos="457200" algn="l"/>
              </a:tabLst>
            </a:pPr>
            <a:r>
              <a:rPr lang="en-CA" sz="2000" b="1" dirty="0">
                <a:solidFill>
                  <a:srgbClr val="0ABBB5"/>
                </a:solidFill>
                <a:effectLst/>
                <a:latin typeface="Century Gothic" panose="020B0502020202020204" pitchFamily="34" charset="0"/>
                <a:ea typeface="Times New Roman" panose="02020603050405020304" pitchFamily="18" charset="0"/>
              </a:rPr>
              <a:t>Staying up-to-date with the latest marketing trends and technologies</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6953250" y="-50108"/>
            <a:ext cx="8172450" cy="7560309"/>
          </a:xfrm>
          <a:custGeom>
            <a:avLst/>
            <a:gdLst/>
            <a:ahLst/>
            <a:cxnLst/>
            <a:rect l="l" t="t" r="r" b="b"/>
            <a:pathLst>
              <a:path w="10845165" h="7560309">
                <a:moveTo>
                  <a:pt x="10844999" y="0"/>
                </a:moveTo>
                <a:lnTo>
                  <a:pt x="0" y="0"/>
                </a:lnTo>
                <a:lnTo>
                  <a:pt x="0" y="7559992"/>
                </a:lnTo>
                <a:lnTo>
                  <a:pt x="10844999" y="7559992"/>
                </a:lnTo>
                <a:lnTo>
                  <a:pt x="10844999" y="0"/>
                </a:lnTo>
                <a:close/>
              </a:path>
            </a:pathLst>
          </a:custGeom>
          <a:solidFill>
            <a:srgbClr val="003C71"/>
          </a:solidFill>
        </p:spPr>
        <p:txBody>
          <a:bodyPr wrap="square" lIns="0" tIns="0" rIns="0" bIns="0" rtlCol="0"/>
          <a:lstStyle/>
          <a:p>
            <a:endParaRPr/>
          </a:p>
        </p:txBody>
      </p:sp>
      <p:sp>
        <p:nvSpPr>
          <p:cNvPr id="4" name="object 4"/>
          <p:cNvSpPr txBox="1"/>
          <p:nvPr/>
        </p:nvSpPr>
        <p:spPr>
          <a:xfrm>
            <a:off x="243407" y="865307"/>
            <a:ext cx="6086092" cy="2143920"/>
          </a:xfrm>
          <a:prstGeom prst="rect">
            <a:avLst/>
          </a:prstGeom>
        </p:spPr>
        <p:txBody>
          <a:bodyPr vert="horz" wrap="square" lIns="0" tIns="12700" rIns="0" bIns="0" rtlCol="0">
            <a:spAutoFit/>
          </a:bodyPr>
          <a:lstStyle/>
          <a:p>
            <a:pPr marL="12700" marR="5080" algn="just">
              <a:lnSpc>
                <a:spcPct val="116700"/>
              </a:lnSpc>
              <a:spcBef>
                <a:spcPts val="100"/>
              </a:spcBef>
            </a:pPr>
            <a:r>
              <a:rPr lang="en-GB" sz="1700" spc="40" dirty="0">
                <a:solidFill>
                  <a:srgbClr val="526482"/>
                </a:solidFill>
                <a:latin typeface="Gill Sans MT"/>
                <a:cs typeface="Gill Sans MT"/>
              </a:rPr>
              <a:t>One of the cornerstones of multilingual marketing is the correct and culturally appropriate translation of your website content, ads, and other marketing materials.</a:t>
            </a:r>
          </a:p>
          <a:p>
            <a:pPr marL="12700" marR="5080" algn="just">
              <a:lnSpc>
                <a:spcPct val="116700"/>
              </a:lnSpc>
              <a:spcBef>
                <a:spcPts val="100"/>
              </a:spcBef>
            </a:pPr>
            <a:r>
              <a:rPr lang="en-GB" sz="1700" spc="40" dirty="0">
                <a:solidFill>
                  <a:srgbClr val="526482"/>
                </a:solidFill>
                <a:latin typeface="Gill Sans MT"/>
                <a:cs typeface="Gill Sans MT"/>
              </a:rPr>
              <a:t>If you don’t translate your website or other marketing assets into local languages or do a poor job at it, you risk harming your brand image, looking amateurish, and even offending and alienating potential customers.</a:t>
            </a:r>
          </a:p>
        </p:txBody>
      </p:sp>
      <p:sp>
        <p:nvSpPr>
          <p:cNvPr id="5" name="object 5"/>
          <p:cNvSpPr txBox="1"/>
          <p:nvPr/>
        </p:nvSpPr>
        <p:spPr>
          <a:xfrm>
            <a:off x="241675" y="3751146"/>
            <a:ext cx="3194109" cy="228781"/>
          </a:xfrm>
          <a:prstGeom prst="rect">
            <a:avLst/>
          </a:prstGeom>
        </p:spPr>
        <p:txBody>
          <a:bodyPr vert="horz" wrap="square" lIns="0" tIns="48260" rIns="0" bIns="0" rtlCol="0">
            <a:spAutoFit/>
          </a:bodyPr>
          <a:lstStyle/>
          <a:p>
            <a:pPr marL="12700" marR="5080">
              <a:lnSpc>
                <a:spcPts val="1400"/>
              </a:lnSpc>
              <a:spcBef>
                <a:spcPts val="380"/>
              </a:spcBef>
            </a:pPr>
            <a:r>
              <a:rPr lang="en-GB" sz="1600" b="1" dirty="0">
                <a:solidFill>
                  <a:srgbClr val="003C71"/>
                </a:solidFill>
                <a:latin typeface="Century Gothic"/>
                <a:cs typeface="Century Gothic"/>
              </a:rPr>
              <a:t>How to Avoid a Bad Translation</a:t>
            </a:r>
          </a:p>
        </p:txBody>
      </p:sp>
      <p:grpSp>
        <p:nvGrpSpPr>
          <p:cNvPr id="13" name="object 13"/>
          <p:cNvGrpSpPr/>
          <p:nvPr/>
        </p:nvGrpSpPr>
        <p:grpSpPr>
          <a:xfrm>
            <a:off x="243407" y="428625"/>
            <a:ext cx="439420" cy="158750"/>
            <a:chOff x="360000" y="3843540"/>
            <a:chExt cx="439420" cy="158750"/>
          </a:xfrm>
        </p:grpSpPr>
        <p:sp>
          <p:nvSpPr>
            <p:cNvPr id="14" name="object 14"/>
            <p:cNvSpPr/>
            <p:nvPr/>
          </p:nvSpPr>
          <p:spPr>
            <a:xfrm>
              <a:off x="439204" y="3843540"/>
              <a:ext cx="281305" cy="158750"/>
            </a:xfrm>
            <a:custGeom>
              <a:avLst/>
              <a:gdLst/>
              <a:ahLst/>
              <a:cxnLst/>
              <a:rect l="l" t="t" r="r" b="b"/>
              <a:pathLst>
                <a:path w="281305" h="158750">
                  <a:moveTo>
                    <a:pt x="280797" y="0"/>
                  </a:moveTo>
                  <a:lnTo>
                    <a:pt x="0" y="0"/>
                  </a:lnTo>
                  <a:lnTo>
                    <a:pt x="0" y="158394"/>
                  </a:lnTo>
                  <a:lnTo>
                    <a:pt x="280797" y="158394"/>
                  </a:lnTo>
                  <a:lnTo>
                    <a:pt x="280797" y="0"/>
                  </a:lnTo>
                  <a:close/>
                </a:path>
              </a:pathLst>
            </a:custGeom>
            <a:solidFill>
              <a:srgbClr val="3CCBDA"/>
            </a:solidFill>
          </p:spPr>
          <p:txBody>
            <a:bodyPr wrap="square" lIns="0" tIns="0" rIns="0" bIns="0" rtlCol="0"/>
            <a:lstStyle/>
            <a:p>
              <a:endParaRPr/>
            </a:p>
          </p:txBody>
        </p:sp>
        <p:pic>
          <p:nvPicPr>
            <p:cNvPr id="15" name="object 15"/>
            <p:cNvPicPr/>
            <p:nvPr/>
          </p:nvPicPr>
          <p:blipFill>
            <a:blip r:embed="rId2" cstate="print"/>
            <a:stretch>
              <a:fillRect/>
            </a:stretch>
          </p:blipFill>
          <p:spPr>
            <a:xfrm>
              <a:off x="360000" y="3843543"/>
              <a:ext cx="158394" cy="158394"/>
            </a:xfrm>
            <a:prstGeom prst="rect">
              <a:avLst/>
            </a:prstGeom>
          </p:spPr>
        </p:pic>
        <p:pic>
          <p:nvPicPr>
            <p:cNvPr id="16" name="object 16"/>
            <p:cNvPicPr/>
            <p:nvPr/>
          </p:nvPicPr>
          <p:blipFill>
            <a:blip r:embed="rId2" cstate="print"/>
            <a:stretch>
              <a:fillRect/>
            </a:stretch>
          </p:blipFill>
          <p:spPr>
            <a:xfrm>
              <a:off x="640798" y="3843543"/>
              <a:ext cx="158394" cy="158394"/>
            </a:xfrm>
            <a:prstGeom prst="rect">
              <a:avLst/>
            </a:prstGeom>
          </p:spPr>
        </p:pic>
      </p:grpSp>
      <p:grpSp>
        <p:nvGrpSpPr>
          <p:cNvPr id="19" name="object 19"/>
          <p:cNvGrpSpPr/>
          <p:nvPr/>
        </p:nvGrpSpPr>
        <p:grpSpPr>
          <a:xfrm>
            <a:off x="7945107" y="3730047"/>
            <a:ext cx="797560" cy="796290"/>
            <a:chOff x="7945107" y="3730047"/>
            <a:chExt cx="797560" cy="796290"/>
          </a:xfrm>
        </p:grpSpPr>
        <p:sp>
          <p:nvSpPr>
            <p:cNvPr id="20" name="object 20"/>
            <p:cNvSpPr/>
            <p:nvPr/>
          </p:nvSpPr>
          <p:spPr>
            <a:xfrm>
              <a:off x="7945107" y="3751146"/>
              <a:ext cx="774700" cy="774700"/>
            </a:xfrm>
            <a:custGeom>
              <a:avLst/>
              <a:gdLst/>
              <a:ahLst/>
              <a:cxnLst/>
              <a:rect l="l" t="t" r="r" b="b"/>
              <a:pathLst>
                <a:path w="774700" h="774700">
                  <a:moveTo>
                    <a:pt x="387350" y="0"/>
                  </a:moveTo>
                  <a:lnTo>
                    <a:pt x="338828" y="3023"/>
                  </a:lnTo>
                  <a:lnTo>
                    <a:pt x="292086" y="11851"/>
                  </a:lnTo>
                  <a:lnTo>
                    <a:pt x="247489" y="26116"/>
                  </a:lnTo>
                  <a:lnTo>
                    <a:pt x="205404" y="45453"/>
                  </a:lnTo>
                  <a:lnTo>
                    <a:pt x="166196" y="69496"/>
                  </a:lnTo>
                  <a:lnTo>
                    <a:pt x="130231" y="97879"/>
                  </a:lnTo>
                  <a:lnTo>
                    <a:pt x="97874" y="130236"/>
                  </a:lnTo>
                  <a:lnTo>
                    <a:pt x="69492" y="166202"/>
                  </a:lnTo>
                  <a:lnTo>
                    <a:pt x="45450" y="205410"/>
                  </a:lnTo>
                  <a:lnTo>
                    <a:pt x="26114" y="247495"/>
                  </a:lnTo>
                  <a:lnTo>
                    <a:pt x="11850" y="292090"/>
                  </a:lnTo>
                  <a:lnTo>
                    <a:pt x="3023" y="338830"/>
                  </a:lnTo>
                  <a:lnTo>
                    <a:pt x="0" y="387350"/>
                  </a:lnTo>
                  <a:lnTo>
                    <a:pt x="3023" y="435871"/>
                  </a:lnTo>
                  <a:lnTo>
                    <a:pt x="11850" y="482613"/>
                  </a:lnTo>
                  <a:lnTo>
                    <a:pt x="26114" y="527210"/>
                  </a:lnTo>
                  <a:lnTo>
                    <a:pt x="45450" y="569295"/>
                  </a:lnTo>
                  <a:lnTo>
                    <a:pt x="69492" y="608503"/>
                  </a:lnTo>
                  <a:lnTo>
                    <a:pt x="97874" y="644468"/>
                  </a:lnTo>
                  <a:lnTo>
                    <a:pt x="130231" y="676825"/>
                  </a:lnTo>
                  <a:lnTo>
                    <a:pt x="166196" y="705207"/>
                  </a:lnTo>
                  <a:lnTo>
                    <a:pt x="205404" y="729249"/>
                  </a:lnTo>
                  <a:lnTo>
                    <a:pt x="247489" y="748585"/>
                  </a:lnTo>
                  <a:lnTo>
                    <a:pt x="292086" y="762849"/>
                  </a:lnTo>
                  <a:lnTo>
                    <a:pt x="338828" y="771676"/>
                  </a:lnTo>
                  <a:lnTo>
                    <a:pt x="387350" y="774700"/>
                  </a:lnTo>
                  <a:lnTo>
                    <a:pt x="435871" y="771676"/>
                  </a:lnTo>
                  <a:lnTo>
                    <a:pt x="482613" y="762849"/>
                  </a:lnTo>
                  <a:lnTo>
                    <a:pt x="485269" y="762000"/>
                  </a:lnTo>
                  <a:lnTo>
                    <a:pt x="387350" y="762000"/>
                  </a:lnTo>
                  <a:lnTo>
                    <a:pt x="340418" y="759075"/>
                  </a:lnTo>
                  <a:lnTo>
                    <a:pt x="295207" y="750538"/>
                  </a:lnTo>
                  <a:lnTo>
                    <a:pt x="252073" y="736742"/>
                  </a:lnTo>
                  <a:lnTo>
                    <a:pt x="211367" y="718040"/>
                  </a:lnTo>
                  <a:lnTo>
                    <a:pt x="173445" y="694787"/>
                  </a:lnTo>
                  <a:lnTo>
                    <a:pt x="138659" y="667335"/>
                  </a:lnTo>
                  <a:lnTo>
                    <a:pt x="107364" y="636040"/>
                  </a:lnTo>
                  <a:lnTo>
                    <a:pt x="79912" y="601254"/>
                  </a:lnTo>
                  <a:lnTo>
                    <a:pt x="56659" y="563332"/>
                  </a:lnTo>
                  <a:lnTo>
                    <a:pt x="37957" y="522626"/>
                  </a:lnTo>
                  <a:lnTo>
                    <a:pt x="24161" y="479492"/>
                  </a:lnTo>
                  <a:lnTo>
                    <a:pt x="15624" y="434281"/>
                  </a:lnTo>
                  <a:lnTo>
                    <a:pt x="12700" y="387350"/>
                  </a:lnTo>
                  <a:lnTo>
                    <a:pt x="15624" y="340420"/>
                  </a:lnTo>
                  <a:lnTo>
                    <a:pt x="24161" y="295212"/>
                  </a:lnTo>
                  <a:lnTo>
                    <a:pt x="37957" y="252078"/>
                  </a:lnTo>
                  <a:lnTo>
                    <a:pt x="56659" y="211373"/>
                  </a:lnTo>
                  <a:lnTo>
                    <a:pt x="79912" y="173450"/>
                  </a:lnTo>
                  <a:lnTo>
                    <a:pt x="107364" y="138664"/>
                  </a:lnTo>
                  <a:lnTo>
                    <a:pt x="138659" y="107368"/>
                  </a:lnTo>
                  <a:lnTo>
                    <a:pt x="173445" y="79916"/>
                  </a:lnTo>
                  <a:lnTo>
                    <a:pt x="211367" y="56662"/>
                  </a:lnTo>
                  <a:lnTo>
                    <a:pt x="252073" y="37959"/>
                  </a:lnTo>
                  <a:lnTo>
                    <a:pt x="295207" y="24162"/>
                  </a:lnTo>
                  <a:lnTo>
                    <a:pt x="340418" y="15624"/>
                  </a:lnTo>
                  <a:lnTo>
                    <a:pt x="387350" y="12700"/>
                  </a:lnTo>
                  <a:lnTo>
                    <a:pt x="485267" y="12700"/>
                  </a:lnTo>
                  <a:lnTo>
                    <a:pt x="482613" y="11851"/>
                  </a:lnTo>
                  <a:lnTo>
                    <a:pt x="435871" y="3023"/>
                  </a:lnTo>
                  <a:lnTo>
                    <a:pt x="387350" y="0"/>
                  </a:lnTo>
                  <a:close/>
                </a:path>
                <a:path w="774700" h="774700">
                  <a:moveTo>
                    <a:pt x="485267" y="12700"/>
                  </a:moveTo>
                  <a:lnTo>
                    <a:pt x="387350" y="12700"/>
                  </a:lnTo>
                  <a:lnTo>
                    <a:pt x="434281" y="15624"/>
                  </a:lnTo>
                  <a:lnTo>
                    <a:pt x="479492" y="24162"/>
                  </a:lnTo>
                  <a:lnTo>
                    <a:pt x="522626" y="37959"/>
                  </a:lnTo>
                  <a:lnTo>
                    <a:pt x="563332" y="56662"/>
                  </a:lnTo>
                  <a:lnTo>
                    <a:pt x="601254" y="79916"/>
                  </a:lnTo>
                  <a:lnTo>
                    <a:pt x="636040" y="107368"/>
                  </a:lnTo>
                  <a:lnTo>
                    <a:pt x="667335" y="138664"/>
                  </a:lnTo>
                  <a:lnTo>
                    <a:pt x="694787" y="173450"/>
                  </a:lnTo>
                  <a:lnTo>
                    <a:pt x="718040" y="211373"/>
                  </a:lnTo>
                  <a:lnTo>
                    <a:pt x="736742" y="252078"/>
                  </a:lnTo>
                  <a:lnTo>
                    <a:pt x="750538" y="295212"/>
                  </a:lnTo>
                  <a:lnTo>
                    <a:pt x="759075" y="340420"/>
                  </a:lnTo>
                  <a:lnTo>
                    <a:pt x="762000" y="387350"/>
                  </a:lnTo>
                  <a:lnTo>
                    <a:pt x="759075" y="434281"/>
                  </a:lnTo>
                  <a:lnTo>
                    <a:pt x="750538" y="479492"/>
                  </a:lnTo>
                  <a:lnTo>
                    <a:pt x="736742" y="522626"/>
                  </a:lnTo>
                  <a:lnTo>
                    <a:pt x="718040" y="563332"/>
                  </a:lnTo>
                  <a:lnTo>
                    <a:pt x="694787" y="601254"/>
                  </a:lnTo>
                  <a:lnTo>
                    <a:pt x="667335" y="636040"/>
                  </a:lnTo>
                  <a:lnTo>
                    <a:pt x="636040" y="667335"/>
                  </a:lnTo>
                  <a:lnTo>
                    <a:pt x="601254" y="694787"/>
                  </a:lnTo>
                  <a:lnTo>
                    <a:pt x="563332" y="718040"/>
                  </a:lnTo>
                  <a:lnTo>
                    <a:pt x="522626" y="736742"/>
                  </a:lnTo>
                  <a:lnTo>
                    <a:pt x="479492" y="750538"/>
                  </a:lnTo>
                  <a:lnTo>
                    <a:pt x="434281" y="759075"/>
                  </a:lnTo>
                  <a:lnTo>
                    <a:pt x="387350" y="762000"/>
                  </a:lnTo>
                  <a:lnTo>
                    <a:pt x="485269" y="762000"/>
                  </a:lnTo>
                  <a:lnTo>
                    <a:pt x="527210" y="748585"/>
                  </a:lnTo>
                  <a:lnTo>
                    <a:pt x="569295" y="729249"/>
                  </a:lnTo>
                  <a:lnTo>
                    <a:pt x="608503" y="705207"/>
                  </a:lnTo>
                  <a:lnTo>
                    <a:pt x="644468" y="676825"/>
                  </a:lnTo>
                  <a:lnTo>
                    <a:pt x="676825" y="644468"/>
                  </a:lnTo>
                  <a:lnTo>
                    <a:pt x="705207" y="608503"/>
                  </a:lnTo>
                  <a:lnTo>
                    <a:pt x="729249" y="569295"/>
                  </a:lnTo>
                  <a:lnTo>
                    <a:pt x="748585" y="527210"/>
                  </a:lnTo>
                  <a:lnTo>
                    <a:pt x="762849" y="482613"/>
                  </a:lnTo>
                  <a:lnTo>
                    <a:pt x="771676" y="435871"/>
                  </a:lnTo>
                  <a:lnTo>
                    <a:pt x="774700" y="387350"/>
                  </a:lnTo>
                  <a:lnTo>
                    <a:pt x="771676" y="338830"/>
                  </a:lnTo>
                  <a:lnTo>
                    <a:pt x="762849" y="292090"/>
                  </a:lnTo>
                  <a:lnTo>
                    <a:pt x="748585" y="247495"/>
                  </a:lnTo>
                  <a:lnTo>
                    <a:pt x="729249" y="205410"/>
                  </a:lnTo>
                  <a:lnTo>
                    <a:pt x="705207" y="166202"/>
                  </a:lnTo>
                  <a:lnTo>
                    <a:pt x="676825" y="130236"/>
                  </a:lnTo>
                  <a:lnTo>
                    <a:pt x="644468" y="97879"/>
                  </a:lnTo>
                  <a:lnTo>
                    <a:pt x="608503" y="69496"/>
                  </a:lnTo>
                  <a:lnTo>
                    <a:pt x="569295" y="45453"/>
                  </a:lnTo>
                  <a:lnTo>
                    <a:pt x="527210" y="26116"/>
                  </a:lnTo>
                  <a:lnTo>
                    <a:pt x="485267" y="12700"/>
                  </a:lnTo>
                  <a:close/>
                </a:path>
              </a:pathLst>
            </a:custGeom>
            <a:solidFill>
              <a:srgbClr val="ABB8CF">
                <a:alpha val="19999"/>
              </a:srgbClr>
            </a:solidFill>
          </p:spPr>
          <p:txBody>
            <a:bodyPr wrap="square" lIns="0" tIns="0" rIns="0" bIns="0" rtlCol="0"/>
            <a:lstStyle/>
            <a:p>
              <a:endParaRPr/>
            </a:p>
          </p:txBody>
        </p:sp>
        <p:sp>
          <p:nvSpPr>
            <p:cNvPr id="21" name="object 21"/>
            <p:cNvSpPr/>
            <p:nvPr/>
          </p:nvSpPr>
          <p:spPr>
            <a:xfrm>
              <a:off x="8332457" y="3730047"/>
              <a:ext cx="410209" cy="548640"/>
            </a:xfrm>
            <a:custGeom>
              <a:avLst/>
              <a:gdLst/>
              <a:ahLst/>
              <a:cxnLst/>
              <a:rect l="l" t="t" r="r" b="b"/>
              <a:pathLst>
                <a:path w="410209" h="548639">
                  <a:moveTo>
                    <a:pt x="34163" y="0"/>
                  </a:moveTo>
                  <a:lnTo>
                    <a:pt x="20868" y="2684"/>
                  </a:lnTo>
                  <a:lnTo>
                    <a:pt x="10009" y="10004"/>
                  </a:lnTo>
                  <a:lnTo>
                    <a:pt x="2685" y="20863"/>
                  </a:lnTo>
                  <a:lnTo>
                    <a:pt x="0" y="34162"/>
                  </a:lnTo>
                  <a:lnTo>
                    <a:pt x="2378" y="46706"/>
                  </a:lnTo>
                  <a:lnTo>
                    <a:pt x="8931" y="57199"/>
                  </a:lnTo>
                  <a:lnTo>
                    <a:pt x="18784" y="64679"/>
                  </a:lnTo>
                  <a:lnTo>
                    <a:pt x="31064" y="68186"/>
                  </a:lnTo>
                  <a:lnTo>
                    <a:pt x="47604" y="70104"/>
                  </a:lnTo>
                  <a:lnTo>
                    <a:pt x="64022" y="72824"/>
                  </a:lnTo>
                  <a:lnTo>
                    <a:pt x="139980" y="96717"/>
                  </a:lnTo>
                  <a:lnTo>
                    <a:pt x="180079" y="117979"/>
                  </a:lnTo>
                  <a:lnTo>
                    <a:pt x="216400" y="143924"/>
                  </a:lnTo>
                  <a:lnTo>
                    <a:pt x="248667" y="174048"/>
                  </a:lnTo>
                  <a:lnTo>
                    <a:pt x="276605" y="207845"/>
                  </a:lnTo>
                  <a:lnTo>
                    <a:pt x="299939" y="244809"/>
                  </a:lnTo>
                  <a:lnTo>
                    <a:pt x="318391" y="284437"/>
                  </a:lnTo>
                  <a:lnTo>
                    <a:pt x="331688" y="326221"/>
                  </a:lnTo>
                  <a:lnTo>
                    <a:pt x="339553" y="369657"/>
                  </a:lnTo>
                  <a:lnTo>
                    <a:pt x="341710" y="414240"/>
                  </a:lnTo>
                  <a:lnTo>
                    <a:pt x="337884" y="459464"/>
                  </a:lnTo>
                  <a:lnTo>
                    <a:pt x="327799" y="504825"/>
                  </a:lnTo>
                  <a:lnTo>
                    <a:pt x="326545" y="517532"/>
                  </a:lnTo>
                  <a:lnTo>
                    <a:pt x="350939" y="547243"/>
                  </a:lnTo>
                  <a:lnTo>
                    <a:pt x="364458" y="548417"/>
                  </a:lnTo>
                  <a:lnTo>
                    <a:pt x="376943" y="544455"/>
                  </a:lnTo>
                  <a:lnTo>
                    <a:pt x="398525" y="504799"/>
                  </a:lnTo>
                  <a:lnTo>
                    <a:pt x="406014" y="465573"/>
                  </a:lnTo>
                  <a:lnTo>
                    <a:pt x="409915" y="397851"/>
                  </a:lnTo>
                  <a:lnTo>
                    <a:pt x="406076" y="351114"/>
                  </a:lnTo>
                  <a:lnTo>
                    <a:pt x="397078" y="305841"/>
                  </a:lnTo>
                  <a:lnTo>
                    <a:pt x="383201" y="262368"/>
                  </a:lnTo>
                  <a:lnTo>
                    <a:pt x="364723" y="221028"/>
                  </a:lnTo>
                  <a:lnTo>
                    <a:pt x="341921" y="182156"/>
                  </a:lnTo>
                  <a:lnTo>
                    <a:pt x="315074" y="146086"/>
                  </a:lnTo>
                  <a:lnTo>
                    <a:pt x="284461" y="113153"/>
                  </a:lnTo>
                  <a:lnTo>
                    <a:pt x="250359" y="83690"/>
                  </a:lnTo>
                  <a:lnTo>
                    <a:pt x="213048" y="58032"/>
                  </a:lnTo>
                  <a:lnTo>
                    <a:pt x="172806" y="36514"/>
                  </a:lnTo>
                  <a:lnTo>
                    <a:pt x="129910" y="19470"/>
                  </a:lnTo>
                  <a:lnTo>
                    <a:pt x="84640" y="7233"/>
                  </a:lnTo>
                  <a:lnTo>
                    <a:pt x="37274" y="139"/>
                  </a:lnTo>
                  <a:lnTo>
                    <a:pt x="34163" y="0"/>
                  </a:lnTo>
                  <a:close/>
                </a:path>
              </a:pathLst>
            </a:custGeom>
            <a:solidFill>
              <a:srgbClr val="3CCBDA"/>
            </a:solidFill>
          </p:spPr>
          <p:txBody>
            <a:bodyPr wrap="square" lIns="0" tIns="0" rIns="0" bIns="0" rtlCol="0"/>
            <a:lstStyle/>
            <a:p>
              <a:endParaRPr/>
            </a:p>
          </p:txBody>
        </p:sp>
        <p:pic>
          <p:nvPicPr>
            <p:cNvPr id="22" name="object 22"/>
            <p:cNvPicPr/>
            <p:nvPr/>
          </p:nvPicPr>
          <p:blipFill>
            <a:blip r:embed="rId3" cstate="print"/>
            <a:stretch>
              <a:fillRect/>
            </a:stretch>
          </p:blipFill>
          <p:spPr>
            <a:xfrm>
              <a:off x="8310187" y="4122620"/>
              <a:ext cx="146456" cy="146050"/>
            </a:xfrm>
            <a:prstGeom prst="rect">
              <a:avLst/>
            </a:prstGeom>
          </p:spPr>
        </p:pic>
        <p:sp>
          <p:nvSpPr>
            <p:cNvPr id="23" name="object 23"/>
            <p:cNvSpPr/>
            <p:nvPr/>
          </p:nvSpPr>
          <p:spPr>
            <a:xfrm>
              <a:off x="8212177" y="4017846"/>
              <a:ext cx="240665" cy="228600"/>
            </a:xfrm>
            <a:custGeom>
              <a:avLst/>
              <a:gdLst/>
              <a:ahLst/>
              <a:cxnLst/>
              <a:rect l="l" t="t" r="r" b="b"/>
              <a:pathLst>
                <a:path w="240665" h="228600">
                  <a:moveTo>
                    <a:pt x="111926" y="201069"/>
                  </a:moveTo>
                  <a:lnTo>
                    <a:pt x="62396" y="226825"/>
                  </a:lnTo>
                  <a:lnTo>
                    <a:pt x="53857" y="228537"/>
                  </a:lnTo>
                  <a:lnTo>
                    <a:pt x="46216" y="225664"/>
                  </a:lnTo>
                  <a:lnTo>
                    <a:pt x="41090" y="219365"/>
                  </a:lnTo>
                  <a:lnTo>
                    <a:pt x="40095" y="210797"/>
                  </a:lnTo>
                  <a:lnTo>
                    <a:pt x="51157" y="146992"/>
                  </a:lnTo>
                  <a:lnTo>
                    <a:pt x="4294" y="101831"/>
                  </a:lnTo>
                  <a:lnTo>
                    <a:pt x="0" y="94318"/>
                  </a:lnTo>
                  <a:lnTo>
                    <a:pt x="401" y="86234"/>
                  </a:lnTo>
                  <a:lnTo>
                    <a:pt x="4879" y="79462"/>
                  </a:lnTo>
                  <a:lnTo>
                    <a:pt x="12815" y="75885"/>
                  </a:lnTo>
                  <a:lnTo>
                    <a:pt x="77547" y="66563"/>
                  </a:lnTo>
                  <a:lnTo>
                    <a:pt x="106465" y="8486"/>
                  </a:lnTo>
                  <a:lnTo>
                    <a:pt x="112354" y="2121"/>
                  </a:lnTo>
                  <a:lnTo>
                    <a:pt x="120246" y="0"/>
                  </a:lnTo>
                  <a:lnTo>
                    <a:pt x="128141" y="2121"/>
                  </a:lnTo>
                  <a:lnTo>
                    <a:pt x="134037" y="8486"/>
                  </a:lnTo>
                  <a:lnTo>
                    <a:pt x="163018" y="66563"/>
                  </a:lnTo>
                  <a:lnTo>
                    <a:pt x="227763" y="75860"/>
                  </a:lnTo>
                  <a:lnTo>
                    <a:pt x="235695" y="79430"/>
                  </a:lnTo>
                  <a:lnTo>
                    <a:pt x="240166" y="86198"/>
                  </a:lnTo>
                  <a:lnTo>
                    <a:pt x="240563" y="94280"/>
                  </a:lnTo>
                  <a:lnTo>
                    <a:pt x="236272" y="101793"/>
                  </a:lnTo>
                  <a:lnTo>
                    <a:pt x="209830" y="127282"/>
                  </a:lnTo>
                </a:path>
              </a:pathLst>
            </a:custGeom>
            <a:ln w="19050">
              <a:solidFill>
                <a:srgbClr val="FFFFFF"/>
              </a:solidFill>
            </a:ln>
          </p:spPr>
          <p:txBody>
            <a:bodyPr wrap="square" lIns="0" tIns="0" rIns="0" bIns="0" rtlCol="0"/>
            <a:lstStyle/>
            <a:p>
              <a:endParaRPr/>
            </a:p>
          </p:txBody>
        </p:sp>
        <p:sp>
          <p:nvSpPr>
            <p:cNvPr id="24" name="object 24"/>
            <p:cNvSpPr/>
            <p:nvPr/>
          </p:nvSpPr>
          <p:spPr>
            <a:xfrm>
              <a:off x="8355106" y="4181537"/>
              <a:ext cx="57150" cy="35560"/>
            </a:xfrm>
            <a:custGeom>
              <a:avLst/>
              <a:gdLst/>
              <a:ahLst/>
              <a:cxnLst/>
              <a:rect l="l" t="t" r="r" b="b"/>
              <a:pathLst>
                <a:path w="57150" h="35560">
                  <a:moveTo>
                    <a:pt x="56616" y="0"/>
                  </a:moveTo>
                  <a:lnTo>
                    <a:pt x="21221" y="35280"/>
                  </a:lnTo>
                  <a:lnTo>
                    <a:pt x="0" y="14109"/>
                  </a:lnTo>
                </a:path>
              </a:pathLst>
            </a:custGeom>
            <a:ln w="19050">
              <a:solidFill>
                <a:srgbClr val="FFFFFF"/>
              </a:solidFill>
            </a:ln>
          </p:spPr>
          <p:txBody>
            <a:bodyPr wrap="square" lIns="0" tIns="0" rIns="0" bIns="0" rtlCol="0"/>
            <a:lstStyle/>
            <a:p>
              <a:endParaRPr/>
            </a:p>
          </p:txBody>
        </p:sp>
      </p:grpSp>
      <p:sp>
        <p:nvSpPr>
          <p:cNvPr id="25" name="object 25"/>
          <p:cNvSpPr txBox="1"/>
          <p:nvPr/>
        </p:nvSpPr>
        <p:spPr>
          <a:xfrm>
            <a:off x="8893793" y="3884552"/>
            <a:ext cx="998855" cy="433070"/>
          </a:xfrm>
          <a:prstGeom prst="rect">
            <a:avLst/>
          </a:prstGeom>
        </p:spPr>
        <p:txBody>
          <a:bodyPr vert="horz" wrap="square" lIns="0" tIns="64135" rIns="0" bIns="0" rtlCol="0">
            <a:spAutoFit/>
          </a:bodyPr>
          <a:lstStyle/>
          <a:p>
            <a:pPr marL="12700">
              <a:lnSpc>
                <a:spcPct val="100000"/>
              </a:lnSpc>
              <a:spcBef>
                <a:spcPts val="505"/>
              </a:spcBef>
            </a:pPr>
            <a:r>
              <a:rPr sz="1000" b="1" spc="-25" dirty="0">
                <a:solidFill>
                  <a:srgbClr val="3CCBDA"/>
                </a:solidFill>
                <a:latin typeface="Century Gothic"/>
                <a:cs typeface="Century Gothic"/>
              </a:rPr>
              <a:t>31%</a:t>
            </a:r>
            <a:endParaRPr sz="1000">
              <a:latin typeface="Century Gothic"/>
              <a:cs typeface="Century Gothic"/>
            </a:endParaRPr>
          </a:p>
          <a:p>
            <a:pPr marL="12700">
              <a:lnSpc>
                <a:spcPct val="100000"/>
              </a:lnSpc>
              <a:spcBef>
                <a:spcPts val="405"/>
              </a:spcBef>
            </a:pPr>
            <a:r>
              <a:rPr sz="1000" spc="60" dirty="0">
                <a:solidFill>
                  <a:srgbClr val="FFFFFF"/>
                </a:solidFill>
                <a:latin typeface="Trebuchet MS"/>
                <a:cs typeface="Trebuchet MS"/>
              </a:rPr>
              <a:t>Good</a:t>
            </a:r>
            <a:r>
              <a:rPr sz="1000" spc="-35" dirty="0">
                <a:solidFill>
                  <a:srgbClr val="FFFFFF"/>
                </a:solidFill>
                <a:latin typeface="Trebuchet MS"/>
                <a:cs typeface="Trebuchet MS"/>
              </a:rPr>
              <a:t> </a:t>
            </a:r>
            <a:r>
              <a:rPr sz="1000" spc="-10" dirty="0">
                <a:solidFill>
                  <a:srgbClr val="FFFFFF"/>
                </a:solidFill>
                <a:latin typeface="Trebuchet MS"/>
                <a:cs typeface="Trebuchet MS"/>
              </a:rPr>
              <a:t>reputation</a:t>
            </a:r>
            <a:endParaRPr sz="1000">
              <a:latin typeface="Trebuchet MS"/>
              <a:cs typeface="Trebuchet MS"/>
            </a:endParaRPr>
          </a:p>
        </p:txBody>
      </p:sp>
      <p:sp>
        <p:nvSpPr>
          <p:cNvPr id="26" name="object 26"/>
          <p:cNvSpPr txBox="1"/>
          <p:nvPr/>
        </p:nvSpPr>
        <p:spPr>
          <a:xfrm>
            <a:off x="8893793" y="5061931"/>
            <a:ext cx="981075" cy="585470"/>
          </a:xfrm>
          <a:prstGeom prst="rect">
            <a:avLst/>
          </a:prstGeom>
        </p:spPr>
        <p:txBody>
          <a:bodyPr vert="horz" wrap="square" lIns="0" tIns="64135" rIns="0" bIns="0" rtlCol="0">
            <a:spAutoFit/>
          </a:bodyPr>
          <a:lstStyle/>
          <a:p>
            <a:pPr marL="12700">
              <a:lnSpc>
                <a:spcPct val="100000"/>
              </a:lnSpc>
              <a:spcBef>
                <a:spcPts val="505"/>
              </a:spcBef>
            </a:pPr>
            <a:r>
              <a:rPr sz="1000" b="1" spc="60" dirty="0">
                <a:solidFill>
                  <a:srgbClr val="3CCBDA"/>
                </a:solidFill>
                <a:latin typeface="Century Gothic"/>
                <a:cs typeface="Century Gothic"/>
              </a:rPr>
              <a:t>29%</a:t>
            </a:r>
            <a:endParaRPr sz="1000">
              <a:latin typeface="Century Gothic"/>
              <a:cs typeface="Century Gothic"/>
            </a:endParaRPr>
          </a:p>
          <a:p>
            <a:pPr marL="12700" marR="5080">
              <a:lnSpc>
                <a:spcPct val="100000"/>
              </a:lnSpc>
              <a:spcBef>
                <a:spcPts val="405"/>
              </a:spcBef>
            </a:pPr>
            <a:r>
              <a:rPr sz="1000" dirty="0">
                <a:solidFill>
                  <a:srgbClr val="FFFFFF"/>
                </a:solidFill>
                <a:latin typeface="Trebuchet MS"/>
                <a:cs typeface="Trebuchet MS"/>
              </a:rPr>
              <a:t>If</a:t>
            </a:r>
            <a:r>
              <a:rPr sz="1000" spc="-55" dirty="0">
                <a:solidFill>
                  <a:srgbClr val="FFFFFF"/>
                </a:solidFill>
                <a:latin typeface="Trebuchet MS"/>
                <a:cs typeface="Trebuchet MS"/>
              </a:rPr>
              <a:t> </a:t>
            </a:r>
            <a:r>
              <a:rPr sz="1000" spc="-35" dirty="0">
                <a:solidFill>
                  <a:srgbClr val="FFFFFF"/>
                </a:solidFill>
                <a:latin typeface="Trebuchet MS"/>
                <a:cs typeface="Trebuchet MS"/>
              </a:rPr>
              <a:t>it</a:t>
            </a:r>
            <a:r>
              <a:rPr sz="1000" spc="-45" dirty="0">
                <a:solidFill>
                  <a:srgbClr val="FFFFFF"/>
                </a:solidFill>
                <a:latin typeface="Trebuchet MS"/>
                <a:cs typeface="Trebuchet MS"/>
              </a:rPr>
              <a:t> </a:t>
            </a:r>
            <a:r>
              <a:rPr sz="1000" dirty="0">
                <a:solidFill>
                  <a:srgbClr val="FFFFFF"/>
                </a:solidFill>
                <a:latin typeface="Trebuchet MS"/>
                <a:cs typeface="Trebuchet MS"/>
              </a:rPr>
              <a:t>fits</a:t>
            </a:r>
            <a:r>
              <a:rPr sz="1000" spc="-50" dirty="0">
                <a:solidFill>
                  <a:srgbClr val="FFFFFF"/>
                </a:solidFill>
                <a:latin typeface="Trebuchet MS"/>
                <a:cs typeface="Trebuchet MS"/>
              </a:rPr>
              <a:t> </a:t>
            </a:r>
            <a:r>
              <a:rPr sz="1000" spc="-10" dirty="0">
                <a:solidFill>
                  <a:srgbClr val="FFFFFF"/>
                </a:solidFill>
                <a:latin typeface="Trebuchet MS"/>
                <a:cs typeface="Trebuchet MS"/>
              </a:rPr>
              <a:t>with</a:t>
            </a:r>
            <a:r>
              <a:rPr sz="1000" spc="-50" dirty="0">
                <a:solidFill>
                  <a:srgbClr val="FFFFFF"/>
                </a:solidFill>
                <a:latin typeface="Trebuchet MS"/>
                <a:cs typeface="Trebuchet MS"/>
              </a:rPr>
              <a:t> </a:t>
            </a:r>
            <a:r>
              <a:rPr sz="1000" spc="-25" dirty="0">
                <a:solidFill>
                  <a:srgbClr val="FFFFFF"/>
                </a:solidFill>
                <a:latin typeface="Trebuchet MS"/>
                <a:cs typeface="Trebuchet MS"/>
              </a:rPr>
              <a:t>my </a:t>
            </a:r>
            <a:r>
              <a:rPr sz="1000" spc="-10" dirty="0">
                <a:solidFill>
                  <a:srgbClr val="FFFFFF"/>
                </a:solidFill>
                <a:latin typeface="Trebuchet MS"/>
                <a:cs typeface="Trebuchet MS"/>
              </a:rPr>
              <a:t>personality/style</a:t>
            </a:r>
            <a:endParaRPr sz="1000">
              <a:latin typeface="Trebuchet MS"/>
              <a:cs typeface="Trebuchet MS"/>
            </a:endParaRPr>
          </a:p>
        </p:txBody>
      </p:sp>
      <p:grpSp>
        <p:nvGrpSpPr>
          <p:cNvPr id="27" name="object 27"/>
          <p:cNvGrpSpPr/>
          <p:nvPr/>
        </p:nvGrpSpPr>
        <p:grpSpPr>
          <a:xfrm>
            <a:off x="7945107" y="4979558"/>
            <a:ext cx="797560" cy="796290"/>
            <a:chOff x="7945107" y="4979558"/>
            <a:chExt cx="797560" cy="796290"/>
          </a:xfrm>
        </p:grpSpPr>
        <p:sp>
          <p:nvSpPr>
            <p:cNvPr id="28" name="object 28"/>
            <p:cNvSpPr/>
            <p:nvPr/>
          </p:nvSpPr>
          <p:spPr>
            <a:xfrm>
              <a:off x="7945107" y="5000656"/>
              <a:ext cx="774700" cy="774700"/>
            </a:xfrm>
            <a:custGeom>
              <a:avLst/>
              <a:gdLst/>
              <a:ahLst/>
              <a:cxnLst/>
              <a:rect l="l" t="t" r="r" b="b"/>
              <a:pathLst>
                <a:path w="774700" h="774700">
                  <a:moveTo>
                    <a:pt x="387350" y="0"/>
                  </a:moveTo>
                  <a:lnTo>
                    <a:pt x="338828" y="3023"/>
                  </a:lnTo>
                  <a:lnTo>
                    <a:pt x="292086" y="11851"/>
                  </a:lnTo>
                  <a:lnTo>
                    <a:pt x="247489" y="26116"/>
                  </a:lnTo>
                  <a:lnTo>
                    <a:pt x="205404" y="45453"/>
                  </a:lnTo>
                  <a:lnTo>
                    <a:pt x="166196" y="69496"/>
                  </a:lnTo>
                  <a:lnTo>
                    <a:pt x="130231" y="97879"/>
                  </a:lnTo>
                  <a:lnTo>
                    <a:pt x="97874" y="130236"/>
                  </a:lnTo>
                  <a:lnTo>
                    <a:pt x="69492" y="166202"/>
                  </a:lnTo>
                  <a:lnTo>
                    <a:pt x="45450" y="205410"/>
                  </a:lnTo>
                  <a:lnTo>
                    <a:pt x="26114" y="247495"/>
                  </a:lnTo>
                  <a:lnTo>
                    <a:pt x="11850" y="292090"/>
                  </a:lnTo>
                  <a:lnTo>
                    <a:pt x="3023" y="338830"/>
                  </a:lnTo>
                  <a:lnTo>
                    <a:pt x="0" y="387350"/>
                  </a:lnTo>
                  <a:lnTo>
                    <a:pt x="3023" y="435871"/>
                  </a:lnTo>
                  <a:lnTo>
                    <a:pt x="11850" y="482613"/>
                  </a:lnTo>
                  <a:lnTo>
                    <a:pt x="26114" y="527210"/>
                  </a:lnTo>
                  <a:lnTo>
                    <a:pt x="45450" y="569295"/>
                  </a:lnTo>
                  <a:lnTo>
                    <a:pt x="69492" y="608503"/>
                  </a:lnTo>
                  <a:lnTo>
                    <a:pt x="97874" y="644468"/>
                  </a:lnTo>
                  <a:lnTo>
                    <a:pt x="130231" y="676825"/>
                  </a:lnTo>
                  <a:lnTo>
                    <a:pt x="166196" y="705207"/>
                  </a:lnTo>
                  <a:lnTo>
                    <a:pt x="205404" y="729249"/>
                  </a:lnTo>
                  <a:lnTo>
                    <a:pt x="247489" y="748585"/>
                  </a:lnTo>
                  <a:lnTo>
                    <a:pt x="292086" y="762849"/>
                  </a:lnTo>
                  <a:lnTo>
                    <a:pt x="338828" y="771676"/>
                  </a:lnTo>
                  <a:lnTo>
                    <a:pt x="387350" y="774700"/>
                  </a:lnTo>
                  <a:lnTo>
                    <a:pt x="435871" y="771676"/>
                  </a:lnTo>
                  <a:lnTo>
                    <a:pt x="482613" y="762849"/>
                  </a:lnTo>
                  <a:lnTo>
                    <a:pt x="485269" y="762000"/>
                  </a:lnTo>
                  <a:lnTo>
                    <a:pt x="387350" y="762000"/>
                  </a:lnTo>
                  <a:lnTo>
                    <a:pt x="340418" y="759075"/>
                  </a:lnTo>
                  <a:lnTo>
                    <a:pt x="295207" y="750538"/>
                  </a:lnTo>
                  <a:lnTo>
                    <a:pt x="252073" y="736742"/>
                  </a:lnTo>
                  <a:lnTo>
                    <a:pt x="211367" y="718040"/>
                  </a:lnTo>
                  <a:lnTo>
                    <a:pt x="173445" y="694787"/>
                  </a:lnTo>
                  <a:lnTo>
                    <a:pt x="138659" y="667335"/>
                  </a:lnTo>
                  <a:lnTo>
                    <a:pt x="107364" y="636040"/>
                  </a:lnTo>
                  <a:lnTo>
                    <a:pt x="79912" y="601254"/>
                  </a:lnTo>
                  <a:lnTo>
                    <a:pt x="56659" y="563332"/>
                  </a:lnTo>
                  <a:lnTo>
                    <a:pt x="37957" y="522626"/>
                  </a:lnTo>
                  <a:lnTo>
                    <a:pt x="24161" y="479492"/>
                  </a:lnTo>
                  <a:lnTo>
                    <a:pt x="15624" y="434281"/>
                  </a:lnTo>
                  <a:lnTo>
                    <a:pt x="12700" y="387350"/>
                  </a:lnTo>
                  <a:lnTo>
                    <a:pt x="15624" y="340420"/>
                  </a:lnTo>
                  <a:lnTo>
                    <a:pt x="24161" y="295212"/>
                  </a:lnTo>
                  <a:lnTo>
                    <a:pt x="37957" y="252078"/>
                  </a:lnTo>
                  <a:lnTo>
                    <a:pt x="56659" y="211373"/>
                  </a:lnTo>
                  <a:lnTo>
                    <a:pt x="79912" y="173450"/>
                  </a:lnTo>
                  <a:lnTo>
                    <a:pt x="107364" y="138664"/>
                  </a:lnTo>
                  <a:lnTo>
                    <a:pt x="138659" y="107368"/>
                  </a:lnTo>
                  <a:lnTo>
                    <a:pt x="173445" y="79916"/>
                  </a:lnTo>
                  <a:lnTo>
                    <a:pt x="211367" y="56662"/>
                  </a:lnTo>
                  <a:lnTo>
                    <a:pt x="252073" y="37959"/>
                  </a:lnTo>
                  <a:lnTo>
                    <a:pt x="295207" y="24162"/>
                  </a:lnTo>
                  <a:lnTo>
                    <a:pt x="340418" y="15624"/>
                  </a:lnTo>
                  <a:lnTo>
                    <a:pt x="387350" y="12700"/>
                  </a:lnTo>
                  <a:lnTo>
                    <a:pt x="485267" y="12700"/>
                  </a:lnTo>
                  <a:lnTo>
                    <a:pt x="482613" y="11851"/>
                  </a:lnTo>
                  <a:lnTo>
                    <a:pt x="435871" y="3023"/>
                  </a:lnTo>
                  <a:lnTo>
                    <a:pt x="387350" y="0"/>
                  </a:lnTo>
                  <a:close/>
                </a:path>
                <a:path w="774700" h="774700">
                  <a:moveTo>
                    <a:pt x="485267" y="12700"/>
                  </a:moveTo>
                  <a:lnTo>
                    <a:pt x="387350" y="12700"/>
                  </a:lnTo>
                  <a:lnTo>
                    <a:pt x="434281" y="15624"/>
                  </a:lnTo>
                  <a:lnTo>
                    <a:pt x="479492" y="24162"/>
                  </a:lnTo>
                  <a:lnTo>
                    <a:pt x="522626" y="37959"/>
                  </a:lnTo>
                  <a:lnTo>
                    <a:pt x="563332" y="56662"/>
                  </a:lnTo>
                  <a:lnTo>
                    <a:pt x="601254" y="79916"/>
                  </a:lnTo>
                  <a:lnTo>
                    <a:pt x="636040" y="107368"/>
                  </a:lnTo>
                  <a:lnTo>
                    <a:pt x="667335" y="138664"/>
                  </a:lnTo>
                  <a:lnTo>
                    <a:pt x="694787" y="173450"/>
                  </a:lnTo>
                  <a:lnTo>
                    <a:pt x="718040" y="211373"/>
                  </a:lnTo>
                  <a:lnTo>
                    <a:pt x="736742" y="252078"/>
                  </a:lnTo>
                  <a:lnTo>
                    <a:pt x="750538" y="295212"/>
                  </a:lnTo>
                  <a:lnTo>
                    <a:pt x="759075" y="340420"/>
                  </a:lnTo>
                  <a:lnTo>
                    <a:pt x="762000" y="387350"/>
                  </a:lnTo>
                  <a:lnTo>
                    <a:pt x="759075" y="434281"/>
                  </a:lnTo>
                  <a:lnTo>
                    <a:pt x="750538" y="479492"/>
                  </a:lnTo>
                  <a:lnTo>
                    <a:pt x="736742" y="522626"/>
                  </a:lnTo>
                  <a:lnTo>
                    <a:pt x="718040" y="563332"/>
                  </a:lnTo>
                  <a:lnTo>
                    <a:pt x="694787" y="601254"/>
                  </a:lnTo>
                  <a:lnTo>
                    <a:pt x="667335" y="636040"/>
                  </a:lnTo>
                  <a:lnTo>
                    <a:pt x="636040" y="667335"/>
                  </a:lnTo>
                  <a:lnTo>
                    <a:pt x="601254" y="694787"/>
                  </a:lnTo>
                  <a:lnTo>
                    <a:pt x="563332" y="718040"/>
                  </a:lnTo>
                  <a:lnTo>
                    <a:pt x="522626" y="736742"/>
                  </a:lnTo>
                  <a:lnTo>
                    <a:pt x="479492" y="750538"/>
                  </a:lnTo>
                  <a:lnTo>
                    <a:pt x="434281" y="759075"/>
                  </a:lnTo>
                  <a:lnTo>
                    <a:pt x="387350" y="762000"/>
                  </a:lnTo>
                  <a:lnTo>
                    <a:pt x="485269" y="762000"/>
                  </a:lnTo>
                  <a:lnTo>
                    <a:pt x="527210" y="748585"/>
                  </a:lnTo>
                  <a:lnTo>
                    <a:pt x="569295" y="729249"/>
                  </a:lnTo>
                  <a:lnTo>
                    <a:pt x="608503" y="705207"/>
                  </a:lnTo>
                  <a:lnTo>
                    <a:pt x="644468" y="676825"/>
                  </a:lnTo>
                  <a:lnTo>
                    <a:pt x="676825" y="644468"/>
                  </a:lnTo>
                  <a:lnTo>
                    <a:pt x="705207" y="608503"/>
                  </a:lnTo>
                  <a:lnTo>
                    <a:pt x="729249" y="569295"/>
                  </a:lnTo>
                  <a:lnTo>
                    <a:pt x="748585" y="527210"/>
                  </a:lnTo>
                  <a:lnTo>
                    <a:pt x="762849" y="482613"/>
                  </a:lnTo>
                  <a:lnTo>
                    <a:pt x="771676" y="435871"/>
                  </a:lnTo>
                  <a:lnTo>
                    <a:pt x="774700" y="387350"/>
                  </a:lnTo>
                  <a:lnTo>
                    <a:pt x="771676" y="338830"/>
                  </a:lnTo>
                  <a:lnTo>
                    <a:pt x="762849" y="292090"/>
                  </a:lnTo>
                  <a:lnTo>
                    <a:pt x="748585" y="247495"/>
                  </a:lnTo>
                  <a:lnTo>
                    <a:pt x="729249" y="205410"/>
                  </a:lnTo>
                  <a:lnTo>
                    <a:pt x="705207" y="166202"/>
                  </a:lnTo>
                  <a:lnTo>
                    <a:pt x="676825" y="130236"/>
                  </a:lnTo>
                  <a:lnTo>
                    <a:pt x="644468" y="97879"/>
                  </a:lnTo>
                  <a:lnTo>
                    <a:pt x="608503" y="69496"/>
                  </a:lnTo>
                  <a:lnTo>
                    <a:pt x="569295" y="45453"/>
                  </a:lnTo>
                  <a:lnTo>
                    <a:pt x="527210" y="26116"/>
                  </a:lnTo>
                  <a:lnTo>
                    <a:pt x="485267" y="12700"/>
                  </a:lnTo>
                  <a:close/>
                </a:path>
              </a:pathLst>
            </a:custGeom>
            <a:solidFill>
              <a:srgbClr val="ABB8CF">
                <a:alpha val="19999"/>
              </a:srgbClr>
            </a:solidFill>
          </p:spPr>
          <p:txBody>
            <a:bodyPr wrap="square" lIns="0" tIns="0" rIns="0" bIns="0" rtlCol="0"/>
            <a:lstStyle/>
            <a:p>
              <a:endParaRPr/>
            </a:p>
          </p:txBody>
        </p:sp>
        <p:sp>
          <p:nvSpPr>
            <p:cNvPr id="29" name="object 29"/>
            <p:cNvSpPr/>
            <p:nvPr/>
          </p:nvSpPr>
          <p:spPr>
            <a:xfrm>
              <a:off x="8332457" y="4979558"/>
              <a:ext cx="410209" cy="502284"/>
            </a:xfrm>
            <a:custGeom>
              <a:avLst/>
              <a:gdLst/>
              <a:ahLst/>
              <a:cxnLst/>
              <a:rect l="l" t="t" r="r" b="b"/>
              <a:pathLst>
                <a:path w="410209" h="502285">
                  <a:moveTo>
                    <a:pt x="34163" y="0"/>
                  </a:moveTo>
                  <a:lnTo>
                    <a:pt x="20868" y="2684"/>
                  </a:lnTo>
                  <a:lnTo>
                    <a:pt x="10009" y="10004"/>
                  </a:lnTo>
                  <a:lnTo>
                    <a:pt x="2685" y="20863"/>
                  </a:lnTo>
                  <a:lnTo>
                    <a:pt x="0" y="34162"/>
                  </a:lnTo>
                  <a:lnTo>
                    <a:pt x="2378" y="46706"/>
                  </a:lnTo>
                  <a:lnTo>
                    <a:pt x="8931" y="57199"/>
                  </a:lnTo>
                  <a:lnTo>
                    <a:pt x="18784" y="64679"/>
                  </a:lnTo>
                  <a:lnTo>
                    <a:pt x="31064" y="68186"/>
                  </a:lnTo>
                  <a:lnTo>
                    <a:pt x="38912" y="68910"/>
                  </a:lnTo>
                  <a:lnTo>
                    <a:pt x="46748" y="69900"/>
                  </a:lnTo>
                  <a:lnTo>
                    <a:pt x="99805" y="81635"/>
                  </a:lnTo>
                  <a:lnTo>
                    <a:pt x="142252" y="97700"/>
                  </a:lnTo>
                  <a:lnTo>
                    <a:pt x="181538" y="118887"/>
                  </a:lnTo>
                  <a:lnTo>
                    <a:pt x="217327" y="144727"/>
                  </a:lnTo>
                  <a:lnTo>
                    <a:pt x="249281" y="174755"/>
                  </a:lnTo>
                  <a:lnTo>
                    <a:pt x="277064" y="208503"/>
                  </a:lnTo>
                  <a:lnTo>
                    <a:pt x="300339" y="245505"/>
                  </a:lnTo>
                  <a:lnTo>
                    <a:pt x="318769" y="285294"/>
                  </a:lnTo>
                  <a:lnTo>
                    <a:pt x="332016" y="327402"/>
                  </a:lnTo>
                  <a:lnTo>
                    <a:pt x="339745" y="371364"/>
                  </a:lnTo>
                  <a:lnTo>
                    <a:pt x="341618" y="416711"/>
                  </a:lnTo>
                  <a:lnTo>
                    <a:pt x="337299" y="462978"/>
                  </a:lnTo>
                  <a:lnTo>
                    <a:pt x="337645" y="475746"/>
                  </a:lnTo>
                  <a:lnTo>
                    <a:pt x="342438" y="487152"/>
                  </a:lnTo>
                  <a:lnTo>
                    <a:pt x="350967" y="496111"/>
                  </a:lnTo>
                  <a:lnTo>
                    <a:pt x="362521" y="501535"/>
                  </a:lnTo>
                  <a:lnTo>
                    <a:pt x="365569" y="502170"/>
                  </a:lnTo>
                  <a:lnTo>
                    <a:pt x="379127" y="501641"/>
                  </a:lnTo>
                  <a:lnTo>
                    <a:pt x="405822" y="466870"/>
                  </a:lnTo>
                  <a:lnTo>
                    <a:pt x="409915" y="397851"/>
                  </a:lnTo>
                  <a:lnTo>
                    <a:pt x="406076" y="351114"/>
                  </a:lnTo>
                  <a:lnTo>
                    <a:pt x="397078" y="305841"/>
                  </a:lnTo>
                  <a:lnTo>
                    <a:pt x="383201" y="262368"/>
                  </a:lnTo>
                  <a:lnTo>
                    <a:pt x="364723" y="221028"/>
                  </a:lnTo>
                  <a:lnTo>
                    <a:pt x="341921" y="182156"/>
                  </a:lnTo>
                  <a:lnTo>
                    <a:pt x="315074" y="146086"/>
                  </a:lnTo>
                  <a:lnTo>
                    <a:pt x="284461" y="113153"/>
                  </a:lnTo>
                  <a:lnTo>
                    <a:pt x="250359" y="83690"/>
                  </a:lnTo>
                  <a:lnTo>
                    <a:pt x="213048" y="58032"/>
                  </a:lnTo>
                  <a:lnTo>
                    <a:pt x="172806" y="36514"/>
                  </a:lnTo>
                  <a:lnTo>
                    <a:pt x="129910" y="19470"/>
                  </a:lnTo>
                  <a:lnTo>
                    <a:pt x="84640" y="7233"/>
                  </a:lnTo>
                  <a:lnTo>
                    <a:pt x="37274" y="139"/>
                  </a:lnTo>
                  <a:lnTo>
                    <a:pt x="34163" y="0"/>
                  </a:lnTo>
                  <a:close/>
                </a:path>
              </a:pathLst>
            </a:custGeom>
            <a:solidFill>
              <a:srgbClr val="3CCBDA"/>
            </a:solidFill>
          </p:spPr>
          <p:txBody>
            <a:bodyPr wrap="square" lIns="0" tIns="0" rIns="0" bIns="0" rtlCol="0"/>
            <a:lstStyle/>
            <a:p>
              <a:endParaRPr/>
            </a:p>
          </p:txBody>
        </p:sp>
        <p:pic>
          <p:nvPicPr>
            <p:cNvPr id="30" name="object 30"/>
            <p:cNvPicPr/>
            <p:nvPr/>
          </p:nvPicPr>
          <p:blipFill>
            <a:blip r:embed="rId4" cstate="print"/>
            <a:stretch>
              <a:fillRect/>
            </a:stretch>
          </p:blipFill>
          <p:spPr>
            <a:xfrm>
              <a:off x="8217720" y="5257826"/>
              <a:ext cx="229476" cy="260356"/>
            </a:xfrm>
            <a:prstGeom prst="rect">
              <a:avLst/>
            </a:prstGeom>
          </p:spPr>
        </p:pic>
      </p:grpSp>
      <p:sp>
        <p:nvSpPr>
          <p:cNvPr id="31" name="object 31"/>
          <p:cNvSpPr txBox="1"/>
          <p:nvPr/>
        </p:nvSpPr>
        <p:spPr>
          <a:xfrm>
            <a:off x="8893793" y="6315400"/>
            <a:ext cx="969644" cy="585470"/>
          </a:xfrm>
          <a:prstGeom prst="rect">
            <a:avLst/>
          </a:prstGeom>
        </p:spPr>
        <p:txBody>
          <a:bodyPr vert="horz" wrap="square" lIns="0" tIns="64135" rIns="0" bIns="0" rtlCol="0">
            <a:spAutoFit/>
          </a:bodyPr>
          <a:lstStyle/>
          <a:p>
            <a:pPr marL="12700">
              <a:lnSpc>
                <a:spcPct val="100000"/>
              </a:lnSpc>
              <a:spcBef>
                <a:spcPts val="505"/>
              </a:spcBef>
            </a:pPr>
            <a:r>
              <a:rPr sz="1000" b="1" spc="70" dirty="0">
                <a:solidFill>
                  <a:srgbClr val="3CCBDA"/>
                </a:solidFill>
                <a:latin typeface="Century Gothic"/>
                <a:cs typeface="Century Gothic"/>
              </a:rPr>
              <a:t>20%</a:t>
            </a:r>
            <a:endParaRPr sz="1000">
              <a:latin typeface="Century Gothic"/>
              <a:cs typeface="Century Gothic"/>
            </a:endParaRPr>
          </a:p>
          <a:p>
            <a:pPr marL="12700" marR="5080">
              <a:lnSpc>
                <a:spcPct val="100000"/>
              </a:lnSpc>
              <a:spcBef>
                <a:spcPts val="405"/>
              </a:spcBef>
            </a:pPr>
            <a:r>
              <a:rPr sz="1000" dirty="0">
                <a:solidFill>
                  <a:srgbClr val="FFFFFF"/>
                </a:solidFill>
                <a:latin typeface="Trebuchet MS"/>
                <a:cs typeface="Trebuchet MS"/>
              </a:rPr>
              <a:t>If</a:t>
            </a:r>
            <a:r>
              <a:rPr sz="1000" spc="-65" dirty="0">
                <a:solidFill>
                  <a:srgbClr val="FFFFFF"/>
                </a:solidFill>
                <a:latin typeface="Trebuchet MS"/>
                <a:cs typeface="Trebuchet MS"/>
              </a:rPr>
              <a:t> </a:t>
            </a:r>
            <a:r>
              <a:rPr sz="1000" dirty="0">
                <a:solidFill>
                  <a:srgbClr val="FFFFFF"/>
                </a:solidFill>
                <a:latin typeface="Trebuchet MS"/>
                <a:cs typeface="Trebuchet MS"/>
              </a:rPr>
              <a:t>it's</a:t>
            </a:r>
            <a:r>
              <a:rPr sz="1000" spc="-60" dirty="0">
                <a:solidFill>
                  <a:srgbClr val="FFFFFF"/>
                </a:solidFill>
                <a:latin typeface="Trebuchet MS"/>
                <a:cs typeface="Trebuchet MS"/>
              </a:rPr>
              <a:t> </a:t>
            </a:r>
            <a:r>
              <a:rPr sz="1000" spc="-10" dirty="0">
                <a:solidFill>
                  <a:srgbClr val="FFFFFF"/>
                </a:solidFill>
                <a:latin typeface="Trebuchet MS"/>
                <a:cs typeface="Trebuchet MS"/>
              </a:rPr>
              <a:t>convenient </a:t>
            </a:r>
            <a:r>
              <a:rPr sz="1000" dirty="0">
                <a:solidFill>
                  <a:srgbClr val="FFFFFF"/>
                </a:solidFill>
                <a:latin typeface="Trebuchet MS"/>
                <a:cs typeface="Trebuchet MS"/>
              </a:rPr>
              <a:t>to</a:t>
            </a:r>
            <a:r>
              <a:rPr sz="1000" spc="-50" dirty="0">
                <a:solidFill>
                  <a:srgbClr val="FFFFFF"/>
                </a:solidFill>
                <a:latin typeface="Trebuchet MS"/>
                <a:cs typeface="Trebuchet MS"/>
              </a:rPr>
              <a:t> </a:t>
            </a:r>
            <a:r>
              <a:rPr sz="1000" spc="-10" dirty="0">
                <a:solidFill>
                  <a:srgbClr val="FFFFFF"/>
                </a:solidFill>
                <a:latin typeface="Trebuchet MS"/>
                <a:cs typeface="Trebuchet MS"/>
              </a:rPr>
              <a:t>find/buy</a:t>
            </a:r>
            <a:endParaRPr sz="1000">
              <a:latin typeface="Trebuchet MS"/>
              <a:cs typeface="Trebuchet MS"/>
            </a:endParaRPr>
          </a:p>
        </p:txBody>
      </p:sp>
      <p:grpSp>
        <p:nvGrpSpPr>
          <p:cNvPr id="32" name="object 32"/>
          <p:cNvGrpSpPr/>
          <p:nvPr/>
        </p:nvGrpSpPr>
        <p:grpSpPr>
          <a:xfrm>
            <a:off x="7945107" y="6237086"/>
            <a:ext cx="774700" cy="796290"/>
            <a:chOff x="7945107" y="6237086"/>
            <a:chExt cx="774700" cy="796290"/>
          </a:xfrm>
        </p:grpSpPr>
        <p:sp>
          <p:nvSpPr>
            <p:cNvPr id="33" name="object 33"/>
            <p:cNvSpPr/>
            <p:nvPr/>
          </p:nvSpPr>
          <p:spPr>
            <a:xfrm>
              <a:off x="7945107" y="6258186"/>
              <a:ext cx="774700" cy="774700"/>
            </a:xfrm>
            <a:custGeom>
              <a:avLst/>
              <a:gdLst/>
              <a:ahLst/>
              <a:cxnLst/>
              <a:rect l="l" t="t" r="r" b="b"/>
              <a:pathLst>
                <a:path w="774700" h="774700">
                  <a:moveTo>
                    <a:pt x="387350" y="0"/>
                  </a:moveTo>
                  <a:lnTo>
                    <a:pt x="338828" y="3023"/>
                  </a:lnTo>
                  <a:lnTo>
                    <a:pt x="292086" y="11851"/>
                  </a:lnTo>
                  <a:lnTo>
                    <a:pt x="247489" y="26116"/>
                  </a:lnTo>
                  <a:lnTo>
                    <a:pt x="205404" y="45453"/>
                  </a:lnTo>
                  <a:lnTo>
                    <a:pt x="166196" y="69496"/>
                  </a:lnTo>
                  <a:lnTo>
                    <a:pt x="130231" y="97879"/>
                  </a:lnTo>
                  <a:lnTo>
                    <a:pt x="97874" y="130236"/>
                  </a:lnTo>
                  <a:lnTo>
                    <a:pt x="69492" y="166202"/>
                  </a:lnTo>
                  <a:lnTo>
                    <a:pt x="45450" y="205410"/>
                  </a:lnTo>
                  <a:lnTo>
                    <a:pt x="26114" y="247495"/>
                  </a:lnTo>
                  <a:lnTo>
                    <a:pt x="11850" y="292090"/>
                  </a:lnTo>
                  <a:lnTo>
                    <a:pt x="3023" y="338830"/>
                  </a:lnTo>
                  <a:lnTo>
                    <a:pt x="0" y="387350"/>
                  </a:lnTo>
                  <a:lnTo>
                    <a:pt x="3023" y="435871"/>
                  </a:lnTo>
                  <a:lnTo>
                    <a:pt x="11850" y="482613"/>
                  </a:lnTo>
                  <a:lnTo>
                    <a:pt x="26114" y="527210"/>
                  </a:lnTo>
                  <a:lnTo>
                    <a:pt x="45450" y="569295"/>
                  </a:lnTo>
                  <a:lnTo>
                    <a:pt x="69492" y="608503"/>
                  </a:lnTo>
                  <a:lnTo>
                    <a:pt x="97874" y="644468"/>
                  </a:lnTo>
                  <a:lnTo>
                    <a:pt x="130231" y="676825"/>
                  </a:lnTo>
                  <a:lnTo>
                    <a:pt x="166196" y="705207"/>
                  </a:lnTo>
                  <a:lnTo>
                    <a:pt x="205404" y="729249"/>
                  </a:lnTo>
                  <a:lnTo>
                    <a:pt x="247489" y="748585"/>
                  </a:lnTo>
                  <a:lnTo>
                    <a:pt x="292086" y="762849"/>
                  </a:lnTo>
                  <a:lnTo>
                    <a:pt x="338828" y="771676"/>
                  </a:lnTo>
                  <a:lnTo>
                    <a:pt x="387350" y="774700"/>
                  </a:lnTo>
                  <a:lnTo>
                    <a:pt x="435871" y="771676"/>
                  </a:lnTo>
                  <a:lnTo>
                    <a:pt x="482613" y="762849"/>
                  </a:lnTo>
                  <a:lnTo>
                    <a:pt x="485269" y="762000"/>
                  </a:lnTo>
                  <a:lnTo>
                    <a:pt x="387350" y="762000"/>
                  </a:lnTo>
                  <a:lnTo>
                    <a:pt x="340418" y="759075"/>
                  </a:lnTo>
                  <a:lnTo>
                    <a:pt x="295207" y="750538"/>
                  </a:lnTo>
                  <a:lnTo>
                    <a:pt x="252073" y="736742"/>
                  </a:lnTo>
                  <a:lnTo>
                    <a:pt x="211367" y="718040"/>
                  </a:lnTo>
                  <a:lnTo>
                    <a:pt x="173445" y="694787"/>
                  </a:lnTo>
                  <a:lnTo>
                    <a:pt x="138659" y="667335"/>
                  </a:lnTo>
                  <a:lnTo>
                    <a:pt x="107364" y="636040"/>
                  </a:lnTo>
                  <a:lnTo>
                    <a:pt x="79912" y="601254"/>
                  </a:lnTo>
                  <a:lnTo>
                    <a:pt x="56659" y="563332"/>
                  </a:lnTo>
                  <a:lnTo>
                    <a:pt x="37957" y="522626"/>
                  </a:lnTo>
                  <a:lnTo>
                    <a:pt x="24161" y="479492"/>
                  </a:lnTo>
                  <a:lnTo>
                    <a:pt x="15624" y="434281"/>
                  </a:lnTo>
                  <a:lnTo>
                    <a:pt x="12700" y="387350"/>
                  </a:lnTo>
                  <a:lnTo>
                    <a:pt x="15624" y="340420"/>
                  </a:lnTo>
                  <a:lnTo>
                    <a:pt x="24161" y="295212"/>
                  </a:lnTo>
                  <a:lnTo>
                    <a:pt x="37957" y="252078"/>
                  </a:lnTo>
                  <a:lnTo>
                    <a:pt x="56659" y="211373"/>
                  </a:lnTo>
                  <a:lnTo>
                    <a:pt x="79912" y="173450"/>
                  </a:lnTo>
                  <a:lnTo>
                    <a:pt x="107364" y="138664"/>
                  </a:lnTo>
                  <a:lnTo>
                    <a:pt x="138659" y="107368"/>
                  </a:lnTo>
                  <a:lnTo>
                    <a:pt x="173445" y="79916"/>
                  </a:lnTo>
                  <a:lnTo>
                    <a:pt x="211367" y="56662"/>
                  </a:lnTo>
                  <a:lnTo>
                    <a:pt x="252073" y="37959"/>
                  </a:lnTo>
                  <a:lnTo>
                    <a:pt x="295207" y="24162"/>
                  </a:lnTo>
                  <a:lnTo>
                    <a:pt x="340418" y="15624"/>
                  </a:lnTo>
                  <a:lnTo>
                    <a:pt x="387350" y="12700"/>
                  </a:lnTo>
                  <a:lnTo>
                    <a:pt x="485267" y="12700"/>
                  </a:lnTo>
                  <a:lnTo>
                    <a:pt x="482613" y="11851"/>
                  </a:lnTo>
                  <a:lnTo>
                    <a:pt x="435871" y="3023"/>
                  </a:lnTo>
                  <a:lnTo>
                    <a:pt x="387350" y="0"/>
                  </a:lnTo>
                  <a:close/>
                </a:path>
                <a:path w="774700" h="774700">
                  <a:moveTo>
                    <a:pt x="485267" y="12700"/>
                  </a:moveTo>
                  <a:lnTo>
                    <a:pt x="387350" y="12700"/>
                  </a:lnTo>
                  <a:lnTo>
                    <a:pt x="434281" y="15624"/>
                  </a:lnTo>
                  <a:lnTo>
                    <a:pt x="479492" y="24162"/>
                  </a:lnTo>
                  <a:lnTo>
                    <a:pt x="522626" y="37959"/>
                  </a:lnTo>
                  <a:lnTo>
                    <a:pt x="563332" y="56662"/>
                  </a:lnTo>
                  <a:lnTo>
                    <a:pt x="601254" y="79916"/>
                  </a:lnTo>
                  <a:lnTo>
                    <a:pt x="636040" y="107368"/>
                  </a:lnTo>
                  <a:lnTo>
                    <a:pt x="667335" y="138664"/>
                  </a:lnTo>
                  <a:lnTo>
                    <a:pt x="694787" y="173450"/>
                  </a:lnTo>
                  <a:lnTo>
                    <a:pt x="718040" y="211373"/>
                  </a:lnTo>
                  <a:lnTo>
                    <a:pt x="736742" y="252078"/>
                  </a:lnTo>
                  <a:lnTo>
                    <a:pt x="750538" y="295212"/>
                  </a:lnTo>
                  <a:lnTo>
                    <a:pt x="759075" y="340420"/>
                  </a:lnTo>
                  <a:lnTo>
                    <a:pt x="762000" y="387350"/>
                  </a:lnTo>
                  <a:lnTo>
                    <a:pt x="759075" y="434281"/>
                  </a:lnTo>
                  <a:lnTo>
                    <a:pt x="750538" y="479492"/>
                  </a:lnTo>
                  <a:lnTo>
                    <a:pt x="736742" y="522626"/>
                  </a:lnTo>
                  <a:lnTo>
                    <a:pt x="718040" y="563332"/>
                  </a:lnTo>
                  <a:lnTo>
                    <a:pt x="694787" y="601254"/>
                  </a:lnTo>
                  <a:lnTo>
                    <a:pt x="667335" y="636040"/>
                  </a:lnTo>
                  <a:lnTo>
                    <a:pt x="636040" y="667335"/>
                  </a:lnTo>
                  <a:lnTo>
                    <a:pt x="601254" y="694787"/>
                  </a:lnTo>
                  <a:lnTo>
                    <a:pt x="563332" y="718040"/>
                  </a:lnTo>
                  <a:lnTo>
                    <a:pt x="522626" y="736742"/>
                  </a:lnTo>
                  <a:lnTo>
                    <a:pt x="479492" y="750538"/>
                  </a:lnTo>
                  <a:lnTo>
                    <a:pt x="434281" y="759075"/>
                  </a:lnTo>
                  <a:lnTo>
                    <a:pt x="387350" y="762000"/>
                  </a:lnTo>
                  <a:lnTo>
                    <a:pt x="485269" y="762000"/>
                  </a:lnTo>
                  <a:lnTo>
                    <a:pt x="527210" y="748585"/>
                  </a:lnTo>
                  <a:lnTo>
                    <a:pt x="569295" y="729249"/>
                  </a:lnTo>
                  <a:lnTo>
                    <a:pt x="608503" y="705207"/>
                  </a:lnTo>
                  <a:lnTo>
                    <a:pt x="644468" y="676825"/>
                  </a:lnTo>
                  <a:lnTo>
                    <a:pt x="676825" y="644468"/>
                  </a:lnTo>
                  <a:lnTo>
                    <a:pt x="705207" y="608503"/>
                  </a:lnTo>
                  <a:lnTo>
                    <a:pt x="729249" y="569295"/>
                  </a:lnTo>
                  <a:lnTo>
                    <a:pt x="748585" y="527210"/>
                  </a:lnTo>
                  <a:lnTo>
                    <a:pt x="762849" y="482613"/>
                  </a:lnTo>
                  <a:lnTo>
                    <a:pt x="771676" y="435871"/>
                  </a:lnTo>
                  <a:lnTo>
                    <a:pt x="774700" y="387350"/>
                  </a:lnTo>
                  <a:lnTo>
                    <a:pt x="771676" y="338830"/>
                  </a:lnTo>
                  <a:lnTo>
                    <a:pt x="762849" y="292090"/>
                  </a:lnTo>
                  <a:lnTo>
                    <a:pt x="748585" y="247495"/>
                  </a:lnTo>
                  <a:lnTo>
                    <a:pt x="729249" y="205410"/>
                  </a:lnTo>
                  <a:lnTo>
                    <a:pt x="705207" y="166202"/>
                  </a:lnTo>
                  <a:lnTo>
                    <a:pt x="676825" y="130236"/>
                  </a:lnTo>
                  <a:lnTo>
                    <a:pt x="644468" y="97879"/>
                  </a:lnTo>
                  <a:lnTo>
                    <a:pt x="608503" y="69496"/>
                  </a:lnTo>
                  <a:lnTo>
                    <a:pt x="569295" y="45453"/>
                  </a:lnTo>
                  <a:lnTo>
                    <a:pt x="527210" y="26116"/>
                  </a:lnTo>
                  <a:lnTo>
                    <a:pt x="485267" y="12700"/>
                  </a:lnTo>
                  <a:close/>
                </a:path>
              </a:pathLst>
            </a:custGeom>
            <a:solidFill>
              <a:srgbClr val="ABB8CF">
                <a:alpha val="19999"/>
              </a:srgbClr>
            </a:solidFill>
          </p:spPr>
          <p:txBody>
            <a:bodyPr wrap="square" lIns="0" tIns="0" rIns="0" bIns="0" rtlCol="0"/>
            <a:lstStyle/>
            <a:p>
              <a:endParaRPr/>
            </a:p>
          </p:txBody>
        </p:sp>
        <p:sp>
          <p:nvSpPr>
            <p:cNvPr id="34" name="object 34"/>
            <p:cNvSpPr/>
            <p:nvPr/>
          </p:nvSpPr>
          <p:spPr>
            <a:xfrm>
              <a:off x="8332457" y="6237086"/>
              <a:ext cx="379730" cy="294640"/>
            </a:xfrm>
            <a:custGeom>
              <a:avLst/>
              <a:gdLst/>
              <a:ahLst/>
              <a:cxnLst/>
              <a:rect l="l" t="t" r="r" b="b"/>
              <a:pathLst>
                <a:path w="379729" h="294640">
                  <a:moveTo>
                    <a:pt x="34163" y="0"/>
                  </a:moveTo>
                  <a:lnTo>
                    <a:pt x="20868" y="2684"/>
                  </a:lnTo>
                  <a:lnTo>
                    <a:pt x="10009" y="10004"/>
                  </a:lnTo>
                  <a:lnTo>
                    <a:pt x="2685" y="20863"/>
                  </a:lnTo>
                  <a:lnTo>
                    <a:pt x="0" y="34162"/>
                  </a:lnTo>
                  <a:lnTo>
                    <a:pt x="2378" y="46706"/>
                  </a:lnTo>
                  <a:lnTo>
                    <a:pt x="8931" y="57199"/>
                  </a:lnTo>
                  <a:lnTo>
                    <a:pt x="18784" y="64679"/>
                  </a:lnTo>
                  <a:lnTo>
                    <a:pt x="31064" y="68186"/>
                  </a:lnTo>
                  <a:lnTo>
                    <a:pt x="77051" y="75566"/>
                  </a:lnTo>
                  <a:lnTo>
                    <a:pt x="121010" y="88909"/>
                  </a:lnTo>
                  <a:lnTo>
                    <a:pt x="162437" y="107851"/>
                  </a:lnTo>
                  <a:lnTo>
                    <a:pt x="200829" y="132026"/>
                  </a:lnTo>
                  <a:lnTo>
                    <a:pt x="235685" y="161069"/>
                  </a:lnTo>
                  <a:lnTo>
                    <a:pt x="266502" y="194616"/>
                  </a:lnTo>
                  <a:lnTo>
                    <a:pt x="292777" y="232301"/>
                  </a:lnTo>
                  <a:lnTo>
                    <a:pt x="314007" y="273761"/>
                  </a:lnTo>
                  <a:lnTo>
                    <a:pt x="321137" y="284354"/>
                  </a:lnTo>
                  <a:lnTo>
                    <a:pt x="331296" y="291412"/>
                  </a:lnTo>
                  <a:lnTo>
                    <a:pt x="343302" y="294401"/>
                  </a:lnTo>
                  <a:lnTo>
                    <a:pt x="355968" y="292785"/>
                  </a:lnTo>
                  <a:lnTo>
                    <a:pt x="358876" y="291693"/>
                  </a:lnTo>
                  <a:lnTo>
                    <a:pt x="370043" y="283982"/>
                  </a:lnTo>
                  <a:lnTo>
                    <a:pt x="377139" y="272973"/>
                  </a:lnTo>
                  <a:lnTo>
                    <a:pt x="379586" y="260107"/>
                  </a:lnTo>
                  <a:lnTo>
                    <a:pt x="376809" y="246824"/>
                  </a:lnTo>
                  <a:lnTo>
                    <a:pt x="354475" y="202386"/>
                  </a:lnTo>
                  <a:lnTo>
                    <a:pt x="327304" y="161487"/>
                  </a:lnTo>
                  <a:lnTo>
                    <a:pt x="295721" y="124435"/>
                  </a:lnTo>
                  <a:lnTo>
                    <a:pt x="260148" y="91537"/>
                  </a:lnTo>
                  <a:lnTo>
                    <a:pt x="221009" y="63102"/>
                  </a:lnTo>
                  <a:lnTo>
                    <a:pt x="178729" y="39437"/>
                  </a:lnTo>
                  <a:lnTo>
                    <a:pt x="133730" y="20849"/>
                  </a:lnTo>
                  <a:lnTo>
                    <a:pt x="86438" y="7648"/>
                  </a:lnTo>
                  <a:lnTo>
                    <a:pt x="37274" y="139"/>
                  </a:lnTo>
                  <a:lnTo>
                    <a:pt x="34163" y="0"/>
                  </a:lnTo>
                  <a:close/>
                </a:path>
              </a:pathLst>
            </a:custGeom>
            <a:solidFill>
              <a:srgbClr val="3CCBDA"/>
            </a:solidFill>
          </p:spPr>
          <p:txBody>
            <a:bodyPr wrap="square" lIns="0" tIns="0" rIns="0" bIns="0" rtlCol="0"/>
            <a:lstStyle/>
            <a:p>
              <a:endParaRPr/>
            </a:p>
          </p:txBody>
        </p:sp>
        <p:pic>
          <p:nvPicPr>
            <p:cNvPr id="35" name="object 35"/>
            <p:cNvPicPr/>
            <p:nvPr/>
          </p:nvPicPr>
          <p:blipFill>
            <a:blip r:embed="rId5" cstate="print"/>
            <a:stretch>
              <a:fillRect/>
            </a:stretch>
          </p:blipFill>
          <p:spPr>
            <a:xfrm>
              <a:off x="8282711" y="6568987"/>
              <a:ext cx="99491" cy="99479"/>
            </a:xfrm>
            <a:prstGeom prst="rect">
              <a:avLst/>
            </a:prstGeom>
          </p:spPr>
        </p:pic>
        <p:sp>
          <p:nvSpPr>
            <p:cNvPr id="36" name="object 36"/>
            <p:cNvSpPr/>
            <p:nvPr/>
          </p:nvSpPr>
          <p:spPr>
            <a:xfrm>
              <a:off x="8238616" y="6524886"/>
              <a:ext cx="187960" cy="241300"/>
            </a:xfrm>
            <a:custGeom>
              <a:avLst/>
              <a:gdLst/>
              <a:ahLst/>
              <a:cxnLst/>
              <a:rect l="l" t="t" r="r" b="b"/>
              <a:pathLst>
                <a:path w="187959" h="241300">
                  <a:moveTo>
                    <a:pt x="93840" y="241300"/>
                  </a:moveTo>
                  <a:lnTo>
                    <a:pt x="39588" y="195640"/>
                  </a:lnTo>
                  <a:lnTo>
                    <a:pt x="11730" y="165060"/>
                  </a:lnTo>
                  <a:lnTo>
                    <a:pt x="1466" y="135735"/>
                  </a:lnTo>
                  <a:lnTo>
                    <a:pt x="0" y="93840"/>
                  </a:lnTo>
                  <a:lnTo>
                    <a:pt x="7374" y="57312"/>
                  </a:lnTo>
                  <a:lnTo>
                    <a:pt x="27484" y="27484"/>
                  </a:lnTo>
                  <a:lnTo>
                    <a:pt x="57312" y="7374"/>
                  </a:lnTo>
                  <a:lnTo>
                    <a:pt x="93840" y="0"/>
                  </a:lnTo>
                  <a:lnTo>
                    <a:pt x="130368" y="7374"/>
                  </a:lnTo>
                  <a:lnTo>
                    <a:pt x="160196" y="27484"/>
                  </a:lnTo>
                  <a:lnTo>
                    <a:pt x="180306" y="57312"/>
                  </a:lnTo>
                  <a:lnTo>
                    <a:pt x="187680" y="93840"/>
                  </a:lnTo>
                  <a:lnTo>
                    <a:pt x="173018" y="146573"/>
                  </a:lnTo>
                  <a:lnTo>
                    <a:pt x="140760" y="193963"/>
                  </a:lnTo>
                  <a:lnTo>
                    <a:pt x="108502" y="228157"/>
                  </a:lnTo>
                  <a:lnTo>
                    <a:pt x="93840" y="241300"/>
                  </a:lnTo>
                  <a:close/>
                </a:path>
              </a:pathLst>
            </a:custGeom>
            <a:ln w="19050">
              <a:solidFill>
                <a:srgbClr val="FFFFFF"/>
              </a:solidFill>
            </a:ln>
          </p:spPr>
          <p:txBody>
            <a:bodyPr wrap="square" lIns="0" tIns="0" rIns="0" bIns="0" rtlCol="0"/>
            <a:lstStyle/>
            <a:p>
              <a:endParaRPr/>
            </a:p>
          </p:txBody>
        </p:sp>
      </p:grpSp>
      <p:sp>
        <p:nvSpPr>
          <p:cNvPr id="37" name="object 37"/>
          <p:cNvSpPr txBox="1"/>
          <p:nvPr/>
        </p:nvSpPr>
        <p:spPr>
          <a:xfrm>
            <a:off x="11288722" y="3808352"/>
            <a:ext cx="1045844" cy="585470"/>
          </a:xfrm>
          <a:prstGeom prst="rect">
            <a:avLst/>
          </a:prstGeom>
        </p:spPr>
        <p:txBody>
          <a:bodyPr vert="horz" wrap="square" lIns="0" tIns="64135" rIns="0" bIns="0" rtlCol="0">
            <a:spAutoFit/>
          </a:bodyPr>
          <a:lstStyle/>
          <a:p>
            <a:pPr marL="12700">
              <a:lnSpc>
                <a:spcPct val="100000"/>
              </a:lnSpc>
              <a:spcBef>
                <a:spcPts val="505"/>
              </a:spcBef>
            </a:pPr>
            <a:r>
              <a:rPr sz="1000" b="1" spc="-25" dirty="0">
                <a:solidFill>
                  <a:srgbClr val="3CCBDA"/>
                </a:solidFill>
                <a:latin typeface="Century Gothic"/>
                <a:cs typeface="Century Gothic"/>
              </a:rPr>
              <a:t>31%</a:t>
            </a:r>
            <a:endParaRPr sz="1000">
              <a:latin typeface="Century Gothic"/>
              <a:cs typeface="Century Gothic"/>
            </a:endParaRPr>
          </a:p>
          <a:p>
            <a:pPr marL="12700" marR="5080">
              <a:lnSpc>
                <a:spcPct val="100000"/>
              </a:lnSpc>
              <a:spcBef>
                <a:spcPts val="405"/>
              </a:spcBef>
            </a:pPr>
            <a:r>
              <a:rPr sz="1000" spc="-10" dirty="0">
                <a:solidFill>
                  <a:srgbClr val="FFFFFF"/>
                </a:solidFill>
                <a:latin typeface="Trebuchet MS"/>
                <a:cs typeface="Trebuchet MS"/>
              </a:rPr>
              <a:t>Positive</a:t>
            </a:r>
            <a:r>
              <a:rPr sz="1000" spc="500" dirty="0">
                <a:solidFill>
                  <a:srgbClr val="FFFFFF"/>
                </a:solidFill>
                <a:latin typeface="Trebuchet MS"/>
                <a:cs typeface="Trebuchet MS"/>
              </a:rPr>
              <a:t> </a:t>
            </a:r>
            <a:r>
              <a:rPr sz="1000" dirty="0">
                <a:solidFill>
                  <a:srgbClr val="FFFFFF"/>
                </a:solidFill>
                <a:latin typeface="Trebuchet MS"/>
                <a:cs typeface="Trebuchet MS"/>
              </a:rPr>
              <a:t>customer</a:t>
            </a:r>
            <a:r>
              <a:rPr sz="1000" spc="180" dirty="0">
                <a:solidFill>
                  <a:srgbClr val="FFFFFF"/>
                </a:solidFill>
                <a:latin typeface="Trebuchet MS"/>
                <a:cs typeface="Trebuchet MS"/>
              </a:rPr>
              <a:t> </a:t>
            </a:r>
            <a:r>
              <a:rPr sz="1000" spc="-10" dirty="0">
                <a:solidFill>
                  <a:srgbClr val="FFFFFF"/>
                </a:solidFill>
                <a:latin typeface="Trebuchet MS"/>
                <a:cs typeface="Trebuchet MS"/>
              </a:rPr>
              <a:t>reviews</a:t>
            </a:r>
            <a:endParaRPr sz="1000">
              <a:latin typeface="Trebuchet MS"/>
              <a:cs typeface="Trebuchet MS"/>
            </a:endParaRPr>
          </a:p>
        </p:txBody>
      </p:sp>
      <p:grpSp>
        <p:nvGrpSpPr>
          <p:cNvPr id="38" name="object 38"/>
          <p:cNvGrpSpPr/>
          <p:nvPr/>
        </p:nvGrpSpPr>
        <p:grpSpPr>
          <a:xfrm>
            <a:off x="10349012" y="3730047"/>
            <a:ext cx="797560" cy="796290"/>
            <a:chOff x="10349012" y="3730047"/>
            <a:chExt cx="797560" cy="796290"/>
          </a:xfrm>
        </p:grpSpPr>
        <p:sp>
          <p:nvSpPr>
            <p:cNvPr id="39" name="object 39"/>
            <p:cNvSpPr/>
            <p:nvPr/>
          </p:nvSpPr>
          <p:spPr>
            <a:xfrm>
              <a:off x="10349012" y="3751146"/>
              <a:ext cx="774700" cy="774700"/>
            </a:xfrm>
            <a:custGeom>
              <a:avLst/>
              <a:gdLst/>
              <a:ahLst/>
              <a:cxnLst/>
              <a:rect l="l" t="t" r="r" b="b"/>
              <a:pathLst>
                <a:path w="774700" h="774700">
                  <a:moveTo>
                    <a:pt x="387350" y="0"/>
                  </a:moveTo>
                  <a:lnTo>
                    <a:pt x="338828" y="3023"/>
                  </a:lnTo>
                  <a:lnTo>
                    <a:pt x="292086" y="11851"/>
                  </a:lnTo>
                  <a:lnTo>
                    <a:pt x="247489" y="26116"/>
                  </a:lnTo>
                  <a:lnTo>
                    <a:pt x="205404" y="45453"/>
                  </a:lnTo>
                  <a:lnTo>
                    <a:pt x="166196" y="69496"/>
                  </a:lnTo>
                  <a:lnTo>
                    <a:pt x="130231" y="97879"/>
                  </a:lnTo>
                  <a:lnTo>
                    <a:pt x="97874" y="130236"/>
                  </a:lnTo>
                  <a:lnTo>
                    <a:pt x="69492" y="166202"/>
                  </a:lnTo>
                  <a:lnTo>
                    <a:pt x="45450" y="205410"/>
                  </a:lnTo>
                  <a:lnTo>
                    <a:pt x="26114" y="247495"/>
                  </a:lnTo>
                  <a:lnTo>
                    <a:pt x="11850" y="292090"/>
                  </a:lnTo>
                  <a:lnTo>
                    <a:pt x="3023" y="338830"/>
                  </a:lnTo>
                  <a:lnTo>
                    <a:pt x="0" y="387350"/>
                  </a:lnTo>
                  <a:lnTo>
                    <a:pt x="3023" y="435871"/>
                  </a:lnTo>
                  <a:lnTo>
                    <a:pt x="11850" y="482613"/>
                  </a:lnTo>
                  <a:lnTo>
                    <a:pt x="26114" y="527210"/>
                  </a:lnTo>
                  <a:lnTo>
                    <a:pt x="45450" y="569295"/>
                  </a:lnTo>
                  <a:lnTo>
                    <a:pt x="69492" y="608503"/>
                  </a:lnTo>
                  <a:lnTo>
                    <a:pt x="97874" y="644468"/>
                  </a:lnTo>
                  <a:lnTo>
                    <a:pt x="130231" y="676825"/>
                  </a:lnTo>
                  <a:lnTo>
                    <a:pt x="166196" y="705207"/>
                  </a:lnTo>
                  <a:lnTo>
                    <a:pt x="205404" y="729249"/>
                  </a:lnTo>
                  <a:lnTo>
                    <a:pt x="247489" y="748585"/>
                  </a:lnTo>
                  <a:lnTo>
                    <a:pt x="292086" y="762849"/>
                  </a:lnTo>
                  <a:lnTo>
                    <a:pt x="338828" y="771676"/>
                  </a:lnTo>
                  <a:lnTo>
                    <a:pt x="387350" y="774700"/>
                  </a:lnTo>
                  <a:lnTo>
                    <a:pt x="435871" y="771676"/>
                  </a:lnTo>
                  <a:lnTo>
                    <a:pt x="482613" y="762849"/>
                  </a:lnTo>
                  <a:lnTo>
                    <a:pt x="485269" y="762000"/>
                  </a:lnTo>
                  <a:lnTo>
                    <a:pt x="387350" y="762000"/>
                  </a:lnTo>
                  <a:lnTo>
                    <a:pt x="340418" y="759075"/>
                  </a:lnTo>
                  <a:lnTo>
                    <a:pt x="295207" y="750538"/>
                  </a:lnTo>
                  <a:lnTo>
                    <a:pt x="252073" y="736742"/>
                  </a:lnTo>
                  <a:lnTo>
                    <a:pt x="211367" y="718040"/>
                  </a:lnTo>
                  <a:lnTo>
                    <a:pt x="173445" y="694787"/>
                  </a:lnTo>
                  <a:lnTo>
                    <a:pt x="138659" y="667335"/>
                  </a:lnTo>
                  <a:lnTo>
                    <a:pt x="107364" y="636040"/>
                  </a:lnTo>
                  <a:lnTo>
                    <a:pt x="79912" y="601254"/>
                  </a:lnTo>
                  <a:lnTo>
                    <a:pt x="56659" y="563332"/>
                  </a:lnTo>
                  <a:lnTo>
                    <a:pt x="37957" y="522626"/>
                  </a:lnTo>
                  <a:lnTo>
                    <a:pt x="24161" y="479492"/>
                  </a:lnTo>
                  <a:lnTo>
                    <a:pt x="15624" y="434281"/>
                  </a:lnTo>
                  <a:lnTo>
                    <a:pt x="12700" y="387350"/>
                  </a:lnTo>
                  <a:lnTo>
                    <a:pt x="15624" y="340420"/>
                  </a:lnTo>
                  <a:lnTo>
                    <a:pt x="24161" y="295212"/>
                  </a:lnTo>
                  <a:lnTo>
                    <a:pt x="37957" y="252078"/>
                  </a:lnTo>
                  <a:lnTo>
                    <a:pt x="56659" y="211373"/>
                  </a:lnTo>
                  <a:lnTo>
                    <a:pt x="79912" y="173450"/>
                  </a:lnTo>
                  <a:lnTo>
                    <a:pt x="107364" y="138664"/>
                  </a:lnTo>
                  <a:lnTo>
                    <a:pt x="138659" y="107368"/>
                  </a:lnTo>
                  <a:lnTo>
                    <a:pt x="173445" y="79916"/>
                  </a:lnTo>
                  <a:lnTo>
                    <a:pt x="211367" y="56662"/>
                  </a:lnTo>
                  <a:lnTo>
                    <a:pt x="252073" y="37959"/>
                  </a:lnTo>
                  <a:lnTo>
                    <a:pt x="295207" y="24162"/>
                  </a:lnTo>
                  <a:lnTo>
                    <a:pt x="340418" y="15624"/>
                  </a:lnTo>
                  <a:lnTo>
                    <a:pt x="387350" y="12700"/>
                  </a:lnTo>
                  <a:lnTo>
                    <a:pt x="485267" y="12700"/>
                  </a:lnTo>
                  <a:lnTo>
                    <a:pt x="482613" y="11851"/>
                  </a:lnTo>
                  <a:lnTo>
                    <a:pt x="435871" y="3023"/>
                  </a:lnTo>
                  <a:lnTo>
                    <a:pt x="387350" y="0"/>
                  </a:lnTo>
                  <a:close/>
                </a:path>
                <a:path w="774700" h="774700">
                  <a:moveTo>
                    <a:pt x="485267" y="12700"/>
                  </a:moveTo>
                  <a:lnTo>
                    <a:pt x="387350" y="12700"/>
                  </a:lnTo>
                  <a:lnTo>
                    <a:pt x="434281" y="15624"/>
                  </a:lnTo>
                  <a:lnTo>
                    <a:pt x="479492" y="24162"/>
                  </a:lnTo>
                  <a:lnTo>
                    <a:pt x="522626" y="37959"/>
                  </a:lnTo>
                  <a:lnTo>
                    <a:pt x="563332" y="56662"/>
                  </a:lnTo>
                  <a:lnTo>
                    <a:pt x="601254" y="79916"/>
                  </a:lnTo>
                  <a:lnTo>
                    <a:pt x="636040" y="107368"/>
                  </a:lnTo>
                  <a:lnTo>
                    <a:pt x="667335" y="138664"/>
                  </a:lnTo>
                  <a:lnTo>
                    <a:pt x="694787" y="173450"/>
                  </a:lnTo>
                  <a:lnTo>
                    <a:pt x="718040" y="211373"/>
                  </a:lnTo>
                  <a:lnTo>
                    <a:pt x="736742" y="252078"/>
                  </a:lnTo>
                  <a:lnTo>
                    <a:pt x="750538" y="295212"/>
                  </a:lnTo>
                  <a:lnTo>
                    <a:pt x="759075" y="340420"/>
                  </a:lnTo>
                  <a:lnTo>
                    <a:pt x="762000" y="387350"/>
                  </a:lnTo>
                  <a:lnTo>
                    <a:pt x="759075" y="434281"/>
                  </a:lnTo>
                  <a:lnTo>
                    <a:pt x="750538" y="479492"/>
                  </a:lnTo>
                  <a:lnTo>
                    <a:pt x="736742" y="522626"/>
                  </a:lnTo>
                  <a:lnTo>
                    <a:pt x="718040" y="563332"/>
                  </a:lnTo>
                  <a:lnTo>
                    <a:pt x="694787" y="601254"/>
                  </a:lnTo>
                  <a:lnTo>
                    <a:pt x="667335" y="636040"/>
                  </a:lnTo>
                  <a:lnTo>
                    <a:pt x="636040" y="667335"/>
                  </a:lnTo>
                  <a:lnTo>
                    <a:pt x="601254" y="694787"/>
                  </a:lnTo>
                  <a:lnTo>
                    <a:pt x="563332" y="718040"/>
                  </a:lnTo>
                  <a:lnTo>
                    <a:pt x="522626" y="736742"/>
                  </a:lnTo>
                  <a:lnTo>
                    <a:pt x="479492" y="750538"/>
                  </a:lnTo>
                  <a:lnTo>
                    <a:pt x="434281" y="759075"/>
                  </a:lnTo>
                  <a:lnTo>
                    <a:pt x="387350" y="762000"/>
                  </a:lnTo>
                  <a:lnTo>
                    <a:pt x="485269" y="762000"/>
                  </a:lnTo>
                  <a:lnTo>
                    <a:pt x="527210" y="748585"/>
                  </a:lnTo>
                  <a:lnTo>
                    <a:pt x="569295" y="729249"/>
                  </a:lnTo>
                  <a:lnTo>
                    <a:pt x="608503" y="705207"/>
                  </a:lnTo>
                  <a:lnTo>
                    <a:pt x="644468" y="676825"/>
                  </a:lnTo>
                  <a:lnTo>
                    <a:pt x="676825" y="644468"/>
                  </a:lnTo>
                  <a:lnTo>
                    <a:pt x="705207" y="608503"/>
                  </a:lnTo>
                  <a:lnTo>
                    <a:pt x="729249" y="569295"/>
                  </a:lnTo>
                  <a:lnTo>
                    <a:pt x="748585" y="527210"/>
                  </a:lnTo>
                  <a:lnTo>
                    <a:pt x="762849" y="482613"/>
                  </a:lnTo>
                  <a:lnTo>
                    <a:pt x="771676" y="435871"/>
                  </a:lnTo>
                  <a:lnTo>
                    <a:pt x="774700" y="387350"/>
                  </a:lnTo>
                  <a:lnTo>
                    <a:pt x="771676" y="338830"/>
                  </a:lnTo>
                  <a:lnTo>
                    <a:pt x="762849" y="292090"/>
                  </a:lnTo>
                  <a:lnTo>
                    <a:pt x="748585" y="247495"/>
                  </a:lnTo>
                  <a:lnTo>
                    <a:pt x="729249" y="205410"/>
                  </a:lnTo>
                  <a:lnTo>
                    <a:pt x="705207" y="166202"/>
                  </a:lnTo>
                  <a:lnTo>
                    <a:pt x="676825" y="130236"/>
                  </a:lnTo>
                  <a:lnTo>
                    <a:pt x="644468" y="97879"/>
                  </a:lnTo>
                  <a:lnTo>
                    <a:pt x="608503" y="69496"/>
                  </a:lnTo>
                  <a:lnTo>
                    <a:pt x="569295" y="45453"/>
                  </a:lnTo>
                  <a:lnTo>
                    <a:pt x="527210" y="26116"/>
                  </a:lnTo>
                  <a:lnTo>
                    <a:pt x="485267" y="12700"/>
                  </a:lnTo>
                  <a:close/>
                </a:path>
              </a:pathLst>
            </a:custGeom>
            <a:solidFill>
              <a:srgbClr val="ABB8CF">
                <a:alpha val="19999"/>
              </a:srgbClr>
            </a:solidFill>
          </p:spPr>
          <p:txBody>
            <a:bodyPr wrap="square" lIns="0" tIns="0" rIns="0" bIns="0" rtlCol="0"/>
            <a:lstStyle/>
            <a:p>
              <a:endParaRPr/>
            </a:p>
          </p:txBody>
        </p:sp>
        <p:sp>
          <p:nvSpPr>
            <p:cNvPr id="40" name="object 40"/>
            <p:cNvSpPr/>
            <p:nvPr/>
          </p:nvSpPr>
          <p:spPr>
            <a:xfrm>
              <a:off x="10736362" y="3730047"/>
              <a:ext cx="410209" cy="548640"/>
            </a:xfrm>
            <a:custGeom>
              <a:avLst/>
              <a:gdLst/>
              <a:ahLst/>
              <a:cxnLst/>
              <a:rect l="l" t="t" r="r" b="b"/>
              <a:pathLst>
                <a:path w="410209" h="548639">
                  <a:moveTo>
                    <a:pt x="34163" y="0"/>
                  </a:moveTo>
                  <a:lnTo>
                    <a:pt x="20868" y="2684"/>
                  </a:lnTo>
                  <a:lnTo>
                    <a:pt x="10009" y="10004"/>
                  </a:lnTo>
                  <a:lnTo>
                    <a:pt x="2685" y="20863"/>
                  </a:lnTo>
                  <a:lnTo>
                    <a:pt x="0" y="34162"/>
                  </a:lnTo>
                  <a:lnTo>
                    <a:pt x="2378" y="46706"/>
                  </a:lnTo>
                  <a:lnTo>
                    <a:pt x="8931" y="57199"/>
                  </a:lnTo>
                  <a:lnTo>
                    <a:pt x="18784" y="64679"/>
                  </a:lnTo>
                  <a:lnTo>
                    <a:pt x="31064" y="68186"/>
                  </a:lnTo>
                  <a:lnTo>
                    <a:pt x="47604" y="70104"/>
                  </a:lnTo>
                  <a:lnTo>
                    <a:pt x="64022" y="72824"/>
                  </a:lnTo>
                  <a:lnTo>
                    <a:pt x="139980" y="96717"/>
                  </a:lnTo>
                  <a:lnTo>
                    <a:pt x="180079" y="117979"/>
                  </a:lnTo>
                  <a:lnTo>
                    <a:pt x="216400" y="143924"/>
                  </a:lnTo>
                  <a:lnTo>
                    <a:pt x="248667" y="174048"/>
                  </a:lnTo>
                  <a:lnTo>
                    <a:pt x="276605" y="207845"/>
                  </a:lnTo>
                  <a:lnTo>
                    <a:pt x="299939" y="244809"/>
                  </a:lnTo>
                  <a:lnTo>
                    <a:pt x="318391" y="284437"/>
                  </a:lnTo>
                  <a:lnTo>
                    <a:pt x="331688" y="326221"/>
                  </a:lnTo>
                  <a:lnTo>
                    <a:pt x="339553" y="369657"/>
                  </a:lnTo>
                  <a:lnTo>
                    <a:pt x="341710" y="414240"/>
                  </a:lnTo>
                  <a:lnTo>
                    <a:pt x="337884" y="459464"/>
                  </a:lnTo>
                  <a:lnTo>
                    <a:pt x="327799" y="504825"/>
                  </a:lnTo>
                  <a:lnTo>
                    <a:pt x="326545" y="517532"/>
                  </a:lnTo>
                  <a:lnTo>
                    <a:pt x="350939" y="547243"/>
                  </a:lnTo>
                  <a:lnTo>
                    <a:pt x="364458" y="548417"/>
                  </a:lnTo>
                  <a:lnTo>
                    <a:pt x="376943" y="544455"/>
                  </a:lnTo>
                  <a:lnTo>
                    <a:pt x="398525" y="504799"/>
                  </a:lnTo>
                  <a:lnTo>
                    <a:pt x="406014" y="465573"/>
                  </a:lnTo>
                  <a:lnTo>
                    <a:pt x="409915" y="397851"/>
                  </a:lnTo>
                  <a:lnTo>
                    <a:pt x="406076" y="351114"/>
                  </a:lnTo>
                  <a:lnTo>
                    <a:pt x="397078" y="305841"/>
                  </a:lnTo>
                  <a:lnTo>
                    <a:pt x="383201" y="262368"/>
                  </a:lnTo>
                  <a:lnTo>
                    <a:pt x="364723" y="221028"/>
                  </a:lnTo>
                  <a:lnTo>
                    <a:pt x="341921" y="182156"/>
                  </a:lnTo>
                  <a:lnTo>
                    <a:pt x="315074" y="146086"/>
                  </a:lnTo>
                  <a:lnTo>
                    <a:pt x="284461" y="113153"/>
                  </a:lnTo>
                  <a:lnTo>
                    <a:pt x="250359" y="83690"/>
                  </a:lnTo>
                  <a:lnTo>
                    <a:pt x="213048" y="58032"/>
                  </a:lnTo>
                  <a:lnTo>
                    <a:pt x="172806" y="36514"/>
                  </a:lnTo>
                  <a:lnTo>
                    <a:pt x="129910" y="19470"/>
                  </a:lnTo>
                  <a:lnTo>
                    <a:pt x="84640" y="7233"/>
                  </a:lnTo>
                  <a:lnTo>
                    <a:pt x="37274" y="139"/>
                  </a:lnTo>
                  <a:lnTo>
                    <a:pt x="34163" y="0"/>
                  </a:lnTo>
                  <a:close/>
                </a:path>
              </a:pathLst>
            </a:custGeom>
            <a:solidFill>
              <a:srgbClr val="3CCBDA"/>
            </a:solidFill>
          </p:spPr>
          <p:txBody>
            <a:bodyPr wrap="square" lIns="0" tIns="0" rIns="0" bIns="0" rtlCol="0"/>
            <a:lstStyle/>
            <a:p>
              <a:endParaRPr/>
            </a:p>
          </p:txBody>
        </p:sp>
        <p:pic>
          <p:nvPicPr>
            <p:cNvPr id="41" name="object 41"/>
            <p:cNvPicPr/>
            <p:nvPr/>
          </p:nvPicPr>
          <p:blipFill>
            <a:blip r:embed="rId6" cstate="print"/>
            <a:stretch>
              <a:fillRect/>
            </a:stretch>
          </p:blipFill>
          <p:spPr>
            <a:xfrm>
              <a:off x="10606182" y="4024414"/>
              <a:ext cx="260360" cy="228159"/>
            </a:xfrm>
            <a:prstGeom prst="rect">
              <a:avLst/>
            </a:prstGeom>
          </p:spPr>
        </p:pic>
      </p:grpSp>
      <p:sp>
        <p:nvSpPr>
          <p:cNvPr id="42" name="object 42"/>
          <p:cNvSpPr txBox="1"/>
          <p:nvPr/>
        </p:nvSpPr>
        <p:spPr>
          <a:xfrm>
            <a:off x="11288722" y="5057864"/>
            <a:ext cx="942340" cy="585470"/>
          </a:xfrm>
          <a:prstGeom prst="rect">
            <a:avLst/>
          </a:prstGeom>
        </p:spPr>
        <p:txBody>
          <a:bodyPr vert="horz" wrap="square" lIns="0" tIns="64135" rIns="0" bIns="0" rtlCol="0">
            <a:spAutoFit/>
          </a:bodyPr>
          <a:lstStyle/>
          <a:p>
            <a:pPr marL="12700">
              <a:lnSpc>
                <a:spcPct val="100000"/>
              </a:lnSpc>
              <a:spcBef>
                <a:spcPts val="505"/>
              </a:spcBef>
            </a:pPr>
            <a:r>
              <a:rPr sz="1000" b="1" spc="25" dirty="0">
                <a:solidFill>
                  <a:srgbClr val="3CCBDA"/>
                </a:solidFill>
                <a:latin typeface="Century Gothic"/>
                <a:cs typeface="Century Gothic"/>
              </a:rPr>
              <a:t>27%</a:t>
            </a:r>
            <a:endParaRPr sz="1000">
              <a:latin typeface="Century Gothic"/>
              <a:cs typeface="Century Gothic"/>
            </a:endParaRPr>
          </a:p>
          <a:p>
            <a:pPr marL="12700" marR="5080">
              <a:lnSpc>
                <a:spcPct val="100000"/>
              </a:lnSpc>
              <a:spcBef>
                <a:spcPts val="405"/>
              </a:spcBef>
            </a:pPr>
            <a:r>
              <a:rPr sz="1000" spc="60" dirty="0">
                <a:solidFill>
                  <a:srgbClr val="FFFFFF"/>
                </a:solidFill>
                <a:latin typeface="Trebuchet MS"/>
                <a:cs typeface="Trebuchet MS"/>
              </a:rPr>
              <a:t>Good</a:t>
            </a:r>
            <a:r>
              <a:rPr sz="1000" spc="-35" dirty="0">
                <a:solidFill>
                  <a:srgbClr val="FFFFFF"/>
                </a:solidFill>
                <a:latin typeface="Trebuchet MS"/>
                <a:cs typeface="Trebuchet MS"/>
              </a:rPr>
              <a:t> </a:t>
            </a:r>
            <a:r>
              <a:rPr sz="1000" spc="-10" dirty="0">
                <a:solidFill>
                  <a:srgbClr val="FFFFFF"/>
                </a:solidFill>
                <a:latin typeface="Trebuchet MS"/>
                <a:cs typeface="Trebuchet MS"/>
              </a:rPr>
              <a:t>customer service</a:t>
            </a:r>
            <a:endParaRPr sz="1000">
              <a:latin typeface="Trebuchet MS"/>
              <a:cs typeface="Trebuchet MS"/>
            </a:endParaRPr>
          </a:p>
        </p:txBody>
      </p:sp>
      <p:grpSp>
        <p:nvGrpSpPr>
          <p:cNvPr id="43" name="object 43"/>
          <p:cNvGrpSpPr/>
          <p:nvPr/>
        </p:nvGrpSpPr>
        <p:grpSpPr>
          <a:xfrm>
            <a:off x="10349012" y="4979558"/>
            <a:ext cx="797560" cy="796290"/>
            <a:chOff x="10349012" y="4979558"/>
            <a:chExt cx="797560" cy="796290"/>
          </a:xfrm>
        </p:grpSpPr>
        <p:sp>
          <p:nvSpPr>
            <p:cNvPr id="44" name="object 44"/>
            <p:cNvSpPr/>
            <p:nvPr/>
          </p:nvSpPr>
          <p:spPr>
            <a:xfrm>
              <a:off x="10349012" y="5000656"/>
              <a:ext cx="774700" cy="774700"/>
            </a:xfrm>
            <a:custGeom>
              <a:avLst/>
              <a:gdLst/>
              <a:ahLst/>
              <a:cxnLst/>
              <a:rect l="l" t="t" r="r" b="b"/>
              <a:pathLst>
                <a:path w="774700" h="774700">
                  <a:moveTo>
                    <a:pt x="387350" y="0"/>
                  </a:moveTo>
                  <a:lnTo>
                    <a:pt x="338828" y="3023"/>
                  </a:lnTo>
                  <a:lnTo>
                    <a:pt x="292086" y="11851"/>
                  </a:lnTo>
                  <a:lnTo>
                    <a:pt x="247489" y="26116"/>
                  </a:lnTo>
                  <a:lnTo>
                    <a:pt x="205404" y="45453"/>
                  </a:lnTo>
                  <a:lnTo>
                    <a:pt x="166196" y="69496"/>
                  </a:lnTo>
                  <a:lnTo>
                    <a:pt x="130231" y="97879"/>
                  </a:lnTo>
                  <a:lnTo>
                    <a:pt x="97874" y="130236"/>
                  </a:lnTo>
                  <a:lnTo>
                    <a:pt x="69492" y="166202"/>
                  </a:lnTo>
                  <a:lnTo>
                    <a:pt x="45450" y="205410"/>
                  </a:lnTo>
                  <a:lnTo>
                    <a:pt x="26114" y="247495"/>
                  </a:lnTo>
                  <a:lnTo>
                    <a:pt x="11850" y="292090"/>
                  </a:lnTo>
                  <a:lnTo>
                    <a:pt x="3023" y="338830"/>
                  </a:lnTo>
                  <a:lnTo>
                    <a:pt x="0" y="387350"/>
                  </a:lnTo>
                  <a:lnTo>
                    <a:pt x="3023" y="435871"/>
                  </a:lnTo>
                  <a:lnTo>
                    <a:pt x="11850" y="482613"/>
                  </a:lnTo>
                  <a:lnTo>
                    <a:pt x="26114" y="527210"/>
                  </a:lnTo>
                  <a:lnTo>
                    <a:pt x="45450" y="569295"/>
                  </a:lnTo>
                  <a:lnTo>
                    <a:pt x="69492" y="608503"/>
                  </a:lnTo>
                  <a:lnTo>
                    <a:pt x="97874" y="644468"/>
                  </a:lnTo>
                  <a:lnTo>
                    <a:pt x="130231" y="676825"/>
                  </a:lnTo>
                  <a:lnTo>
                    <a:pt x="166196" y="705207"/>
                  </a:lnTo>
                  <a:lnTo>
                    <a:pt x="205404" y="729249"/>
                  </a:lnTo>
                  <a:lnTo>
                    <a:pt x="247489" y="748585"/>
                  </a:lnTo>
                  <a:lnTo>
                    <a:pt x="292086" y="762849"/>
                  </a:lnTo>
                  <a:lnTo>
                    <a:pt x="338828" y="771676"/>
                  </a:lnTo>
                  <a:lnTo>
                    <a:pt x="387350" y="774700"/>
                  </a:lnTo>
                  <a:lnTo>
                    <a:pt x="435871" y="771676"/>
                  </a:lnTo>
                  <a:lnTo>
                    <a:pt x="482613" y="762849"/>
                  </a:lnTo>
                  <a:lnTo>
                    <a:pt x="485269" y="762000"/>
                  </a:lnTo>
                  <a:lnTo>
                    <a:pt x="387350" y="762000"/>
                  </a:lnTo>
                  <a:lnTo>
                    <a:pt x="340418" y="759075"/>
                  </a:lnTo>
                  <a:lnTo>
                    <a:pt x="295207" y="750538"/>
                  </a:lnTo>
                  <a:lnTo>
                    <a:pt x="252073" y="736742"/>
                  </a:lnTo>
                  <a:lnTo>
                    <a:pt x="211367" y="718040"/>
                  </a:lnTo>
                  <a:lnTo>
                    <a:pt x="173445" y="694787"/>
                  </a:lnTo>
                  <a:lnTo>
                    <a:pt x="138659" y="667335"/>
                  </a:lnTo>
                  <a:lnTo>
                    <a:pt x="107364" y="636040"/>
                  </a:lnTo>
                  <a:lnTo>
                    <a:pt x="79912" y="601254"/>
                  </a:lnTo>
                  <a:lnTo>
                    <a:pt x="56659" y="563332"/>
                  </a:lnTo>
                  <a:lnTo>
                    <a:pt x="37957" y="522626"/>
                  </a:lnTo>
                  <a:lnTo>
                    <a:pt x="24161" y="479492"/>
                  </a:lnTo>
                  <a:lnTo>
                    <a:pt x="15624" y="434281"/>
                  </a:lnTo>
                  <a:lnTo>
                    <a:pt x="12700" y="387350"/>
                  </a:lnTo>
                  <a:lnTo>
                    <a:pt x="15624" y="340420"/>
                  </a:lnTo>
                  <a:lnTo>
                    <a:pt x="24161" y="295212"/>
                  </a:lnTo>
                  <a:lnTo>
                    <a:pt x="37957" y="252078"/>
                  </a:lnTo>
                  <a:lnTo>
                    <a:pt x="56659" y="211373"/>
                  </a:lnTo>
                  <a:lnTo>
                    <a:pt x="79912" y="173450"/>
                  </a:lnTo>
                  <a:lnTo>
                    <a:pt x="107364" y="138664"/>
                  </a:lnTo>
                  <a:lnTo>
                    <a:pt x="138659" y="107368"/>
                  </a:lnTo>
                  <a:lnTo>
                    <a:pt x="173445" y="79916"/>
                  </a:lnTo>
                  <a:lnTo>
                    <a:pt x="211367" y="56662"/>
                  </a:lnTo>
                  <a:lnTo>
                    <a:pt x="252073" y="37959"/>
                  </a:lnTo>
                  <a:lnTo>
                    <a:pt x="295207" y="24162"/>
                  </a:lnTo>
                  <a:lnTo>
                    <a:pt x="340418" y="15624"/>
                  </a:lnTo>
                  <a:lnTo>
                    <a:pt x="387350" y="12700"/>
                  </a:lnTo>
                  <a:lnTo>
                    <a:pt x="485267" y="12700"/>
                  </a:lnTo>
                  <a:lnTo>
                    <a:pt x="482613" y="11851"/>
                  </a:lnTo>
                  <a:lnTo>
                    <a:pt x="435871" y="3023"/>
                  </a:lnTo>
                  <a:lnTo>
                    <a:pt x="387350" y="0"/>
                  </a:lnTo>
                  <a:close/>
                </a:path>
                <a:path w="774700" h="774700">
                  <a:moveTo>
                    <a:pt x="485267" y="12700"/>
                  </a:moveTo>
                  <a:lnTo>
                    <a:pt x="387350" y="12700"/>
                  </a:lnTo>
                  <a:lnTo>
                    <a:pt x="434281" y="15624"/>
                  </a:lnTo>
                  <a:lnTo>
                    <a:pt x="479492" y="24162"/>
                  </a:lnTo>
                  <a:lnTo>
                    <a:pt x="522626" y="37959"/>
                  </a:lnTo>
                  <a:lnTo>
                    <a:pt x="563332" y="56662"/>
                  </a:lnTo>
                  <a:lnTo>
                    <a:pt x="601254" y="79916"/>
                  </a:lnTo>
                  <a:lnTo>
                    <a:pt x="636040" y="107368"/>
                  </a:lnTo>
                  <a:lnTo>
                    <a:pt x="667335" y="138664"/>
                  </a:lnTo>
                  <a:lnTo>
                    <a:pt x="694787" y="173450"/>
                  </a:lnTo>
                  <a:lnTo>
                    <a:pt x="718040" y="211373"/>
                  </a:lnTo>
                  <a:lnTo>
                    <a:pt x="736742" y="252078"/>
                  </a:lnTo>
                  <a:lnTo>
                    <a:pt x="750538" y="295212"/>
                  </a:lnTo>
                  <a:lnTo>
                    <a:pt x="759075" y="340420"/>
                  </a:lnTo>
                  <a:lnTo>
                    <a:pt x="762000" y="387350"/>
                  </a:lnTo>
                  <a:lnTo>
                    <a:pt x="759075" y="434281"/>
                  </a:lnTo>
                  <a:lnTo>
                    <a:pt x="750538" y="479492"/>
                  </a:lnTo>
                  <a:lnTo>
                    <a:pt x="736742" y="522626"/>
                  </a:lnTo>
                  <a:lnTo>
                    <a:pt x="718040" y="563332"/>
                  </a:lnTo>
                  <a:lnTo>
                    <a:pt x="694787" y="601254"/>
                  </a:lnTo>
                  <a:lnTo>
                    <a:pt x="667335" y="636040"/>
                  </a:lnTo>
                  <a:lnTo>
                    <a:pt x="636040" y="667335"/>
                  </a:lnTo>
                  <a:lnTo>
                    <a:pt x="601254" y="694787"/>
                  </a:lnTo>
                  <a:lnTo>
                    <a:pt x="563332" y="718040"/>
                  </a:lnTo>
                  <a:lnTo>
                    <a:pt x="522626" y="736742"/>
                  </a:lnTo>
                  <a:lnTo>
                    <a:pt x="479492" y="750538"/>
                  </a:lnTo>
                  <a:lnTo>
                    <a:pt x="434281" y="759075"/>
                  </a:lnTo>
                  <a:lnTo>
                    <a:pt x="387350" y="762000"/>
                  </a:lnTo>
                  <a:lnTo>
                    <a:pt x="485269" y="762000"/>
                  </a:lnTo>
                  <a:lnTo>
                    <a:pt x="527210" y="748585"/>
                  </a:lnTo>
                  <a:lnTo>
                    <a:pt x="569295" y="729249"/>
                  </a:lnTo>
                  <a:lnTo>
                    <a:pt x="608503" y="705207"/>
                  </a:lnTo>
                  <a:lnTo>
                    <a:pt x="644468" y="676825"/>
                  </a:lnTo>
                  <a:lnTo>
                    <a:pt x="676825" y="644468"/>
                  </a:lnTo>
                  <a:lnTo>
                    <a:pt x="705207" y="608503"/>
                  </a:lnTo>
                  <a:lnTo>
                    <a:pt x="729249" y="569295"/>
                  </a:lnTo>
                  <a:lnTo>
                    <a:pt x="748585" y="527210"/>
                  </a:lnTo>
                  <a:lnTo>
                    <a:pt x="762849" y="482613"/>
                  </a:lnTo>
                  <a:lnTo>
                    <a:pt x="771676" y="435871"/>
                  </a:lnTo>
                  <a:lnTo>
                    <a:pt x="774700" y="387350"/>
                  </a:lnTo>
                  <a:lnTo>
                    <a:pt x="771676" y="338830"/>
                  </a:lnTo>
                  <a:lnTo>
                    <a:pt x="762849" y="292090"/>
                  </a:lnTo>
                  <a:lnTo>
                    <a:pt x="748585" y="247495"/>
                  </a:lnTo>
                  <a:lnTo>
                    <a:pt x="729249" y="205410"/>
                  </a:lnTo>
                  <a:lnTo>
                    <a:pt x="705207" y="166202"/>
                  </a:lnTo>
                  <a:lnTo>
                    <a:pt x="676825" y="130236"/>
                  </a:lnTo>
                  <a:lnTo>
                    <a:pt x="644468" y="97879"/>
                  </a:lnTo>
                  <a:lnTo>
                    <a:pt x="608503" y="69496"/>
                  </a:lnTo>
                  <a:lnTo>
                    <a:pt x="569295" y="45453"/>
                  </a:lnTo>
                  <a:lnTo>
                    <a:pt x="527210" y="26116"/>
                  </a:lnTo>
                  <a:lnTo>
                    <a:pt x="485267" y="12700"/>
                  </a:lnTo>
                  <a:close/>
                </a:path>
              </a:pathLst>
            </a:custGeom>
            <a:solidFill>
              <a:srgbClr val="ABB8CF">
                <a:alpha val="19999"/>
              </a:srgbClr>
            </a:solidFill>
          </p:spPr>
          <p:txBody>
            <a:bodyPr wrap="square" lIns="0" tIns="0" rIns="0" bIns="0" rtlCol="0"/>
            <a:lstStyle/>
            <a:p>
              <a:endParaRPr/>
            </a:p>
          </p:txBody>
        </p:sp>
        <p:sp>
          <p:nvSpPr>
            <p:cNvPr id="45" name="object 45"/>
            <p:cNvSpPr/>
            <p:nvPr/>
          </p:nvSpPr>
          <p:spPr>
            <a:xfrm>
              <a:off x="10736362" y="4979558"/>
              <a:ext cx="410209" cy="455930"/>
            </a:xfrm>
            <a:custGeom>
              <a:avLst/>
              <a:gdLst/>
              <a:ahLst/>
              <a:cxnLst/>
              <a:rect l="l" t="t" r="r" b="b"/>
              <a:pathLst>
                <a:path w="410209" h="455929">
                  <a:moveTo>
                    <a:pt x="34163" y="0"/>
                  </a:moveTo>
                  <a:lnTo>
                    <a:pt x="20868" y="2684"/>
                  </a:lnTo>
                  <a:lnTo>
                    <a:pt x="10009" y="10004"/>
                  </a:lnTo>
                  <a:lnTo>
                    <a:pt x="2685" y="20863"/>
                  </a:lnTo>
                  <a:lnTo>
                    <a:pt x="0" y="34162"/>
                  </a:lnTo>
                  <a:lnTo>
                    <a:pt x="2378" y="46706"/>
                  </a:lnTo>
                  <a:lnTo>
                    <a:pt x="8931" y="57199"/>
                  </a:lnTo>
                  <a:lnTo>
                    <a:pt x="18784" y="64679"/>
                  </a:lnTo>
                  <a:lnTo>
                    <a:pt x="31064" y="68186"/>
                  </a:lnTo>
                  <a:lnTo>
                    <a:pt x="79111" y="76017"/>
                  </a:lnTo>
                  <a:lnTo>
                    <a:pt x="124521" y="90190"/>
                  </a:lnTo>
                  <a:lnTo>
                    <a:pt x="166850" y="110204"/>
                  </a:lnTo>
                  <a:lnTo>
                    <a:pt x="205656" y="135555"/>
                  </a:lnTo>
                  <a:lnTo>
                    <a:pt x="240497" y="165742"/>
                  </a:lnTo>
                  <a:lnTo>
                    <a:pt x="270929" y="200262"/>
                  </a:lnTo>
                  <a:lnTo>
                    <a:pt x="296510" y="238614"/>
                  </a:lnTo>
                  <a:lnTo>
                    <a:pt x="316797" y="280293"/>
                  </a:lnTo>
                  <a:lnTo>
                    <a:pt x="331346" y="324799"/>
                  </a:lnTo>
                  <a:lnTo>
                    <a:pt x="339717" y="371629"/>
                  </a:lnTo>
                  <a:lnTo>
                    <a:pt x="341464" y="420281"/>
                  </a:lnTo>
                  <a:lnTo>
                    <a:pt x="343410" y="432898"/>
                  </a:lnTo>
                  <a:lnTo>
                    <a:pt x="349599" y="443611"/>
                  </a:lnTo>
                  <a:lnTo>
                    <a:pt x="359188" y="451427"/>
                  </a:lnTo>
                  <a:lnTo>
                    <a:pt x="371335" y="455358"/>
                  </a:lnTo>
                  <a:lnTo>
                    <a:pt x="374434" y="455612"/>
                  </a:lnTo>
                  <a:lnTo>
                    <a:pt x="387818" y="453386"/>
                  </a:lnTo>
                  <a:lnTo>
                    <a:pt x="398924" y="446443"/>
                  </a:lnTo>
                  <a:lnTo>
                    <a:pt x="406618" y="435842"/>
                  </a:lnTo>
                  <a:lnTo>
                    <a:pt x="409765" y="422643"/>
                  </a:lnTo>
                  <a:lnTo>
                    <a:pt x="408521" y="373116"/>
                  </a:lnTo>
                  <a:lnTo>
                    <a:pt x="401529" y="325088"/>
                  </a:lnTo>
                  <a:lnTo>
                    <a:pt x="389109" y="278924"/>
                  </a:lnTo>
                  <a:lnTo>
                    <a:pt x="371585" y="234989"/>
                  </a:lnTo>
                  <a:lnTo>
                    <a:pt x="349278" y="193649"/>
                  </a:lnTo>
                  <a:lnTo>
                    <a:pt x="322510" y="155267"/>
                  </a:lnTo>
                  <a:lnTo>
                    <a:pt x="291603" y="120211"/>
                  </a:lnTo>
                  <a:lnTo>
                    <a:pt x="256879" y="88844"/>
                  </a:lnTo>
                  <a:lnTo>
                    <a:pt x="218660" y="61532"/>
                  </a:lnTo>
                  <a:lnTo>
                    <a:pt x="177268" y="38641"/>
                  </a:lnTo>
                  <a:lnTo>
                    <a:pt x="133025" y="20535"/>
                  </a:lnTo>
                  <a:lnTo>
                    <a:pt x="86253" y="7579"/>
                  </a:lnTo>
                  <a:lnTo>
                    <a:pt x="37274" y="139"/>
                  </a:lnTo>
                  <a:lnTo>
                    <a:pt x="34163" y="0"/>
                  </a:lnTo>
                  <a:close/>
                </a:path>
              </a:pathLst>
            </a:custGeom>
            <a:solidFill>
              <a:srgbClr val="3CCBDA"/>
            </a:solidFill>
          </p:spPr>
          <p:txBody>
            <a:bodyPr wrap="square" lIns="0" tIns="0" rIns="0" bIns="0" rtlCol="0"/>
            <a:lstStyle/>
            <a:p>
              <a:endParaRPr/>
            </a:p>
          </p:txBody>
        </p:sp>
        <p:pic>
          <p:nvPicPr>
            <p:cNvPr id="46" name="object 46"/>
            <p:cNvPicPr/>
            <p:nvPr/>
          </p:nvPicPr>
          <p:blipFill>
            <a:blip r:embed="rId7" cstate="print"/>
            <a:stretch>
              <a:fillRect/>
            </a:stretch>
          </p:blipFill>
          <p:spPr>
            <a:xfrm>
              <a:off x="10606187" y="5257829"/>
              <a:ext cx="260350" cy="260351"/>
            </a:xfrm>
            <a:prstGeom prst="rect">
              <a:avLst/>
            </a:prstGeom>
          </p:spPr>
        </p:pic>
      </p:grpSp>
      <p:sp>
        <p:nvSpPr>
          <p:cNvPr id="47" name="object 47"/>
          <p:cNvSpPr txBox="1"/>
          <p:nvPr/>
        </p:nvSpPr>
        <p:spPr>
          <a:xfrm>
            <a:off x="11288722" y="6239200"/>
            <a:ext cx="998219" cy="737870"/>
          </a:xfrm>
          <a:prstGeom prst="rect">
            <a:avLst/>
          </a:prstGeom>
        </p:spPr>
        <p:txBody>
          <a:bodyPr vert="horz" wrap="square" lIns="0" tIns="64135" rIns="0" bIns="0" rtlCol="0">
            <a:spAutoFit/>
          </a:bodyPr>
          <a:lstStyle/>
          <a:p>
            <a:pPr marL="12700">
              <a:lnSpc>
                <a:spcPct val="100000"/>
              </a:lnSpc>
              <a:spcBef>
                <a:spcPts val="505"/>
              </a:spcBef>
            </a:pPr>
            <a:r>
              <a:rPr sz="1000" b="1" spc="-25" dirty="0">
                <a:solidFill>
                  <a:srgbClr val="3CCBDA"/>
                </a:solidFill>
                <a:latin typeface="Century Gothic"/>
                <a:cs typeface="Century Gothic"/>
              </a:rPr>
              <a:t>16%</a:t>
            </a:r>
            <a:endParaRPr sz="1000">
              <a:latin typeface="Century Gothic"/>
              <a:cs typeface="Century Gothic"/>
            </a:endParaRPr>
          </a:p>
          <a:p>
            <a:pPr marL="12700" marR="5080" algn="just">
              <a:lnSpc>
                <a:spcPct val="100000"/>
              </a:lnSpc>
              <a:spcBef>
                <a:spcPts val="405"/>
              </a:spcBef>
            </a:pPr>
            <a:r>
              <a:rPr sz="1000" dirty="0">
                <a:solidFill>
                  <a:srgbClr val="FFFFFF"/>
                </a:solidFill>
                <a:latin typeface="Trebuchet MS"/>
                <a:cs typeface="Trebuchet MS"/>
              </a:rPr>
              <a:t>If</a:t>
            </a:r>
            <a:r>
              <a:rPr sz="1000" spc="-30" dirty="0">
                <a:solidFill>
                  <a:srgbClr val="FFFFFF"/>
                </a:solidFill>
                <a:latin typeface="Trebuchet MS"/>
                <a:cs typeface="Trebuchet MS"/>
              </a:rPr>
              <a:t> </a:t>
            </a:r>
            <a:r>
              <a:rPr sz="1000" dirty="0">
                <a:solidFill>
                  <a:srgbClr val="FFFFFF"/>
                </a:solidFill>
                <a:latin typeface="Trebuchet MS"/>
                <a:cs typeface="Trebuchet MS"/>
              </a:rPr>
              <a:t>I</a:t>
            </a:r>
            <a:r>
              <a:rPr sz="1000" spc="-25" dirty="0">
                <a:solidFill>
                  <a:srgbClr val="FFFFFF"/>
                </a:solidFill>
                <a:latin typeface="Trebuchet MS"/>
                <a:cs typeface="Trebuchet MS"/>
              </a:rPr>
              <a:t> </a:t>
            </a:r>
            <a:r>
              <a:rPr sz="1000" dirty="0">
                <a:solidFill>
                  <a:srgbClr val="FFFFFF"/>
                </a:solidFill>
                <a:latin typeface="Trebuchet MS"/>
                <a:cs typeface="Trebuchet MS"/>
              </a:rPr>
              <a:t>align</a:t>
            </a:r>
            <a:r>
              <a:rPr sz="1000" spc="-25" dirty="0">
                <a:solidFill>
                  <a:srgbClr val="FFFFFF"/>
                </a:solidFill>
                <a:latin typeface="Trebuchet MS"/>
                <a:cs typeface="Trebuchet MS"/>
              </a:rPr>
              <a:t> </a:t>
            </a:r>
            <a:r>
              <a:rPr sz="1000" spc="-10" dirty="0">
                <a:solidFill>
                  <a:srgbClr val="FFFFFF"/>
                </a:solidFill>
                <a:latin typeface="Trebuchet MS"/>
                <a:cs typeface="Trebuchet MS"/>
              </a:rPr>
              <a:t>with</a:t>
            </a:r>
            <a:r>
              <a:rPr sz="1000" spc="-30" dirty="0">
                <a:solidFill>
                  <a:srgbClr val="FFFFFF"/>
                </a:solidFill>
                <a:latin typeface="Trebuchet MS"/>
                <a:cs typeface="Trebuchet MS"/>
              </a:rPr>
              <a:t> </a:t>
            </a:r>
            <a:r>
              <a:rPr sz="1000" spc="-25" dirty="0">
                <a:solidFill>
                  <a:srgbClr val="FFFFFF"/>
                </a:solidFill>
                <a:latin typeface="Trebuchet MS"/>
                <a:cs typeface="Trebuchet MS"/>
              </a:rPr>
              <a:t>the </a:t>
            </a:r>
            <a:r>
              <a:rPr sz="1000" spc="-10" dirty="0">
                <a:solidFill>
                  <a:srgbClr val="FFFFFF"/>
                </a:solidFill>
                <a:latin typeface="Trebuchet MS"/>
                <a:cs typeface="Trebuchet MS"/>
              </a:rPr>
              <a:t>company/brand values</a:t>
            </a:r>
            <a:endParaRPr sz="1000">
              <a:latin typeface="Trebuchet MS"/>
              <a:cs typeface="Trebuchet MS"/>
            </a:endParaRPr>
          </a:p>
        </p:txBody>
      </p:sp>
      <p:grpSp>
        <p:nvGrpSpPr>
          <p:cNvPr id="48" name="object 48"/>
          <p:cNvGrpSpPr/>
          <p:nvPr/>
        </p:nvGrpSpPr>
        <p:grpSpPr>
          <a:xfrm>
            <a:off x="10349012" y="6237086"/>
            <a:ext cx="774700" cy="796290"/>
            <a:chOff x="10349012" y="6237086"/>
            <a:chExt cx="774700" cy="796290"/>
          </a:xfrm>
        </p:grpSpPr>
        <p:sp>
          <p:nvSpPr>
            <p:cNvPr id="49" name="object 49"/>
            <p:cNvSpPr/>
            <p:nvPr/>
          </p:nvSpPr>
          <p:spPr>
            <a:xfrm>
              <a:off x="10349012" y="6258186"/>
              <a:ext cx="774700" cy="774700"/>
            </a:xfrm>
            <a:custGeom>
              <a:avLst/>
              <a:gdLst/>
              <a:ahLst/>
              <a:cxnLst/>
              <a:rect l="l" t="t" r="r" b="b"/>
              <a:pathLst>
                <a:path w="774700" h="774700">
                  <a:moveTo>
                    <a:pt x="387350" y="0"/>
                  </a:moveTo>
                  <a:lnTo>
                    <a:pt x="338828" y="3023"/>
                  </a:lnTo>
                  <a:lnTo>
                    <a:pt x="292086" y="11851"/>
                  </a:lnTo>
                  <a:lnTo>
                    <a:pt x="247489" y="26116"/>
                  </a:lnTo>
                  <a:lnTo>
                    <a:pt x="205404" y="45453"/>
                  </a:lnTo>
                  <a:lnTo>
                    <a:pt x="166196" y="69496"/>
                  </a:lnTo>
                  <a:lnTo>
                    <a:pt x="130231" y="97879"/>
                  </a:lnTo>
                  <a:lnTo>
                    <a:pt x="97874" y="130236"/>
                  </a:lnTo>
                  <a:lnTo>
                    <a:pt x="69492" y="166202"/>
                  </a:lnTo>
                  <a:lnTo>
                    <a:pt x="45450" y="205410"/>
                  </a:lnTo>
                  <a:lnTo>
                    <a:pt x="26114" y="247495"/>
                  </a:lnTo>
                  <a:lnTo>
                    <a:pt x="11850" y="292090"/>
                  </a:lnTo>
                  <a:lnTo>
                    <a:pt x="3023" y="338830"/>
                  </a:lnTo>
                  <a:lnTo>
                    <a:pt x="0" y="387350"/>
                  </a:lnTo>
                  <a:lnTo>
                    <a:pt x="3023" y="435871"/>
                  </a:lnTo>
                  <a:lnTo>
                    <a:pt x="11850" y="482613"/>
                  </a:lnTo>
                  <a:lnTo>
                    <a:pt x="26114" y="527210"/>
                  </a:lnTo>
                  <a:lnTo>
                    <a:pt x="45450" y="569295"/>
                  </a:lnTo>
                  <a:lnTo>
                    <a:pt x="69492" y="608503"/>
                  </a:lnTo>
                  <a:lnTo>
                    <a:pt x="97874" y="644468"/>
                  </a:lnTo>
                  <a:lnTo>
                    <a:pt x="130231" y="676825"/>
                  </a:lnTo>
                  <a:lnTo>
                    <a:pt x="166196" y="705207"/>
                  </a:lnTo>
                  <a:lnTo>
                    <a:pt x="205404" y="729249"/>
                  </a:lnTo>
                  <a:lnTo>
                    <a:pt x="247489" y="748585"/>
                  </a:lnTo>
                  <a:lnTo>
                    <a:pt x="292086" y="762849"/>
                  </a:lnTo>
                  <a:lnTo>
                    <a:pt x="338828" y="771676"/>
                  </a:lnTo>
                  <a:lnTo>
                    <a:pt x="387350" y="774700"/>
                  </a:lnTo>
                  <a:lnTo>
                    <a:pt x="435871" y="771676"/>
                  </a:lnTo>
                  <a:lnTo>
                    <a:pt x="482613" y="762849"/>
                  </a:lnTo>
                  <a:lnTo>
                    <a:pt x="485269" y="762000"/>
                  </a:lnTo>
                  <a:lnTo>
                    <a:pt x="387350" y="762000"/>
                  </a:lnTo>
                  <a:lnTo>
                    <a:pt x="340418" y="759075"/>
                  </a:lnTo>
                  <a:lnTo>
                    <a:pt x="295207" y="750538"/>
                  </a:lnTo>
                  <a:lnTo>
                    <a:pt x="252073" y="736742"/>
                  </a:lnTo>
                  <a:lnTo>
                    <a:pt x="211367" y="718040"/>
                  </a:lnTo>
                  <a:lnTo>
                    <a:pt x="173445" y="694787"/>
                  </a:lnTo>
                  <a:lnTo>
                    <a:pt x="138659" y="667335"/>
                  </a:lnTo>
                  <a:lnTo>
                    <a:pt x="107364" y="636040"/>
                  </a:lnTo>
                  <a:lnTo>
                    <a:pt x="79912" y="601254"/>
                  </a:lnTo>
                  <a:lnTo>
                    <a:pt x="56659" y="563332"/>
                  </a:lnTo>
                  <a:lnTo>
                    <a:pt x="37957" y="522626"/>
                  </a:lnTo>
                  <a:lnTo>
                    <a:pt x="24161" y="479492"/>
                  </a:lnTo>
                  <a:lnTo>
                    <a:pt x="15624" y="434281"/>
                  </a:lnTo>
                  <a:lnTo>
                    <a:pt x="12700" y="387350"/>
                  </a:lnTo>
                  <a:lnTo>
                    <a:pt x="15624" y="340420"/>
                  </a:lnTo>
                  <a:lnTo>
                    <a:pt x="24161" y="295212"/>
                  </a:lnTo>
                  <a:lnTo>
                    <a:pt x="37957" y="252078"/>
                  </a:lnTo>
                  <a:lnTo>
                    <a:pt x="56659" y="211373"/>
                  </a:lnTo>
                  <a:lnTo>
                    <a:pt x="79912" y="173450"/>
                  </a:lnTo>
                  <a:lnTo>
                    <a:pt x="107364" y="138664"/>
                  </a:lnTo>
                  <a:lnTo>
                    <a:pt x="138659" y="107368"/>
                  </a:lnTo>
                  <a:lnTo>
                    <a:pt x="173445" y="79916"/>
                  </a:lnTo>
                  <a:lnTo>
                    <a:pt x="211367" y="56662"/>
                  </a:lnTo>
                  <a:lnTo>
                    <a:pt x="252073" y="37959"/>
                  </a:lnTo>
                  <a:lnTo>
                    <a:pt x="295207" y="24162"/>
                  </a:lnTo>
                  <a:lnTo>
                    <a:pt x="340418" y="15624"/>
                  </a:lnTo>
                  <a:lnTo>
                    <a:pt x="387350" y="12700"/>
                  </a:lnTo>
                  <a:lnTo>
                    <a:pt x="485267" y="12700"/>
                  </a:lnTo>
                  <a:lnTo>
                    <a:pt x="482613" y="11851"/>
                  </a:lnTo>
                  <a:lnTo>
                    <a:pt x="435871" y="3023"/>
                  </a:lnTo>
                  <a:lnTo>
                    <a:pt x="387350" y="0"/>
                  </a:lnTo>
                  <a:close/>
                </a:path>
                <a:path w="774700" h="774700">
                  <a:moveTo>
                    <a:pt x="485267" y="12700"/>
                  </a:moveTo>
                  <a:lnTo>
                    <a:pt x="387350" y="12700"/>
                  </a:lnTo>
                  <a:lnTo>
                    <a:pt x="434281" y="15624"/>
                  </a:lnTo>
                  <a:lnTo>
                    <a:pt x="479492" y="24162"/>
                  </a:lnTo>
                  <a:lnTo>
                    <a:pt x="522626" y="37959"/>
                  </a:lnTo>
                  <a:lnTo>
                    <a:pt x="563332" y="56662"/>
                  </a:lnTo>
                  <a:lnTo>
                    <a:pt x="601254" y="79916"/>
                  </a:lnTo>
                  <a:lnTo>
                    <a:pt x="636040" y="107368"/>
                  </a:lnTo>
                  <a:lnTo>
                    <a:pt x="667335" y="138664"/>
                  </a:lnTo>
                  <a:lnTo>
                    <a:pt x="694787" y="173450"/>
                  </a:lnTo>
                  <a:lnTo>
                    <a:pt x="718040" y="211373"/>
                  </a:lnTo>
                  <a:lnTo>
                    <a:pt x="736742" y="252078"/>
                  </a:lnTo>
                  <a:lnTo>
                    <a:pt x="750538" y="295212"/>
                  </a:lnTo>
                  <a:lnTo>
                    <a:pt x="759075" y="340420"/>
                  </a:lnTo>
                  <a:lnTo>
                    <a:pt x="762000" y="387350"/>
                  </a:lnTo>
                  <a:lnTo>
                    <a:pt x="759075" y="434281"/>
                  </a:lnTo>
                  <a:lnTo>
                    <a:pt x="750538" y="479492"/>
                  </a:lnTo>
                  <a:lnTo>
                    <a:pt x="736742" y="522626"/>
                  </a:lnTo>
                  <a:lnTo>
                    <a:pt x="718040" y="563332"/>
                  </a:lnTo>
                  <a:lnTo>
                    <a:pt x="694787" y="601254"/>
                  </a:lnTo>
                  <a:lnTo>
                    <a:pt x="667335" y="636040"/>
                  </a:lnTo>
                  <a:lnTo>
                    <a:pt x="636040" y="667335"/>
                  </a:lnTo>
                  <a:lnTo>
                    <a:pt x="601254" y="694787"/>
                  </a:lnTo>
                  <a:lnTo>
                    <a:pt x="563332" y="718040"/>
                  </a:lnTo>
                  <a:lnTo>
                    <a:pt x="522626" y="736742"/>
                  </a:lnTo>
                  <a:lnTo>
                    <a:pt x="479492" y="750538"/>
                  </a:lnTo>
                  <a:lnTo>
                    <a:pt x="434281" y="759075"/>
                  </a:lnTo>
                  <a:lnTo>
                    <a:pt x="387350" y="762000"/>
                  </a:lnTo>
                  <a:lnTo>
                    <a:pt x="485269" y="762000"/>
                  </a:lnTo>
                  <a:lnTo>
                    <a:pt x="527210" y="748585"/>
                  </a:lnTo>
                  <a:lnTo>
                    <a:pt x="569295" y="729249"/>
                  </a:lnTo>
                  <a:lnTo>
                    <a:pt x="608503" y="705207"/>
                  </a:lnTo>
                  <a:lnTo>
                    <a:pt x="644468" y="676825"/>
                  </a:lnTo>
                  <a:lnTo>
                    <a:pt x="676825" y="644468"/>
                  </a:lnTo>
                  <a:lnTo>
                    <a:pt x="705207" y="608503"/>
                  </a:lnTo>
                  <a:lnTo>
                    <a:pt x="729249" y="569295"/>
                  </a:lnTo>
                  <a:lnTo>
                    <a:pt x="748585" y="527210"/>
                  </a:lnTo>
                  <a:lnTo>
                    <a:pt x="762849" y="482613"/>
                  </a:lnTo>
                  <a:lnTo>
                    <a:pt x="771676" y="435871"/>
                  </a:lnTo>
                  <a:lnTo>
                    <a:pt x="774700" y="387350"/>
                  </a:lnTo>
                  <a:lnTo>
                    <a:pt x="771676" y="338830"/>
                  </a:lnTo>
                  <a:lnTo>
                    <a:pt x="762849" y="292090"/>
                  </a:lnTo>
                  <a:lnTo>
                    <a:pt x="748585" y="247495"/>
                  </a:lnTo>
                  <a:lnTo>
                    <a:pt x="729249" y="205410"/>
                  </a:lnTo>
                  <a:lnTo>
                    <a:pt x="705207" y="166202"/>
                  </a:lnTo>
                  <a:lnTo>
                    <a:pt x="676825" y="130236"/>
                  </a:lnTo>
                  <a:lnTo>
                    <a:pt x="644468" y="97879"/>
                  </a:lnTo>
                  <a:lnTo>
                    <a:pt x="608503" y="69496"/>
                  </a:lnTo>
                  <a:lnTo>
                    <a:pt x="569295" y="45453"/>
                  </a:lnTo>
                  <a:lnTo>
                    <a:pt x="527210" y="26116"/>
                  </a:lnTo>
                  <a:lnTo>
                    <a:pt x="485267" y="12700"/>
                  </a:lnTo>
                  <a:close/>
                </a:path>
              </a:pathLst>
            </a:custGeom>
            <a:solidFill>
              <a:srgbClr val="ABB8CF">
                <a:alpha val="19999"/>
              </a:srgbClr>
            </a:solidFill>
          </p:spPr>
          <p:txBody>
            <a:bodyPr wrap="square" lIns="0" tIns="0" rIns="0" bIns="0" rtlCol="0"/>
            <a:lstStyle/>
            <a:p>
              <a:endParaRPr/>
            </a:p>
          </p:txBody>
        </p:sp>
        <p:sp>
          <p:nvSpPr>
            <p:cNvPr id="50" name="object 50"/>
            <p:cNvSpPr/>
            <p:nvPr/>
          </p:nvSpPr>
          <p:spPr>
            <a:xfrm>
              <a:off x="10736362" y="6237086"/>
              <a:ext cx="332105" cy="212725"/>
            </a:xfrm>
            <a:custGeom>
              <a:avLst/>
              <a:gdLst/>
              <a:ahLst/>
              <a:cxnLst/>
              <a:rect l="l" t="t" r="r" b="b"/>
              <a:pathLst>
                <a:path w="332104" h="212725">
                  <a:moveTo>
                    <a:pt x="34163" y="0"/>
                  </a:moveTo>
                  <a:lnTo>
                    <a:pt x="20868" y="2684"/>
                  </a:lnTo>
                  <a:lnTo>
                    <a:pt x="10009" y="10004"/>
                  </a:lnTo>
                  <a:lnTo>
                    <a:pt x="2685" y="20863"/>
                  </a:lnTo>
                  <a:lnTo>
                    <a:pt x="0" y="34162"/>
                  </a:lnTo>
                  <a:lnTo>
                    <a:pt x="2378" y="46706"/>
                  </a:lnTo>
                  <a:lnTo>
                    <a:pt x="8931" y="57199"/>
                  </a:lnTo>
                  <a:lnTo>
                    <a:pt x="18784" y="64679"/>
                  </a:lnTo>
                  <a:lnTo>
                    <a:pt x="31064" y="68186"/>
                  </a:lnTo>
                  <a:lnTo>
                    <a:pt x="77667" y="75714"/>
                  </a:lnTo>
                  <a:lnTo>
                    <a:pt x="122374" y="89436"/>
                  </a:lnTo>
                  <a:lnTo>
                    <a:pt x="164606" y="109034"/>
                  </a:lnTo>
                  <a:lnTo>
                    <a:pt x="203782" y="134189"/>
                  </a:lnTo>
                  <a:lnTo>
                    <a:pt x="239323" y="164583"/>
                  </a:lnTo>
                  <a:lnTo>
                    <a:pt x="270649" y="199897"/>
                  </a:lnTo>
                  <a:lnTo>
                    <a:pt x="280189" y="208382"/>
                  </a:lnTo>
                  <a:lnTo>
                    <a:pt x="291784" y="212694"/>
                  </a:lnTo>
                  <a:lnTo>
                    <a:pt x="304152" y="212608"/>
                  </a:lnTo>
                  <a:lnTo>
                    <a:pt x="316014" y="207898"/>
                  </a:lnTo>
                  <a:lnTo>
                    <a:pt x="318566" y="206108"/>
                  </a:lnTo>
                  <a:lnTo>
                    <a:pt x="327463" y="195863"/>
                  </a:lnTo>
                  <a:lnTo>
                    <a:pt x="331597" y="183435"/>
                  </a:lnTo>
                  <a:lnTo>
                    <a:pt x="330768" y="170364"/>
                  </a:lnTo>
                  <a:lnTo>
                    <a:pt x="292881" y="121516"/>
                  </a:lnTo>
                  <a:lnTo>
                    <a:pt x="257197" y="89139"/>
                  </a:lnTo>
                  <a:lnTo>
                    <a:pt x="218160" y="61299"/>
                  </a:lnTo>
                  <a:lnTo>
                    <a:pt x="176211" y="38238"/>
                  </a:lnTo>
                  <a:lnTo>
                    <a:pt x="131788" y="20197"/>
                  </a:lnTo>
                  <a:lnTo>
                    <a:pt x="85330" y="7417"/>
                  </a:lnTo>
                  <a:lnTo>
                    <a:pt x="37274" y="139"/>
                  </a:lnTo>
                  <a:lnTo>
                    <a:pt x="34163" y="0"/>
                  </a:lnTo>
                  <a:close/>
                </a:path>
              </a:pathLst>
            </a:custGeom>
            <a:solidFill>
              <a:srgbClr val="3CCBDA"/>
            </a:solidFill>
          </p:spPr>
          <p:txBody>
            <a:bodyPr wrap="square" lIns="0" tIns="0" rIns="0" bIns="0" rtlCol="0"/>
            <a:lstStyle/>
            <a:p>
              <a:endParaRPr/>
            </a:p>
          </p:txBody>
        </p:sp>
        <p:sp>
          <p:nvSpPr>
            <p:cNvPr id="51" name="object 51"/>
            <p:cNvSpPr/>
            <p:nvPr/>
          </p:nvSpPr>
          <p:spPr>
            <a:xfrm>
              <a:off x="10615712" y="6538287"/>
              <a:ext cx="241300" cy="214629"/>
            </a:xfrm>
            <a:custGeom>
              <a:avLst/>
              <a:gdLst/>
              <a:ahLst/>
              <a:cxnLst/>
              <a:rect l="l" t="t" r="r" b="b"/>
              <a:pathLst>
                <a:path w="241300" h="214629">
                  <a:moveTo>
                    <a:pt x="241300" y="71500"/>
                  </a:moveTo>
                  <a:lnTo>
                    <a:pt x="235506" y="43671"/>
                  </a:lnTo>
                  <a:lnTo>
                    <a:pt x="219705" y="20943"/>
                  </a:lnTo>
                  <a:lnTo>
                    <a:pt x="196267" y="5619"/>
                  </a:lnTo>
                  <a:lnTo>
                    <a:pt x="167563" y="0"/>
                  </a:lnTo>
                  <a:lnTo>
                    <a:pt x="138867" y="5619"/>
                  </a:lnTo>
                  <a:lnTo>
                    <a:pt x="99633" y="43671"/>
                  </a:lnTo>
                  <a:lnTo>
                    <a:pt x="95946" y="83036"/>
                  </a:lnTo>
                  <a:lnTo>
                    <a:pt x="131086" y="98802"/>
                  </a:lnTo>
                  <a:lnTo>
                    <a:pt x="141666" y="43671"/>
                  </a:lnTo>
                  <a:lnTo>
                    <a:pt x="102432" y="5619"/>
                  </a:lnTo>
                  <a:lnTo>
                    <a:pt x="73736" y="0"/>
                  </a:lnTo>
                  <a:lnTo>
                    <a:pt x="45032" y="5619"/>
                  </a:lnTo>
                  <a:lnTo>
                    <a:pt x="21594" y="20943"/>
                  </a:lnTo>
                  <a:lnTo>
                    <a:pt x="5793" y="43671"/>
                  </a:lnTo>
                  <a:lnTo>
                    <a:pt x="0" y="71500"/>
                  </a:lnTo>
                  <a:lnTo>
                    <a:pt x="15499" y="127999"/>
                  </a:lnTo>
                  <a:lnTo>
                    <a:pt x="51385" y="173356"/>
                  </a:lnTo>
                  <a:lnTo>
                    <a:pt x="91741" y="203533"/>
                  </a:lnTo>
                  <a:lnTo>
                    <a:pt x="120650" y="214490"/>
                  </a:lnTo>
                  <a:lnTo>
                    <a:pt x="149552" y="203533"/>
                  </a:lnTo>
                  <a:lnTo>
                    <a:pt x="189909" y="173356"/>
                  </a:lnTo>
                  <a:lnTo>
                    <a:pt x="225798" y="127999"/>
                  </a:lnTo>
                  <a:lnTo>
                    <a:pt x="241300" y="71500"/>
                  </a:lnTo>
                  <a:close/>
                </a:path>
              </a:pathLst>
            </a:custGeom>
            <a:ln w="19049">
              <a:solidFill>
                <a:srgbClr val="FFFFFF"/>
              </a:solidFill>
            </a:ln>
          </p:spPr>
          <p:txBody>
            <a:bodyPr wrap="square" lIns="0" tIns="0" rIns="0" bIns="0" rtlCol="0"/>
            <a:lstStyle/>
            <a:p>
              <a:endParaRPr/>
            </a:p>
          </p:txBody>
        </p:sp>
      </p:grpSp>
      <p:sp>
        <p:nvSpPr>
          <p:cNvPr id="52" name="object 52"/>
          <p:cNvSpPr txBox="1"/>
          <p:nvPr/>
        </p:nvSpPr>
        <p:spPr>
          <a:xfrm>
            <a:off x="13772576" y="3808352"/>
            <a:ext cx="887730" cy="585470"/>
          </a:xfrm>
          <a:prstGeom prst="rect">
            <a:avLst/>
          </a:prstGeom>
        </p:spPr>
        <p:txBody>
          <a:bodyPr vert="horz" wrap="square" lIns="0" tIns="64135" rIns="0" bIns="0" rtlCol="0">
            <a:spAutoFit/>
          </a:bodyPr>
          <a:lstStyle/>
          <a:p>
            <a:pPr marL="12700">
              <a:lnSpc>
                <a:spcPct val="100000"/>
              </a:lnSpc>
              <a:spcBef>
                <a:spcPts val="505"/>
              </a:spcBef>
            </a:pPr>
            <a:r>
              <a:rPr sz="1000" b="1" spc="-25" dirty="0">
                <a:solidFill>
                  <a:srgbClr val="3CCBDA"/>
                </a:solidFill>
                <a:latin typeface="Century Gothic"/>
                <a:cs typeface="Century Gothic"/>
              </a:rPr>
              <a:t>31%</a:t>
            </a:r>
            <a:endParaRPr sz="1000">
              <a:latin typeface="Century Gothic"/>
              <a:cs typeface="Century Gothic"/>
            </a:endParaRPr>
          </a:p>
          <a:p>
            <a:pPr marL="12700" marR="5080">
              <a:lnSpc>
                <a:spcPct val="100000"/>
              </a:lnSpc>
              <a:spcBef>
                <a:spcPts val="405"/>
              </a:spcBef>
            </a:pPr>
            <a:r>
              <a:rPr sz="1000" dirty="0">
                <a:solidFill>
                  <a:srgbClr val="FFFFFF"/>
                </a:solidFill>
                <a:latin typeface="Trebuchet MS"/>
                <a:cs typeface="Trebuchet MS"/>
              </a:rPr>
              <a:t>Special</a:t>
            </a:r>
            <a:r>
              <a:rPr sz="1000" spc="175" dirty="0">
                <a:solidFill>
                  <a:srgbClr val="FFFFFF"/>
                </a:solidFill>
                <a:latin typeface="Trebuchet MS"/>
                <a:cs typeface="Trebuchet MS"/>
              </a:rPr>
              <a:t> </a:t>
            </a:r>
            <a:r>
              <a:rPr sz="1000" spc="-10" dirty="0">
                <a:solidFill>
                  <a:srgbClr val="FFFFFF"/>
                </a:solidFill>
                <a:latin typeface="Trebuchet MS"/>
                <a:cs typeface="Trebuchet MS"/>
              </a:rPr>
              <a:t>offers/ discounts</a:t>
            </a:r>
            <a:endParaRPr sz="1000">
              <a:latin typeface="Trebuchet MS"/>
              <a:cs typeface="Trebuchet MS"/>
            </a:endParaRPr>
          </a:p>
        </p:txBody>
      </p:sp>
      <p:grpSp>
        <p:nvGrpSpPr>
          <p:cNvPr id="53" name="object 53"/>
          <p:cNvGrpSpPr/>
          <p:nvPr/>
        </p:nvGrpSpPr>
        <p:grpSpPr>
          <a:xfrm>
            <a:off x="12835904" y="3730047"/>
            <a:ext cx="797560" cy="796290"/>
            <a:chOff x="12835904" y="3730047"/>
            <a:chExt cx="797560" cy="796290"/>
          </a:xfrm>
        </p:grpSpPr>
        <p:sp>
          <p:nvSpPr>
            <p:cNvPr id="54" name="object 54"/>
            <p:cNvSpPr/>
            <p:nvPr/>
          </p:nvSpPr>
          <p:spPr>
            <a:xfrm>
              <a:off x="12835904" y="3751146"/>
              <a:ext cx="774700" cy="774700"/>
            </a:xfrm>
            <a:custGeom>
              <a:avLst/>
              <a:gdLst/>
              <a:ahLst/>
              <a:cxnLst/>
              <a:rect l="l" t="t" r="r" b="b"/>
              <a:pathLst>
                <a:path w="774700" h="774700">
                  <a:moveTo>
                    <a:pt x="387350" y="0"/>
                  </a:moveTo>
                  <a:lnTo>
                    <a:pt x="338828" y="3023"/>
                  </a:lnTo>
                  <a:lnTo>
                    <a:pt x="292086" y="11851"/>
                  </a:lnTo>
                  <a:lnTo>
                    <a:pt x="247489" y="26116"/>
                  </a:lnTo>
                  <a:lnTo>
                    <a:pt x="205404" y="45453"/>
                  </a:lnTo>
                  <a:lnTo>
                    <a:pt x="166196" y="69496"/>
                  </a:lnTo>
                  <a:lnTo>
                    <a:pt x="130231" y="97879"/>
                  </a:lnTo>
                  <a:lnTo>
                    <a:pt x="97874" y="130236"/>
                  </a:lnTo>
                  <a:lnTo>
                    <a:pt x="69492" y="166202"/>
                  </a:lnTo>
                  <a:lnTo>
                    <a:pt x="45450" y="205410"/>
                  </a:lnTo>
                  <a:lnTo>
                    <a:pt x="26114" y="247495"/>
                  </a:lnTo>
                  <a:lnTo>
                    <a:pt x="11850" y="292090"/>
                  </a:lnTo>
                  <a:lnTo>
                    <a:pt x="3023" y="338830"/>
                  </a:lnTo>
                  <a:lnTo>
                    <a:pt x="0" y="387350"/>
                  </a:lnTo>
                  <a:lnTo>
                    <a:pt x="3023" y="435871"/>
                  </a:lnTo>
                  <a:lnTo>
                    <a:pt x="11850" y="482613"/>
                  </a:lnTo>
                  <a:lnTo>
                    <a:pt x="26114" y="527210"/>
                  </a:lnTo>
                  <a:lnTo>
                    <a:pt x="45450" y="569295"/>
                  </a:lnTo>
                  <a:lnTo>
                    <a:pt x="69492" y="608503"/>
                  </a:lnTo>
                  <a:lnTo>
                    <a:pt x="97874" y="644468"/>
                  </a:lnTo>
                  <a:lnTo>
                    <a:pt x="130231" y="676825"/>
                  </a:lnTo>
                  <a:lnTo>
                    <a:pt x="166196" y="705207"/>
                  </a:lnTo>
                  <a:lnTo>
                    <a:pt x="205404" y="729249"/>
                  </a:lnTo>
                  <a:lnTo>
                    <a:pt x="247489" y="748585"/>
                  </a:lnTo>
                  <a:lnTo>
                    <a:pt x="292086" y="762849"/>
                  </a:lnTo>
                  <a:lnTo>
                    <a:pt x="338828" y="771676"/>
                  </a:lnTo>
                  <a:lnTo>
                    <a:pt x="387350" y="774700"/>
                  </a:lnTo>
                  <a:lnTo>
                    <a:pt x="435871" y="771676"/>
                  </a:lnTo>
                  <a:lnTo>
                    <a:pt x="482613" y="762849"/>
                  </a:lnTo>
                  <a:lnTo>
                    <a:pt x="485269" y="762000"/>
                  </a:lnTo>
                  <a:lnTo>
                    <a:pt x="387350" y="762000"/>
                  </a:lnTo>
                  <a:lnTo>
                    <a:pt x="340418" y="759075"/>
                  </a:lnTo>
                  <a:lnTo>
                    <a:pt x="295207" y="750538"/>
                  </a:lnTo>
                  <a:lnTo>
                    <a:pt x="252073" y="736742"/>
                  </a:lnTo>
                  <a:lnTo>
                    <a:pt x="211367" y="718040"/>
                  </a:lnTo>
                  <a:lnTo>
                    <a:pt x="173445" y="694787"/>
                  </a:lnTo>
                  <a:lnTo>
                    <a:pt x="138659" y="667335"/>
                  </a:lnTo>
                  <a:lnTo>
                    <a:pt x="107364" y="636040"/>
                  </a:lnTo>
                  <a:lnTo>
                    <a:pt x="79912" y="601254"/>
                  </a:lnTo>
                  <a:lnTo>
                    <a:pt x="56659" y="563332"/>
                  </a:lnTo>
                  <a:lnTo>
                    <a:pt x="37957" y="522626"/>
                  </a:lnTo>
                  <a:lnTo>
                    <a:pt x="24161" y="479492"/>
                  </a:lnTo>
                  <a:lnTo>
                    <a:pt x="15624" y="434281"/>
                  </a:lnTo>
                  <a:lnTo>
                    <a:pt x="12700" y="387350"/>
                  </a:lnTo>
                  <a:lnTo>
                    <a:pt x="15624" y="340420"/>
                  </a:lnTo>
                  <a:lnTo>
                    <a:pt x="24161" y="295212"/>
                  </a:lnTo>
                  <a:lnTo>
                    <a:pt x="37957" y="252078"/>
                  </a:lnTo>
                  <a:lnTo>
                    <a:pt x="56659" y="211373"/>
                  </a:lnTo>
                  <a:lnTo>
                    <a:pt x="79912" y="173450"/>
                  </a:lnTo>
                  <a:lnTo>
                    <a:pt x="107364" y="138664"/>
                  </a:lnTo>
                  <a:lnTo>
                    <a:pt x="138659" y="107368"/>
                  </a:lnTo>
                  <a:lnTo>
                    <a:pt x="173445" y="79916"/>
                  </a:lnTo>
                  <a:lnTo>
                    <a:pt x="211367" y="56662"/>
                  </a:lnTo>
                  <a:lnTo>
                    <a:pt x="252073" y="37959"/>
                  </a:lnTo>
                  <a:lnTo>
                    <a:pt x="295207" y="24162"/>
                  </a:lnTo>
                  <a:lnTo>
                    <a:pt x="340418" y="15624"/>
                  </a:lnTo>
                  <a:lnTo>
                    <a:pt x="387350" y="12700"/>
                  </a:lnTo>
                  <a:lnTo>
                    <a:pt x="485267" y="12700"/>
                  </a:lnTo>
                  <a:lnTo>
                    <a:pt x="482613" y="11851"/>
                  </a:lnTo>
                  <a:lnTo>
                    <a:pt x="435871" y="3023"/>
                  </a:lnTo>
                  <a:lnTo>
                    <a:pt x="387350" y="0"/>
                  </a:lnTo>
                  <a:close/>
                </a:path>
                <a:path w="774700" h="774700">
                  <a:moveTo>
                    <a:pt x="485267" y="12700"/>
                  </a:moveTo>
                  <a:lnTo>
                    <a:pt x="387350" y="12700"/>
                  </a:lnTo>
                  <a:lnTo>
                    <a:pt x="434281" y="15624"/>
                  </a:lnTo>
                  <a:lnTo>
                    <a:pt x="479492" y="24162"/>
                  </a:lnTo>
                  <a:lnTo>
                    <a:pt x="522626" y="37959"/>
                  </a:lnTo>
                  <a:lnTo>
                    <a:pt x="563332" y="56662"/>
                  </a:lnTo>
                  <a:lnTo>
                    <a:pt x="601254" y="79916"/>
                  </a:lnTo>
                  <a:lnTo>
                    <a:pt x="636040" y="107368"/>
                  </a:lnTo>
                  <a:lnTo>
                    <a:pt x="667335" y="138664"/>
                  </a:lnTo>
                  <a:lnTo>
                    <a:pt x="694787" y="173450"/>
                  </a:lnTo>
                  <a:lnTo>
                    <a:pt x="718040" y="211373"/>
                  </a:lnTo>
                  <a:lnTo>
                    <a:pt x="736742" y="252078"/>
                  </a:lnTo>
                  <a:lnTo>
                    <a:pt x="750538" y="295212"/>
                  </a:lnTo>
                  <a:lnTo>
                    <a:pt x="759075" y="340420"/>
                  </a:lnTo>
                  <a:lnTo>
                    <a:pt x="762000" y="387350"/>
                  </a:lnTo>
                  <a:lnTo>
                    <a:pt x="759075" y="434281"/>
                  </a:lnTo>
                  <a:lnTo>
                    <a:pt x="750538" y="479492"/>
                  </a:lnTo>
                  <a:lnTo>
                    <a:pt x="736742" y="522626"/>
                  </a:lnTo>
                  <a:lnTo>
                    <a:pt x="718040" y="563332"/>
                  </a:lnTo>
                  <a:lnTo>
                    <a:pt x="694787" y="601254"/>
                  </a:lnTo>
                  <a:lnTo>
                    <a:pt x="667335" y="636040"/>
                  </a:lnTo>
                  <a:lnTo>
                    <a:pt x="636040" y="667335"/>
                  </a:lnTo>
                  <a:lnTo>
                    <a:pt x="601254" y="694787"/>
                  </a:lnTo>
                  <a:lnTo>
                    <a:pt x="563332" y="718040"/>
                  </a:lnTo>
                  <a:lnTo>
                    <a:pt x="522626" y="736742"/>
                  </a:lnTo>
                  <a:lnTo>
                    <a:pt x="479492" y="750538"/>
                  </a:lnTo>
                  <a:lnTo>
                    <a:pt x="434281" y="759075"/>
                  </a:lnTo>
                  <a:lnTo>
                    <a:pt x="387350" y="762000"/>
                  </a:lnTo>
                  <a:lnTo>
                    <a:pt x="485269" y="762000"/>
                  </a:lnTo>
                  <a:lnTo>
                    <a:pt x="527210" y="748585"/>
                  </a:lnTo>
                  <a:lnTo>
                    <a:pt x="569295" y="729249"/>
                  </a:lnTo>
                  <a:lnTo>
                    <a:pt x="608503" y="705207"/>
                  </a:lnTo>
                  <a:lnTo>
                    <a:pt x="644468" y="676825"/>
                  </a:lnTo>
                  <a:lnTo>
                    <a:pt x="676825" y="644468"/>
                  </a:lnTo>
                  <a:lnTo>
                    <a:pt x="705207" y="608503"/>
                  </a:lnTo>
                  <a:lnTo>
                    <a:pt x="729249" y="569295"/>
                  </a:lnTo>
                  <a:lnTo>
                    <a:pt x="748585" y="527210"/>
                  </a:lnTo>
                  <a:lnTo>
                    <a:pt x="762849" y="482613"/>
                  </a:lnTo>
                  <a:lnTo>
                    <a:pt x="771676" y="435871"/>
                  </a:lnTo>
                  <a:lnTo>
                    <a:pt x="774700" y="387350"/>
                  </a:lnTo>
                  <a:lnTo>
                    <a:pt x="771676" y="338830"/>
                  </a:lnTo>
                  <a:lnTo>
                    <a:pt x="762849" y="292090"/>
                  </a:lnTo>
                  <a:lnTo>
                    <a:pt x="748585" y="247495"/>
                  </a:lnTo>
                  <a:lnTo>
                    <a:pt x="729249" y="205410"/>
                  </a:lnTo>
                  <a:lnTo>
                    <a:pt x="705207" y="166202"/>
                  </a:lnTo>
                  <a:lnTo>
                    <a:pt x="676825" y="130236"/>
                  </a:lnTo>
                  <a:lnTo>
                    <a:pt x="644468" y="97879"/>
                  </a:lnTo>
                  <a:lnTo>
                    <a:pt x="608503" y="69496"/>
                  </a:lnTo>
                  <a:lnTo>
                    <a:pt x="569295" y="45453"/>
                  </a:lnTo>
                  <a:lnTo>
                    <a:pt x="527210" y="26116"/>
                  </a:lnTo>
                  <a:lnTo>
                    <a:pt x="485267" y="12700"/>
                  </a:lnTo>
                  <a:close/>
                </a:path>
              </a:pathLst>
            </a:custGeom>
            <a:solidFill>
              <a:srgbClr val="ABB8CF">
                <a:alpha val="19999"/>
              </a:srgbClr>
            </a:solidFill>
          </p:spPr>
          <p:txBody>
            <a:bodyPr wrap="square" lIns="0" tIns="0" rIns="0" bIns="0" rtlCol="0"/>
            <a:lstStyle/>
            <a:p>
              <a:endParaRPr/>
            </a:p>
          </p:txBody>
        </p:sp>
        <p:sp>
          <p:nvSpPr>
            <p:cNvPr id="55" name="object 55"/>
            <p:cNvSpPr/>
            <p:nvPr/>
          </p:nvSpPr>
          <p:spPr>
            <a:xfrm>
              <a:off x="13223254" y="3730047"/>
              <a:ext cx="410209" cy="548640"/>
            </a:xfrm>
            <a:custGeom>
              <a:avLst/>
              <a:gdLst/>
              <a:ahLst/>
              <a:cxnLst/>
              <a:rect l="l" t="t" r="r" b="b"/>
              <a:pathLst>
                <a:path w="410209" h="548639">
                  <a:moveTo>
                    <a:pt x="34163" y="0"/>
                  </a:moveTo>
                  <a:lnTo>
                    <a:pt x="20868" y="2684"/>
                  </a:lnTo>
                  <a:lnTo>
                    <a:pt x="10009" y="10004"/>
                  </a:lnTo>
                  <a:lnTo>
                    <a:pt x="2685" y="20863"/>
                  </a:lnTo>
                  <a:lnTo>
                    <a:pt x="0" y="34162"/>
                  </a:lnTo>
                  <a:lnTo>
                    <a:pt x="2378" y="46706"/>
                  </a:lnTo>
                  <a:lnTo>
                    <a:pt x="8931" y="57199"/>
                  </a:lnTo>
                  <a:lnTo>
                    <a:pt x="18784" y="64679"/>
                  </a:lnTo>
                  <a:lnTo>
                    <a:pt x="31064" y="68186"/>
                  </a:lnTo>
                  <a:lnTo>
                    <a:pt x="47604" y="70104"/>
                  </a:lnTo>
                  <a:lnTo>
                    <a:pt x="64022" y="72824"/>
                  </a:lnTo>
                  <a:lnTo>
                    <a:pt x="139980" y="96717"/>
                  </a:lnTo>
                  <a:lnTo>
                    <a:pt x="180079" y="117979"/>
                  </a:lnTo>
                  <a:lnTo>
                    <a:pt x="216400" y="143924"/>
                  </a:lnTo>
                  <a:lnTo>
                    <a:pt x="248667" y="174048"/>
                  </a:lnTo>
                  <a:lnTo>
                    <a:pt x="276605" y="207845"/>
                  </a:lnTo>
                  <a:lnTo>
                    <a:pt x="299939" y="244809"/>
                  </a:lnTo>
                  <a:lnTo>
                    <a:pt x="318391" y="284437"/>
                  </a:lnTo>
                  <a:lnTo>
                    <a:pt x="331688" y="326221"/>
                  </a:lnTo>
                  <a:lnTo>
                    <a:pt x="339553" y="369657"/>
                  </a:lnTo>
                  <a:lnTo>
                    <a:pt x="341710" y="414240"/>
                  </a:lnTo>
                  <a:lnTo>
                    <a:pt x="337884" y="459464"/>
                  </a:lnTo>
                  <a:lnTo>
                    <a:pt x="327799" y="504825"/>
                  </a:lnTo>
                  <a:lnTo>
                    <a:pt x="326545" y="517532"/>
                  </a:lnTo>
                  <a:lnTo>
                    <a:pt x="350939" y="547243"/>
                  </a:lnTo>
                  <a:lnTo>
                    <a:pt x="364458" y="548417"/>
                  </a:lnTo>
                  <a:lnTo>
                    <a:pt x="376943" y="544455"/>
                  </a:lnTo>
                  <a:lnTo>
                    <a:pt x="398525" y="504799"/>
                  </a:lnTo>
                  <a:lnTo>
                    <a:pt x="406014" y="465573"/>
                  </a:lnTo>
                  <a:lnTo>
                    <a:pt x="409917" y="397851"/>
                  </a:lnTo>
                  <a:lnTo>
                    <a:pt x="406080" y="351114"/>
                  </a:lnTo>
                  <a:lnTo>
                    <a:pt x="397084" y="305841"/>
                  </a:lnTo>
                  <a:lnTo>
                    <a:pt x="383207" y="262368"/>
                  </a:lnTo>
                  <a:lnTo>
                    <a:pt x="364728" y="221028"/>
                  </a:lnTo>
                  <a:lnTo>
                    <a:pt x="341926" y="182156"/>
                  </a:lnTo>
                  <a:lnTo>
                    <a:pt x="315079" y="146086"/>
                  </a:lnTo>
                  <a:lnTo>
                    <a:pt x="284465" y="113153"/>
                  </a:lnTo>
                  <a:lnTo>
                    <a:pt x="250362" y="83690"/>
                  </a:lnTo>
                  <a:lnTo>
                    <a:pt x="213050" y="58032"/>
                  </a:lnTo>
                  <a:lnTo>
                    <a:pt x="172807" y="36514"/>
                  </a:lnTo>
                  <a:lnTo>
                    <a:pt x="129911" y="19470"/>
                  </a:lnTo>
                  <a:lnTo>
                    <a:pt x="84641" y="7233"/>
                  </a:lnTo>
                  <a:lnTo>
                    <a:pt x="37274" y="139"/>
                  </a:lnTo>
                  <a:lnTo>
                    <a:pt x="34163" y="0"/>
                  </a:lnTo>
                  <a:close/>
                </a:path>
              </a:pathLst>
            </a:custGeom>
            <a:solidFill>
              <a:srgbClr val="3CCBDA"/>
            </a:solidFill>
          </p:spPr>
          <p:txBody>
            <a:bodyPr wrap="square" lIns="0" tIns="0" rIns="0" bIns="0" rtlCol="0"/>
            <a:lstStyle/>
            <a:p>
              <a:endParaRPr/>
            </a:p>
          </p:txBody>
        </p:sp>
        <p:pic>
          <p:nvPicPr>
            <p:cNvPr id="56" name="object 56"/>
            <p:cNvPicPr/>
            <p:nvPr/>
          </p:nvPicPr>
          <p:blipFill>
            <a:blip r:embed="rId8" cstate="print"/>
            <a:stretch>
              <a:fillRect/>
            </a:stretch>
          </p:blipFill>
          <p:spPr>
            <a:xfrm>
              <a:off x="13105776" y="4021020"/>
              <a:ext cx="234956" cy="234946"/>
            </a:xfrm>
            <a:prstGeom prst="rect">
              <a:avLst/>
            </a:prstGeom>
          </p:spPr>
        </p:pic>
      </p:grpSp>
      <p:grpSp>
        <p:nvGrpSpPr>
          <p:cNvPr id="57" name="object 57"/>
          <p:cNvGrpSpPr/>
          <p:nvPr/>
        </p:nvGrpSpPr>
        <p:grpSpPr>
          <a:xfrm>
            <a:off x="7945107" y="2569513"/>
            <a:ext cx="797560" cy="818515"/>
            <a:chOff x="7945107" y="2569513"/>
            <a:chExt cx="797560" cy="818515"/>
          </a:xfrm>
        </p:grpSpPr>
        <p:sp>
          <p:nvSpPr>
            <p:cNvPr id="58" name="object 58"/>
            <p:cNvSpPr/>
            <p:nvPr/>
          </p:nvSpPr>
          <p:spPr>
            <a:xfrm>
              <a:off x="7945107" y="2590612"/>
              <a:ext cx="774700" cy="774700"/>
            </a:xfrm>
            <a:custGeom>
              <a:avLst/>
              <a:gdLst/>
              <a:ahLst/>
              <a:cxnLst/>
              <a:rect l="l" t="t" r="r" b="b"/>
              <a:pathLst>
                <a:path w="774700" h="774700">
                  <a:moveTo>
                    <a:pt x="387350" y="0"/>
                  </a:moveTo>
                  <a:lnTo>
                    <a:pt x="338828" y="3023"/>
                  </a:lnTo>
                  <a:lnTo>
                    <a:pt x="292086" y="11851"/>
                  </a:lnTo>
                  <a:lnTo>
                    <a:pt x="247489" y="26116"/>
                  </a:lnTo>
                  <a:lnTo>
                    <a:pt x="205404" y="45453"/>
                  </a:lnTo>
                  <a:lnTo>
                    <a:pt x="166196" y="69496"/>
                  </a:lnTo>
                  <a:lnTo>
                    <a:pt x="130231" y="97879"/>
                  </a:lnTo>
                  <a:lnTo>
                    <a:pt x="97874" y="130236"/>
                  </a:lnTo>
                  <a:lnTo>
                    <a:pt x="69492" y="166202"/>
                  </a:lnTo>
                  <a:lnTo>
                    <a:pt x="45450" y="205410"/>
                  </a:lnTo>
                  <a:lnTo>
                    <a:pt x="26114" y="247495"/>
                  </a:lnTo>
                  <a:lnTo>
                    <a:pt x="11850" y="292090"/>
                  </a:lnTo>
                  <a:lnTo>
                    <a:pt x="3023" y="338830"/>
                  </a:lnTo>
                  <a:lnTo>
                    <a:pt x="0" y="387350"/>
                  </a:lnTo>
                  <a:lnTo>
                    <a:pt x="3023" y="435871"/>
                  </a:lnTo>
                  <a:lnTo>
                    <a:pt x="11850" y="482613"/>
                  </a:lnTo>
                  <a:lnTo>
                    <a:pt x="26114" y="527210"/>
                  </a:lnTo>
                  <a:lnTo>
                    <a:pt x="45450" y="569295"/>
                  </a:lnTo>
                  <a:lnTo>
                    <a:pt x="69492" y="608503"/>
                  </a:lnTo>
                  <a:lnTo>
                    <a:pt x="97874" y="644468"/>
                  </a:lnTo>
                  <a:lnTo>
                    <a:pt x="130231" y="676825"/>
                  </a:lnTo>
                  <a:lnTo>
                    <a:pt x="166196" y="705207"/>
                  </a:lnTo>
                  <a:lnTo>
                    <a:pt x="205404" y="729249"/>
                  </a:lnTo>
                  <a:lnTo>
                    <a:pt x="247489" y="748585"/>
                  </a:lnTo>
                  <a:lnTo>
                    <a:pt x="292086" y="762849"/>
                  </a:lnTo>
                  <a:lnTo>
                    <a:pt x="338828" y="771676"/>
                  </a:lnTo>
                  <a:lnTo>
                    <a:pt x="387350" y="774700"/>
                  </a:lnTo>
                  <a:lnTo>
                    <a:pt x="435871" y="771676"/>
                  </a:lnTo>
                  <a:lnTo>
                    <a:pt x="482613" y="762849"/>
                  </a:lnTo>
                  <a:lnTo>
                    <a:pt x="485269" y="762000"/>
                  </a:lnTo>
                  <a:lnTo>
                    <a:pt x="387350" y="762000"/>
                  </a:lnTo>
                  <a:lnTo>
                    <a:pt x="340418" y="759075"/>
                  </a:lnTo>
                  <a:lnTo>
                    <a:pt x="295207" y="750538"/>
                  </a:lnTo>
                  <a:lnTo>
                    <a:pt x="252073" y="736742"/>
                  </a:lnTo>
                  <a:lnTo>
                    <a:pt x="211367" y="718040"/>
                  </a:lnTo>
                  <a:lnTo>
                    <a:pt x="173445" y="694787"/>
                  </a:lnTo>
                  <a:lnTo>
                    <a:pt x="138659" y="667335"/>
                  </a:lnTo>
                  <a:lnTo>
                    <a:pt x="107364" y="636040"/>
                  </a:lnTo>
                  <a:lnTo>
                    <a:pt x="79912" y="601254"/>
                  </a:lnTo>
                  <a:lnTo>
                    <a:pt x="56659" y="563332"/>
                  </a:lnTo>
                  <a:lnTo>
                    <a:pt x="37957" y="522626"/>
                  </a:lnTo>
                  <a:lnTo>
                    <a:pt x="24161" y="479492"/>
                  </a:lnTo>
                  <a:lnTo>
                    <a:pt x="15624" y="434281"/>
                  </a:lnTo>
                  <a:lnTo>
                    <a:pt x="12700" y="387350"/>
                  </a:lnTo>
                  <a:lnTo>
                    <a:pt x="15624" y="340420"/>
                  </a:lnTo>
                  <a:lnTo>
                    <a:pt x="24161" y="295212"/>
                  </a:lnTo>
                  <a:lnTo>
                    <a:pt x="37957" y="252078"/>
                  </a:lnTo>
                  <a:lnTo>
                    <a:pt x="56659" y="211373"/>
                  </a:lnTo>
                  <a:lnTo>
                    <a:pt x="79912" y="173450"/>
                  </a:lnTo>
                  <a:lnTo>
                    <a:pt x="107364" y="138664"/>
                  </a:lnTo>
                  <a:lnTo>
                    <a:pt x="138659" y="107368"/>
                  </a:lnTo>
                  <a:lnTo>
                    <a:pt x="173445" y="79916"/>
                  </a:lnTo>
                  <a:lnTo>
                    <a:pt x="211367" y="56662"/>
                  </a:lnTo>
                  <a:lnTo>
                    <a:pt x="252073" y="37959"/>
                  </a:lnTo>
                  <a:lnTo>
                    <a:pt x="295207" y="24162"/>
                  </a:lnTo>
                  <a:lnTo>
                    <a:pt x="340418" y="15624"/>
                  </a:lnTo>
                  <a:lnTo>
                    <a:pt x="387350" y="12700"/>
                  </a:lnTo>
                  <a:lnTo>
                    <a:pt x="485267" y="12700"/>
                  </a:lnTo>
                  <a:lnTo>
                    <a:pt x="482613" y="11851"/>
                  </a:lnTo>
                  <a:lnTo>
                    <a:pt x="435871" y="3023"/>
                  </a:lnTo>
                  <a:lnTo>
                    <a:pt x="387350" y="0"/>
                  </a:lnTo>
                  <a:close/>
                </a:path>
                <a:path w="774700" h="774700">
                  <a:moveTo>
                    <a:pt x="485267" y="12700"/>
                  </a:moveTo>
                  <a:lnTo>
                    <a:pt x="387350" y="12700"/>
                  </a:lnTo>
                  <a:lnTo>
                    <a:pt x="434281" y="15624"/>
                  </a:lnTo>
                  <a:lnTo>
                    <a:pt x="479492" y="24162"/>
                  </a:lnTo>
                  <a:lnTo>
                    <a:pt x="522626" y="37959"/>
                  </a:lnTo>
                  <a:lnTo>
                    <a:pt x="563332" y="56662"/>
                  </a:lnTo>
                  <a:lnTo>
                    <a:pt x="601254" y="79916"/>
                  </a:lnTo>
                  <a:lnTo>
                    <a:pt x="636040" y="107368"/>
                  </a:lnTo>
                  <a:lnTo>
                    <a:pt x="667335" y="138664"/>
                  </a:lnTo>
                  <a:lnTo>
                    <a:pt x="694787" y="173450"/>
                  </a:lnTo>
                  <a:lnTo>
                    <a:pt x="718040" y="211373"/>
                  </a:lnTo>
                  <a:lnTo>
                    <a:pt x="736742" y="252078"/>
                  </a:lnTo>
                  <a:lnTo>
                    <a:pt x="750538" y="295212"/>
                  </a:lnTo>
                  <a:lnTo>
                    <a:pt x="759075" y="340420"/>
                  </a:lnTo>
                  <a:lnTo>
                    <a:pt x="762000" y="387350"/>
                  </a:lnTo>
                  <a:lnTo>
                    <a:pt x="759075" y="434281"/>
                  </a:lnTo>
                  <a:lnTo>
                    <a:pt x="750538" y="479492"/>
                  </a:lnTo>
                  <a:lnTo>
                    <a:pt x="736742" y="522626"/>
                  </a:lnTo>
                  <a:lnTo>
                    <a:pt x="718040" y="563332"/>
                  </a:lnTo>
                  <a:lnTo>
                    <a:pt x="694787" y="601254"/>
                  </a:lnTo>
                  <a:lnTo>
                    <a:pt x="667335" y="636040"/>
                  </a:lnTo>
                  <a:lnTo>
                    <a:pt x="636040" y="667335"/>
                  </a:lnTo>
                  <a:lnTo>
                    <a:pt x="601254" y="694787"/>
                  </a:lnTo>
                  <a:lnTo>
                    <a:pt x="563332" y="718040"/>
                  </a:lnTo>
                  <a:lnTo>
                    <a:pt x="522626" y="736742"/>
                  </a:lnTo>
                  <a:lnTo>
                    <a:pt x="479492" y="750538"/>
                  </a:lnTo>
                  <a:lnTo>
                    <a:pt x="434281" y="759075"/>
                  </a:lnTo>
                  <a:lnTo>
                    <a:pt x="387350" y="762000"/>
                  </a:lnTo>
                  <a:lnTo>
                    <a:pt x="485269" y="762000"/>
                  </a:lnTo>
                  <a:lnTo>
                    <a:pt x="527210" y="748585"/>
                  </a:lnTo>
                  <a:lnTo>
                    <a:pt x="569295" y="729249"/>
                  </a:lnTo>
                  <a:lnTo>
                    <a:pt x="608503" y="705207"/>
                  </a:lnTo>
                  <a:lnTo>
                    <a:pt x="644468" y="676825"/>
                  </a:lnTo>
                  <a:lnTo>
                    <a:pt x="676825" y="644468"/>
                  </a:lnTo>
                  <a:lnTo>
                    <a:pt x="705207" y="608503"/>
                  </a:lnTo>
                  <a:lnTo>
                    <a:pt x="729249" y="569295"/>
                  </a:lnTo>
                  <a:lnTo>
                    <a:pt x="748585" y="527210"/>
                  </a:lnTo>
                  <a:lnTo>
                    <a:pt x="762849" y="482613"/>
                  </a:lnTo>
                  <a:lnTo>
                    <a:pt x="771676" y="435871"/>
                  </a:lnTo>
                  <a:lnTo>
                    <a:pt x="774700" y="387350"/>
                  </a:lnTo>
                  <a:lnTo>
                    <a:pt x="771676" y="338830"/>
                  </a:lnTo>
                  <a:lnTo>
                    <a:pt x="762849" y="292090"/>
                  </a:lnTo>
                  <a:lnTo>
                    <a:pt x="748585" y="247495"/>
                  </a:lnTo>
                  <a:lnTo>
                    <a:pt x="729249" y="205410"/>
                  </a:lnTo>
                  <a:lnTo>
                    <a:pt x="705207" y="166202"/>
                  </a:lnTo>
                  <a:lnTo>
                    <a:pt x="676825" y="130236"/>
                  </a:lnTo>
                  <a:lnTo>
                    <a:pt x="644468" y="97879"/>
                  </a:lnTo>
                  <a:lnTo>
                    <a:pt x="608503" y="69496"/>
                  </a:lnTo>
                  <a:lnTo>
                    <a:pt x="569295" y="45453"/>
                  </a:lnTo>
                  <a:lnTo>
                    <a:pt x="527210" y="26116"/>
                  </a:lnTo>
                  <a:lnTo>
                    <a:pt x="485267" y="12700"/>
                  </a:lnTo>
                  <a:close/>
                </a:path>
              </a:pathLst>
            </a:custGeom>
            <a:solidFill>
              <a:srgbClr val="ABB8CF">
                <a:alpha val="19999"/>
              </a:srgbClr>
            </a:solidFill>
          </p:spPr>
          <p:txBody>
            <a:bodyPr wrap="square" lIns="0" tIns="0" rIns="0" bIns="0" rtlCol="0"/>
            <a:lstStyle/>
            <a:p>
              <a:endParaRPr/>
            </a:p>
          </p:txBody>
        </p:sp>
        <p:sp>
          <p:nvSpPr>
            <p:cNvPr id="59" name="object 59"/>
            <p:cNvSpPr/>
            <p:nvPr/>
          </p:nvSpPr>
          <p:spPr>
            <a:xfrm>
              <a:off x="8261883" y="2569513"/>
              <a:ext cx="480695" cy="818515"/>
            </a:xfrm>
            <a:custGeom>
              <a:avLst/>
              <a:gdLst/>
              <a:ahLst/>
              <a:cxnLst/>
              <a:rect l="l" t="t" r="r" b="b"/>
              <a:pathLst>
                <a:path w="480695" h="818514">
                  <a:moveTo>
                    <a:pt x="104736" y="0"/>
                  </a:moveTo>
                  <a:lnTo>
                    <a:pt x="91442" y="2684"/>
                  </a:lnTo>
                  <a:lnTo>
                    <a:pt x="80583" y="10004"/>
                  </a:lnTo>
                  <a:lnTo>
                    <a:pt x="73259" y="20863"/>
                  </a:lnTo>
                  <a:lnTo>
                    <a:pt x="70573" y="34162"/>
                  </a:lnTo>
                  <a:lnTo>
                    <a:pt x="72952" y="46706"/>
                  </a:lnTo>
                  <a:lnTo>
                    <a:pt x="79505" y="57199"/>
                  </a:lnTo>
                  <a:lnTo>
                    <a:pt x="89358" y="64679"/>
                  </a:lnTo>
                  <a:lnTo>
                    <a:pt x="101638" y="68186"/>
                  </a:lnTo>
                  <a:lnTo>
                    <a:pt x="149662" y="76005"/>
                  </a:lnTo>
                  <a:lnTo>
                    <a:pt x="193035" y="89375"/>
                  </a:lnTo>
                  <a:lnTo>
                    <a:pt x="233574" y="108055"/>
                  </a:lnTo>
                  <a:lnTo>
                    <a:pt x="270915" y="131598"/>
                  </a:lnTo>
                  <a:lnTo>
                    <a:pt x="304692" y="159562"/>
                  </a:lnTo>
                  <a:lnTo>
                    <a:pt x="334540" y="191500"/>
                  </a:lnTo>
                  <a:lnTo>
                    <a:pt x="360092" y="226968"/>
                  </a:lnTo>
                  <a:lnTo>
                    <a:pt x="380983" y="265521"/>
                  </a:lnTo>
                  <a:lnTo>
                    <a:pt x="396848" y="306715"/>
                  </a:lnTo>
                  <a:lnTo>
                    <a:pt x="407321" y="350105"/>
                  </a:lnTo>
                  <a:lnTo>
                    <a:pt x="412036" y="395246"/>
                  </a:lnTo>
                  <a:lnTo>
                    <a:pt x="410629" y="441693"/>
                  </a:lnTo>
                  <a:lnTo>
                    <a:pt x="403012" y="487533"/>
                  </a:lnTo>
                  <a:lnTo>
                    <a:pt x="389642" y="530905"/>
                  </a:lnTo>
                  <a:lnTo>
                    <a:pt x="370963" y="571445"/>
                  </a:lnTo>
                  <a:lnTo>
                    <a:pt x="347419" y="608786"/>
                  </a:lnTo>
                  <a:lnTo>
                    <a:pt x="319456" y="642563"/>
                  </a:lnTo>
                  <a:lnTo>
                    <a:pt x="287518" y="672411"/>
                  </a:lnTo>
                  <a:lnTo>
                    <a:pt x="252050" y="697963"/>
                  </a:lnTo>
                  <a:lnTo>
                    <a:pt x="213496" y="718854"/>
                  </a:lnTo>
                  <a:lnTo>
                    <a:pt x="172302" y="734719"/>
                  </a:lnTo>
                  <a:lnTo>
                    <a:pt x="128913" y="745192"/>
                  </a:lnTo>
                  <a:lnTo>
                    <a:pt x="83772" y="749907"/>
                  </a:lnTo>
                  <a:lnTo>
                    <a:pt x="37325" y="748499"/>
                  </a:lnTo>
                  <a:lnTo>
                    <a:pt x="24611" y="749649"/>
                  </a:lnTo>
                  <a:lnTo>
                    <a:pt x="13531" y="755151"/>
                  </a:lnTo>
                  <a:lnTo>
                    <a:pt x="5128" y="764230"/>
                  </a:lnTo>
                  <a:lnTo>
                    <a:pt x="444" y="776109"/>
                  </a:lnTo>
                  <a:lnTo>
                    <a:pt x="0" y="779183"/>
                  </a:lnTo>
                  <a:lnTo>
                    <a:pt x="1375" y="792682"/>
                  </a:lnTo>
                  <a:lnTo>
                    <a:pt x="7607" y="804203"/>
                  </a:lnTo>
                  <a:lnTo>
                    <a:pt x="17705" y="812546"/>
                  </a:lnTo>
                  <a:lnTo>
                    <a:pt x="30683" y="816508"/>
                  </a:lnTo>
                  <a:lnTo>
                    <a:pt x="81167" y="818362"/>
                  </a:lnTo>
                  <a:lnTo>
                    <a:pt x="127904" y="814525"/>
                  </a:lnTo>
                  <a:lnTo>
                    <a:pt x="173177" y="805530"/>
                  </a:lnTo>
                  <a:lnTo>
                    <a:pt x="216650" y="791654"/>
                  </a:lnTo>
                  <a:lnTo>
                    <a:pt x="257990" y="773176"/>
                  </a:lnTo>
                  <a:lnTo>
                    <a:pt x="296862" y="750375"/>
                  </a:lnTo>
                  <a:lnTo>
                    <a:pt x="332932" y="723528"/>
                  </a:lnTo>
                  <a:lnTo>
                    <a:pt x="365865" y="692915"/>
                  </a:lnTo>
                  <a:lnTo>
                    <a:pt x="395328" y="658813"/>
                  </a:lnTo>
                  <a:lnTo>
                    <a:pt x="420985" y="621501"/>
                  </a:lnTo>
                  <a:lnTo>
                    <a:pt x="442503" y="581257"/>
                  </a:lnTo>
                  <a:lnTo>
                    <a:pt x="459548" y="538360"/>
                  </a:lnTo>
                  <a:lnTo>
                    <a:pt x="471784" y="493088"/>
                  </a:lnTo>
                  <a:lnTo>
                    <a:pt x="478878" y="445719"/>
                  </a:lnTo>
                  <a:lnTo>
                    <a:pt x="480479" y="397851"/>
                  </a:lnTo>
                  <a:lnTo>
                    <a:pt x="476642" y="351114"/>
                  </a:lnTo>
                  <a:lnTo>
                    <a:pt x="467646" y="305841"/>
                  </a:lnTo>
                  <a:lnTo>
                    <a:pt x="453771" y="262368"/>
                  </a:lnTo>
                  <a:lnTo>
                    <a:pt x="435293" y="221028"/>
                  </a:lnTo>
                  <a:lnTo>
                    <a:pt x="412492" y="182156"/>
                  </a:lnTo>
                  <a:lnTo>
                    <a:pt x="385646" y="146086"/>
                  </a:lnTo>
                  <a:lnTo>
                    <a:pt x="355033" y="113153"/>
                  </a:lnTo>
                  <a:lnTo>
                    <a:pt x="320933" y="83690"/>
                  </a:lnTo>
                  <a:lnTo>
                    <a:pt x="283622" y="58032"/>
                  </a:lnTo>
                  <a:lnTo>
                    <a:pt x="243380" y="36514"/>
                  </a:lnTo>
                  <a:lnTo>
                    <a:pt x="200484" y="19470"/>
                  </a:lnTo>
                  <a:lnTo>
                    <a:pt x="155214" y="7233"/>
                  </a:lnTo>
                  <a:lnTo>
                    <a:pt x="107848" y="139"/>
                  </a:lnTo>
                  <a:lnTo>
                    <a:pt x="104736" y="0"/>
                  </a:lnTo>
                  <a:close/>
                </a:path>
              </a:pathLst>
            </a:custGeom>
            <a:solidFill>
              <a:srgbClr val="3CCBDA"/>
            </a:solidFill>
          </p:spPr>
          <p:txBody>
            <a:bodyPr wrap="square" lIns="0" tIns="0" rIns="0" bIns="0" rtlCol="0"/>
            <a:lstStyle/>
            <a:p>
              <a:endParaRPr/>
            </a:p>
          </p:txBody>
        </p:sp>
        <p:sp>
          <p:nvSpPr>
            <p:cNvPr id="60" name="object 60"/>
            <p:cNvSpPr/>
            <p:nvPr/>
          </p:nvSpPr>
          <p:spPr>
            <a:xfrm>
              <a:off x="8277433" y="2925902"/>
              <a:ext cx="110489" cy="104775"/>
            </a:xfrm>
            <a:custGeom>
              <a:avLst/>
              <a:gdLst/>
              <a:ahLst/>
              <a:cxnLst/>
              <a:rect l="l" t="t" r="r" b="b"/>
              <a:pathLst>
                <a:path w="110490" h="104775">
                  <a:moveTo>
                    <a:pt x="55016" y="88684"/>
                  </a:moveTo>
                  <a:lnTo>
                    <a:pt x="80492" y="102069"/>
                  </a:lnTo>
                  <a:lnTo>
                    <a:pt x="85445" y="104673"/>
                  </a:lnTo>
                  <a:lnTo>
                    <a:pt x="91236" y="100457"/>
                  </a:lnTo>
                  <a:lnTo>
                    <a:pt x="90296" y="94945"/>
                  </a:lnTo>
                  <a:lnTo>
                    <a:pt x="85432" y="66586"/>
                  </a:lnTo>
                  <a:lnTo>
                    <a:pt x="106044" y="46507"/>
                  </a:lnTo>
                  <a:lnTo>
                    <a:pt x="110058" y="42608"/>
                  </a:lnTo>
                  <a:lnTo>
                    <a:pt x="107835" y="35788"/>
                  </a:lnTo>
                  <a:lnTo>
                    <a:pt x="102298" y="34988"/>
                  </a:lnTo>
                  <a:lnTo>
                    <a:pt x="73825" y="30848"/>
                  </a:lnTo>
                  <a:lnTo>
                    <a:pt x="61086" y="5029"/>
                  </a:lnTo>
                  <a:lnTo>
                    <a:pt x="58610" y="0"/>
                  </a:lnTo>
                  <a:lnTo>
                    <a:pt x="51434" y="0"/>
                  </a:lnTo>
                  <a:lnTo>
                    <a:pt x="48958" y="5029"/>
                  </a:lnTo>
                  <a:lnTo>
                    <a:pt x="36233" y="30848"/>
                  </a:lnTo>
                  <a:lnTo>
                    <a:pt x="7746" y="34988"/>
                  </a:lnTo>
                  <a:lnTo>
                    <a:pt x="2209" y="35788"/>
                  </a:lnTo>
                  <a:lnTo>
                    <a:pt x="0" y="42608"/>
                  </a:lnTo>
                  <a:lnTo>
                    <a:pt x="4013" y="46507"/>
                  </a:lnTo>
                  <a:lnTo>
                    <a:pt x="24625" y="66586"/>
                  </a:lnTo>
                  <a:lnTo>
                    <a:pt x="19748" y="94945"/>
                  </a:lnTo>
                  <a:lnTo>
                    <a:pt x="18808" y="100457"/>
                  </a:lnTo>
                  <a:lnTo>
                    <a:pt x="24599" y="104673"/>
                  </a:lnTo>
                  <a:lnTo>
                    <a:pt x="29565" y="102069"/>
                  </a:lnTo>
                  <a:lnTo>
                    <a:pt x="55029" y="88684"/>
                  </a:lnTo>
                  <a:close/>
                </a:path>
              </a:pathLst>
            </a:custGeom>
            <a:ln w="19050">
              <a:solidFill>
                <a:srgbClr val="FFFFFF"/>
              </a:solidFill>
            </a:ln>
          </p:spPr>
          <p:txBody>
            <a:bodyPr wrap="square" lIns="0" tIns="0" rIns="0" bIns="0" rtlCol="0"/>
            <a:lstStyle/>
            <a:p>
              <a:endParaRPr/>
            </a:p>
          </p:txBody>
        </p:sp>
        <p:sp>
          <p:nvSpPr>
            <p:cNvPr id="61" name="object 61"/>
            <p:cNvSpPr/>
            <p:nvPr/>
          </p:nvSpPr>
          <p:spPr>
            <a:xfrm>
              <a:off x="8439099" y="2977962"/>
              <a:ext cx="14604" cy="0"/>
            </a:xfrm>
            <a:custGeom>
              <a:avLst/>
              <a:gdLst/>
              <a:ahLst/>
              <a:cxnLst/>
              <a:rect l="l" t="t" r="r" b="b"/>
              <a:pathLst>
                <a:path w="14604">
                  <a:moveTo>
                    <a:pt x="14008" y="0"/>
                  </a:moveTo>
                  <a:lnTo>
                    <a:pt x="0" y="0"/>
                  </a:lnTo>
                </a:path>
              </a:pathLst>
            </a:custGeom>
            <a:ln w="19050">
              <a:solidFill>
                <a:srgbClr val="FFFFFF"/>
              </a:solidFill>
            </a:ln>
          </p:spPr>
          <p:txBody>
            <a:bodyPr wrap="square" lIns="0" tIns="0" rIns="0" bIns="0" rtlCol="0"/>
            <a:lstStyle/>
            <a:p>
              <a:endParaRPr/>
            </a:p>
          </p:txBody>
        </p:sp>
        <p:sp>
          <p:nvSpPr>
            <p:cNvPr id="62" name="object 62"/>
            <p:cNvSpPr/>
            <p:nvPr/>
          </p:nvSpPr>
          <p:spPr>
            <a:xfrm>
              <a:off x="8211807" y="2977962"/>
              <a:ext cx="14604" cy="0"/>
            </a:xfrm>
            <a:custGeom>
              <a:avLst/>
              <a:gdLst/>
              <a:ahLst/>
              <a:cxnLst/>
              <a:rect l="l" t="t" r="r" b="b"/>
              <a:pathLst>
                <a:path w="14604">
                  <a:moveTo>
                    <a:pt x="14008" y="0"/>
                  </a:moveTo>
                  <a:lnTo>
                    <a:pt x="0" y="0"/>
                  </a:lnTo>
                </a:path>
              </a:pathLst>
            </a:custGeom>
            <a:ln w="19050">
              <a:solidFill>
                <a:srgbClr val="FFFFFF"/>
              </a:solidFill>
            </a:ln>
          </p:spPr>
          <p:txBody>
            <a:bodyPr wrap="square" lIns="0" tIns="0" rIns="0" bIns="0" rtlCol="0"/>
            <a:lstStyle/>
            <a:p>
              <a:endParaRPr/>
            </a:p>
          </p:txBody>
        </p:sp>
        <p:sp>
          <p:nvSpPr>
            <p:cNvPr id="63" name="object 63"/>
            <p:cNvSpPr/>
            <p:nvPr/>
          </p:nvSpPr>
          <p:spPr>
            <a:xfrm>
              <a:off x="8406182" y="2890827"/>
              <a:ext cx="13970" cy="13970"/>
            </a:xfrm>
            <a:custGeom>
              <a:avLst/>
              <a:gdLst/>
              <a:ahLst/>
              <a:cxnLst/>
              <a:rect l="l" t="t" r="r" b="b"/>
              <a:pathLst>
                <a:path w="13970" h="13969">
                  <a:moveTo>
                    <a:pt x="13411" y="0"/>
                  </a:moveTo>
                  <a:lnTo>
                    <a:pt x="0" y="13411"/>
                  </a:lnTo>
                </a:path>
              </a:pathLst>
            </a:custGeom>
            <a:ln w="19050">
              <a:solidFill>
                <a:srgbClr val="FFFFFF"/>
              </a:solidFill>
            </a:ln>
          </p:spPr>
          <p:txBody>
            <a:bodyPr wrap="square" lIns="0" tIns="0" rIns="0" bIns="0" rtlCol="0"/>
            <a:lstStyle/>
            <a:p>
              <a:endParaRPr/>
            </a:p>
          </p:txBody>
        </p:sp>
        <p:sp>
          <p:nvSpPr>
            <p:cNvPr id="64" name="object 64"/>
            <p:cNvSpPr/>
            <p:nvPr/>
          </p:nvSpPr>
          <p:spPr>
            <a:xfrm>
              <a:off x="8245622" y="3051989"/>
              <a:ext cx="13970" cy="13970"/>
            </a:xfrm>
            <a:custGeom>
              <a:avLst/>
              <a:gdLst/>
              <a:ahLst/>
              <a:cxnLst/>
              <a:rect l="l" t="t" r="r" b="b"/>
              <a:pathLst>
                <a:path w="13970" h="13969">
                  <a:moveTo>
                    <a:pt x="0" y="13411"/>
                  </a:moveTo>
                  <a:lnTo>
                    <a:pt x="13411" y="0"/>
                  </a:lnTo>
                </a:path>
              </a:pathLst>
            </a:custGeom>
            <a:ln w="19050">
              <a:solidFill>
                <a:srgbClr val="FFFFFF"/>
              </a:solidFill>
            </a:ln>
          </p:spPr>
          <p:txBody>
            <a:bodyPr wrap="square" lIns="0" tIns="0" rIns="0" bIns="0" rtlCol="0"/>
            <a:lstStyle/>
            <a:p>
              <a:endParaRPr/>
            </a:p>
          </p:txBody>
        </p:sp>
        <p:sp>
          <p:nvSpPr>
            <p:cNvPr id="65" name="object 65"/>
            <p:cNvSpPr/>
            <p:nvPr/>
          </p:nvSpPr>
          <p:spPr>
            <a:xfrm>
              <a:off x="8245321" y="2891128"/>
              <a:ext cx="13970" cy="13970"/>
            </a:xfrm>
            <a:custGeom>
              <a:avLst/>
              <a:gdLst/>
              <a:ahLst/>
              <a:cxnLst/>
              <a:rect l="l" t="t" r="r" b="b"/>
              <a:pathLst>
                <a:path w="13970" h="13969">
                  <a:moveTo>
                    <a:pt x="0" y="0"/>
                  </a:moveTo>
                  <a:lnTo>
                    <a:pt x="13411" y="13411"/>
                  </a:lnTo>
                </a:path>
              </a:pathLst>
            </a:custGeom>
            <a:ln w="19050">
              <a:solidFill>
                <a:srgbClr val="FFFFFF"/>
              </a:solidFill>
            </a:ln>
          </p:spPr>
          <p:txBody>
            <a:bodyPr wrap="square" lIns="0" tIns="0" rIns="0" bIns="0" rtlCol="0"/>
            <a:lstStyle/>
            <a:p>
              <a:endParaRPr/>
            </a:p>
          </p:txBody>
        </p:sp>
        <p:sp>
          <p:nvSpPr>
            <p:cNvPr id="66" name="object 66"/>
            <p:cNvSpPr/>
            <p:nvPr/>
          </p:nvSpPr>
          <p:spPr>
            <a:xfrm>
              <a:off x="8406483" y="3051688"/>
              <a:ext cx="13970" cy="13970"/>
            </a:xfrm>
            <a:custGeom>
              <a:avLst/>
              <a:gdLst/>
              <a:ahLst/>
              <a:cxnLst/>
              <a:rect l="l" t="t" r="r" b="b"/>
              <a:pathLst>
                <a:path w="13970" h="13969">
                  <a:moveTo>
                    <a:pt x="13411" y="13411"/>
                  </a:moveTo>
                  <a:lnTo>
                    <a:pt x="0" y="0"/>
                  </a:lnTo>
                </a:path>
              </a:pathLst>
            </a:custGeom>
            <a:ln w="19050">
              <a:solidFill>
                <a:srgbClr val="FFFFFF"/>
              </a:solidFill>
            </a:ln>
          </p:spPr>
          <p:txBody>
            <a:bodyPr wrap="square" lIns="0" tIns="0" rIns="0" bIns="0" rtlCol="0"/>
            <a:lstStyle/>
            <a:p>
              <a:endParaRPr/>
            </a:p>
          </p:txBody>
        </p:sp>
        <p:sp>
          <p:nvSpPr>
            <p:cNvPr id="67" name="object 67"/>
            <p:cNvSpPr/>
            <p:nvPr/>
          </p:nvSpPr>
          <p:spPr>
            <a:xfrm>
              <a:off x="8332457" y="3085207"/>
              <a:ext cx="0" cy="13970"/>
            </a:xfrm>
            <a:custGeom>
              <a:avLst/>
              <a:gdLst/>
              <a:ahLst/>
              <a:cxnLst/>
              <a:rect l="l" t="t" r="r" b="b"/>
              <a:pathLst>
                <a:path h="13969">
                  <a:moveTo>
                    <a:pt x="0" y="0"/>
                  </a:moveTo>
                  <a:lnTo>
                    <a:pt x="0" y="13411"/>
                  </a:lnTo>
                </a:path>
              </a:pathLst>
            </a:custGeom>
            <a:ln w="19050">
              <a:solidFill>
                <a:srgbClr val="FFFFFF"/>
              </a:solidFill>
            </a:ln>
          </p:spPr>
          <p:txBody>
            <a:bodyPr wrap="square" lIns="0" tIns="0" rIns="0" bIns="0" rtlCol="0"/>
            <a:lstStyle/>
            <a:p>
              <a:endParaRPr/>
            </a:p>
          </p:txBody>
        </p:sp>
        <p:sp>
          <p:nvSpPr>
            <p:cNvPr id="68" name="object 68"/>
            <p:cNvSpPr/>
            <p:nvPr/>
          </p:nvSpPr>
          <p:spPr>
            <a:xfrm>
              <a:off x="8332457" y="2857312"/>
              <a:ext cx="0" cy="13970"/>
            </a:xfrm>
            <a:custGeom>
              <a:avLst/>
              <a:gdLst/>
              <a:ahLst/>
              <a:cxnLst/>
              <a:rect l="l" t="t" r="r" b="b"/>
              <a:pathLst>
                <a:path h="13969">
                  <a:moveTo>
                    <a:pt x="0" y="0"/>
                  </a:moveTo>
                  <a:lnTo>
                    <a:pt x="0" y="13411"/>
                  </a:lnTo>
                </a:path>
              </a:pathLst>
            </a:custGeom>
            <a:ln w="19050">
              <a:solidFill>
                <a:srgbClr val="FFFFFF"/>
              </a:solidFill>
            </a:ln>
          </p:spPr>
          <p:txBody>
            <a:bodyPr wrap="square" lIns="0" tIns="0" rIns="0" bIns="0" rtlCol="0"/>
            <a:lstStyle/>
            <a:p>
              <a:endParaRPr/>
            </a:p>
          </p:txBody>
        </p:sp>
      </p:grpSp>
      <p:sp>
        <p:nvSpPr>
          <p:cNvPr id="69" name="object 69"/>
          <p:cNvSpPr txBox="1"/>
          <p:nvPr/>
        </p:nvSpPr>
        <p:spPr>
          <a:xfrm>
            <a:off x="8893793" y="2724016"/>
            <a:ext cx="454659" cy="433070"/>
          </a:xfrm>
          <a:prstGeom prst="rect">
            <a:avLst/>
          </a:prstGeom>
        </p:spPr>
        <p:txBody>
          <a:bodyPr vert="horz" wrap="square" lIns="0" tIns="64135" rIns="0" bIns="0" rtlCol="0">
            <a:spAutoFit/>
          </a:bodyPr>
          <a:lstStyle/>
          <a:p>
            <a:pPr marL="12700">
              <a:lnSpc>
                <a:spcPct val="100000"/>
              </a:lnSpc>
              <a:spcBef>
                <a:spcPts val="505"/>
              </a:spcBef>
            </a:pPr>
            <a:r>
              <a:rPr sz="1000" b="1" spc="65" dirty="0">
                <a:solidFill>
                  <a:srgbClr val="3CCBDA"/>
                </a:solidFill>
                <a:latin typeface="Century Gothic"/>
                <a:cs typeface="Century Gothic"/>
              </a:rPr>
              <a:t>53%</a:t>
            </a:r>
            <a:endParaRPr sz="1000">
              <a:latin typeface="Century Gothic"/>
              <a:cs typeface="Century Gothic"/>
            </a:endParaRPr>
          </a:p>
          <a:p>
            <a:pPr marL="12700">
              <a:lnSpc>
                <a:spcPct val="100000"/>
              </a:lnSpc>
              <a:spcBef>
                <a:spcPts val="405"/>
              </a:spcBef>
            </a:pPr>
            <a:r>
              <a:rPr sz="1000" spc="-10" dirty="0">
                <a:solidFill>
                  <a:srgbClr val="FFFFFF"/>
                </a:solidFill>
                <a:latin typeface="Trebuchet MS"/>
                <a:cs typeface="Trebuchet MS"/>
              </a:rPr>
              <a:t>Quality</a:t>
            </a:r>
            <a:endParaRPr sz="1000">
              <a:latin typeface="Trebuchet MS"/>
              <a:cs typeface="Trebuchet MS"/>
            </a:endParaRPr>
          </a:p>
        </p:txBody>
      </p:sp>
      <p:sp>
        <p:nvSpPr>
          <p:cNvPr id="70" name="object 70"/>
          <p:cNvSpPr txBox="1"/>
          <p:nvPr/>
        </p:nvSpPr>
        <p:spPr>
          <a:xfrm>
            <a:off x="11288722" y="2724016"/>
            <a:ext cx="308610" cy="433070"/>
          </a:xfrm>
          <a:prstGeom prst="rect">
            <a:avLst/>
          </a:prstGeom>
        </p:spPr>
        <p:txBody>
          <a:bodyPr vert="horz" wrap="square" lIns="0" tIns="64135" rIns="0" bIns="0" rtlCol="0">
            <a:spAutoFit/>
          </a:bodyPr>
          <a:lstStyle/>
          <a:p>
            <a:pPr marL="12700">
              <a:lnSpc>
                <a:spcPct val="100000"/>
              </a:lnSpc>
              <a:spcBef>
                <a:spcPts val="505"/>
              </a:spcBef>
            </a:pPr>
            <a:r>
              <a:rPr sz="1000" b="1" spc="50" dirty="0">
                <a:solidFill>
                  <a:srgbClr val="3CCBDA"/>
                </a:solidFill>
                <a:latin typeface="Century Gothic"/>
                <a:cs typeface="Century Gothic"/>
              </a:rPr>
              <a:t>36%</a:t>
            </a:r>
            <a:endParaRPr sz="1000">
              <a:latin typeface="Century Gothic"/>
              <a:cs typeface="Century Gothic"/>
            </a:endParaRPr>
          </a:p>
          <a:p>
            <a:pPr marL="12700">
              <a:lnSpc>
                <a:spcPct val="100000"/>
              </a:lnSpc>
              <a:spcBef>
                <a:spcPts val="405"/>
              </a:spcBef>
            </a:pPr>
            <a:r>
              <a:rPr sz="1000" spc="35" dirty="0">
                <a:solidFill>
                  <a:srgbClr val="FFFFFF"/>
                </a:solidFill>
                <a:latin typeface="Trebuchet MS"/>
                <a:cs typeface="Trebuchet MS"/>
              </a:rPr>
              <a:t>Cost</a:t>
            </a:r>
            <a:endParaRPr sz="1000">
              <a:latin typeface="Trebuchet MS"/>
              <a:cs typeface="Trebuchet MS"/>
            </a:endParaRPr>
          </a:p>
        </p:txBody>
      </p:sp>
      <p:grpSp>
        <p:nvGrpSpPr>
          <p:cNvPr id="71" name="object 71"/>
          <p:cNvGrpSpPr/>
          <p:nvPr/>
        </p:nvGrpSpPr>
        <p:grpSpPr>
          <a:xfrm>
            <a:off x="10349012" y="2569513"/>
            <a:ext cx="797560" cy="796290"/>
            <a:chOff x="10349012" y="2569513"/>
            <a:chExt cx="797560" cy="796290"/>
          </a:xfrm>
        </p:grpSpPr>
        <p:sp>
          <p:nvSpPr>
            <p:cNvPr id="72" name="object 72"/>
            <p:cNvSpPr/>
            <p:nvPr/>
          </p:nvSpPr>
          <p:spPr>
            <a:xfrm>
              <a:off x="10349012" y="2590612"/>
              <a:ext cx="774700" cy="774700"/>
            </a:xfrm>
            <a:custGeom>
              <a:avLst/>
              <a:gdLst/>
              <a:ahLst/>
              <a:cxnLst/>
              <a:rect l="l" t="t" r="r" b="b"/>
              <a:pathLst>
                <a:path w="774700" h="774700">
                  <a:moveTo>
                    <a:pt x="387350" y="0"/>
                  </a:moveTo>
                  <a:lnTo>
                    <a:pt x="338828" y="3023"/>
                  </a:lnTo>
                  <a:lnTo>
                    <a:pt x="292086" y="11851"/>
                  </a:lnTo>
                  <a:lnTo>
                    <a:pt x="247489" y="26116"/>
                  </a:lnTo>
                  <a:lnTo>
                    <a:pt x="205404" y="45453"/>
                  </a:lnTo>
                  <a:lnTo>
                    <a:pt x="166196" y="69496"/>
                  </a:lnTo>
                  <a:lnTo>
                    <a:pt x="130231" y="97879"/>
                  </a:lnTo>
                  <a:lnTo>
                    <a:pt x="97874" y="130236"/>
                  </a:lnTo>
                  <a:lnTo>
                    <a:pt x="69492" y="166202"/>
                  </a:lnTo>
                  <a:lnTo>
                    <a:pt x="45450" y="205410"/>
                  </a:lnTo>
                  <a:lnTo>
                    <a:pt x="26114" y="247495"/>
                  </a:lnTo>
                  <a:lnTo>
                    <a:pt x="11850" y="292090"/>
                  </a:lnTo>
                  <a:lnTo>
                    <a:pt x="3023" y="338830"/>
                  </a:lnTo>
                  <a:lnTo>
                    <a:pt x="0" y="387350"/>
                  </a:lnTo>
                  <a:lnTo>
                    <a:pt x="3023" y="435871"/>
                  </a:lnTo>
                  <a:lnTo>
                    <a:pt x="11850" y="482613"/>
                  </a:lnTo>
                  <a:lnTo>
                    <a:pt x="26114" y="527210"/>
                  </a:lnTo>
                  <a:lnTo>
                    <a:pt x="45450" y="569295"/>
                  </a:lnTo>
                  <a:lnTo>
                    <a:pt x="69492" y="608503"/>
                  </a:lnTo>
                  <a:lnTo>
                    <a:pt x="97874" y="644468"/>
                  </a:lnTo>
                  <a:lnTo>
                    <a:pt x="130231" y="676825"/>
                  </a:lnTo>
                  <a:lnTo>
                    <a:pt x="166196" y="705207"/>
                  </a:lnTo>
                  <a:lnTo>
                    <a:pt x="205404" y="729249"/>
                  </a:lnTo>
                  <a:lnTo>
                    <a:pt x="247489" y="748585"/>
                  </a:lnTo>
                  <a:lnTo>
                    <a:pt x="292086" y="762849"/>
                  </a:lnTo>
                  <a:lnTo>
                    <a:pt x="338828" y="771676"/>
                  </a:lnTo>
                  <a:lnTo>
                    <a:pt x="387350" y="774700"/>
                  </a:lnTo>
                  <a:lnTo>
                    <a:pt x="435871" y="771676"/>
                  </a:lnTo>
                  <a:lnTo>
                    <a:pt x="482613" y="762849"/>
                  </a:lnTo>
                  <a:lnTo>
                    <a:pt x="485269" y="762000"/>
                  </a:lnTo>
                  <a:lnTo>
                    <a:pt x="387350" y="762000"/>
                  </a:lnTo>
                  <a:lnTo>
                    <a:pt x="340418" y="759075"/>
                  </a:lnTo>
                  <a:lnTo>
                    <a:pt x="295207" y="750538"/>
                  </a:lnTo>
                  <a:lnTo>
                    <a:pt x="252073" y="736742"/>
                  </a:lnTo>
                  <a:lnTo>
                    <a:pt x="211367" y="718040"/>
                  </a:lnTo>
                  <a:lnTo>
                    <a:pt x="173445" y="694787"/>
                  </a:lnTo>
                  <a:lnTo>
                    <a:pt x="138659" y="667335"/>
                  </a:lnTo>
                  <a:lnTo>
                    <a:pt x="107364" y="636040"/>
                  </a:lnTo>
                  <a:lnTo>
                    <a:pt x="79912" y="601254"/>
                  </a:lnTo>
                  <a:lnTo>
                    <a:pt x="56659" y="563332"/>
                  </a:lnTo>
                  <a:lnTo>
                    <a:pt x="37957" y="522626"/>
                  </a:lnTo>
                  <a:lnTo>
                    <a:pt x="24161" y="479492"/>
                  </a:lnTo>
                  <a:lnTo>
                    <a:pt x="15624" y="434281"/>
                  </a:lnTo>
                  <a:lnTo>
                    <a:pt x="12700" y="387350"/>
                  </a:lnTo>
                  <a:lnTo>
                    <a:pt x="15624" y="340420"/>
                  </a:lnTo>
                  <a:lnTo>
                    <a:pt x="24161" y="295212"/>
                  </a:lnTo>
                  <a:lnTo>
                    <a:pt x="37957" y="252078"/>
                  </a:lnTo>
                  <a:lnTo>
                    <a:pt x="56659" y="211373"/>
                  </a:lnTo>
                  <a:lnTo>
                    <a:pt x="79912" y="173450"/>
                  </a:lnTo>
                  <a:lnTo>
                    <a:pt x="107364" y="138664"/>
                  </a:lnTo>
                  <a:lnTo>
                    <a:pt x="138659" y="107368"/>
                  </a:lnTo>
                  <a:lnTo>
                    <a:pt x="173445" y="79916"/>
                  </a:lnTo>
                  <a:lnTo>
                    <a:pt x="211367" y="56662"/>
                  </a:lnTo>
                  <a:lnTo>
                    <a:pt x="252073" y="37959"/>
                  </a:lnTo>
                  <a:lnTo>
                    <a:pt x="295207" y="24162"/>
                  </a:lnTo>
                  <a:lnTo>
                    <a:pt x="340418" y="15624"/>
                  </a:lnTo>
                  <a:lnTo>
                    <a:pt x="387350" y="12700"/>
                  </a:lnTo>
                  <a:lnTo>
                    <a:pt x="485267" y="12700"/>
                  </a:lnTo>
                  <a:lnTo>
                    <a:pt x="482613" y="11851"/>
                  </a:lnTo>
                  <a:lnTo>
                    <a:pt x="435871" y="3023"/>
                  </a:lnTo>
                  <a:lnTo>
                    <a:pt x="387350" y="0"/>
                  </a:lnTo>
                  <a:close/>
                </a:path>
                <a:path w="774700" h="774700">
                  <a:moveTo>
                    <a:pt x="485267" y="12700"/>
                  </a:moveTo>
                  <a:lnTo>
                    <a:pt x="387350" y="12700"/>
                  </a:lnTo>
                  <a:lnTo>
                    <a:pt x="434281" y="15624"/>
                  </a:lnTo>
                  <a:lnTo>
                    <a:pt x="479492" y="24162"/>
                  </a:lnTo>
                  <a:lnTo>
                    <a:pt x="522626" y="37959"/>
                  </a:lnTo>
                  <a:lnTo>
                    <a:pt x="563332" y="56662"/>
                  </a:lnTo>
                  <a:lnTo>
                    <a:pt x="601254" y="79916"/>
                  </a:lnTo>
                  <a:lnTo>
                    <a:pt x="636040" y="107368"/>
                  </a:lnTo>
                  <a:lnTo>
                    <a:pt x="667335" y="138664"/>
                  </a:lnTo>
                  <a:lnTo>
                    <a:pt x="694787" y="173450"/>
                  </a:lnTo>
                  <a:lnTo>
                    <a:pt x="718040" y="211373"/>
                  </a:lnTo>
                  <a:lnTo>
                    <a:pt x="736742" y="252078"/>
                  </a:lnTo>
                  <a:lnTo>
                    <a:pt x="750538" y="295212"/>
                  </a:lnTo>
                  <a:lnTo>
                    <a:pt x="759075" y="340420"/>
                  </a:lnTo>
                  <a:lnTo>
                    <a:pt x="762000" y="387350"/>
                  </a:lnTo>
                  <a:lnTo>
                    <a:pt x="759075" y="434281"/>
                  </a:lnTo>
                  <a:lnTo>
                    <a:pt x="750538" y="479492"/>
                  </a:lnTo>
                  <a:lnTo>
                    <a:pt x="736742" y="522626"/>
                  </a:lnTo>
                  <a:lnTo>
                    <a:pt x="718040" y="563332"/>
                  </a:lnTo>
                  <a:lnTo>
                    <a:pt x="694787" y="601254"/>
                  </a:lnTo>
                  <a:lnTo>
                    <a:pt x="667335" y="636040"/>
                  </a:lnTo>
                  <a:lnTo>
                    <a:pt x="636040" y="667335"/>
                  </a:lnTo>
                  <a:lnTo>
                    <a:pt x="601254" y="694787"/>
                  </a:lnTo>
                  <a:lnTo>
                    <a:pt x="563332" y="718040"/>
                  </a:lnTo>
                  <a:lnTo>
                    <a:pt x="522626" y="736742"/>
                  </a:lnTo>
                  <a:lnTo>
                    <a:pt x="479492" y="750538"/>
                  </a:lnTo>
                  <a:lnTo>
                    <a:pt x="434281" y="759075"/>
                  </a:lnTo>
                  <a:lnTo>
                    <a:pt x="387350" y="762000"/>
                  </a:lnTo>
                  <a:lnTo>
                    <a:pt x="485269" y="762000"/>
                  </a:lnTo>
                  <a:lnTo>
                    <a:pt x="527210" y="748585"/>
                  </a:lnTo>
                  <a:lnTo>
                    <a:pt x="569295" y="729249"/>
                  </a:lnTo>
                  <a:lnTo>
                    <a:pt x="608503" y="705207"/>
                  </a:lnTo>
                  <a:lnTo>
                    <a:pt x="644468" y="676825"/>
                  </a:lnTo>
                  <a:lnTo>
                    <a:pt x="676825" y="644468"/>
                  </a:lnTo>
                  <a:lnTo>
                    <a:pt x="705207" y="608503"/>
                  </a:lnTo>
                  <a:lnTo>
                    <a:pt x="729249" y="569295"/>
                  </a:lnTo>
                  <a:lnTo>
                    <a:pt x="748585" y="527210"/>
                  </a:lnTo>
                  <a:lnTo>
                    <a:pt x="762849" y="482613"/>
                  </a:lnTo>
                  <a:lnTo>
                    <a:pt x="771676" y="435871"/>
                  </a:lnTo>
                  <a:lnTo>
                    <a:pt x="774700" y="387350"/>
                  </a:lnTo>
                  <a:lnTo>
                    <a:pt x="771676" y="338830"/>
                  </a:lnTo>
                  <a:lnTo>
                    <a:pt x="762849" y="292090"/>
                  </a:lnTo>
                  <a:lnTo>
                    <a:pt x="748585" y="247495"/>
                  </a:lnTo>
                  <a:lnTo>
                    <a:pt x="729249" y="205410"/>
                  </a:lnTo>
                  <a:lnTo>
                    <a:pt x="705207" y="166202"/>
                  </a:lnTo>
                  <a:lnTo>
                    <a:pt x="676825" y="130236"/>
                  </a:lnTo>
                  <a:lnTo>
                    <a:pt x="644468" y="97879"/>
                  </a:lnTo>
                  <a:lnTo>
                    <a:pt x="608503" y="69496"/>
                  </a:lnTo>
                  <a:lnTo>
                    <a:pt x="569295" y="45453"/>
                  </a:lnTo>
                  <a:lnTo>
                    <a:pt x="527210" y="26116"/>
                  </a:lnTo>
                  <a:lnTo>
                    <a:pt x="485267" y="12700"/>
                  </a:lnTo>
                  <a:close/>
                </a:path>
              </a:pathLst>
            </a:custGeom>
            <a:solidFill>
              <a:srgbClr val="ABB8CF">
                <a:alpha val="19999"/>
              </a:srgbClr>
            </a:solidFill>
          </p:spPr>
          <p:txBody>
            <a:bodyPr wrap="square" lIns="0" tIns="0" rIns="0" bIns="0" rtlCol="0"/>
            <a:lstStyle/>
            <a:p>
              <a:endParaRPr/>
            </a:p>
          </p:txBody>
        </p:sp>
        <p:sp>
          <p:nvSpPr>
            <p:cNvPr id="73" name="object 73"/>
            <p:cNvSpPr/>
            <p:nvPr/>
          </p:nvSpPr>
          <p:spPr>
            <a:xfrm>
              <a:off x="10736362" y="2569513"/>
              <a:ext cx="410209" cy="654685"/>
            </a:xfrm>
            <a:custGeom>
              <a:avLst/>
              <a:gdLst/>
              <a:ahLst/>
              <a:cxnLst/>
              <a:rect l="l" t="t" r="r" b="b"/>
              <a:pathLst>
                <a:path w="410209" h="654685">
                  <a:moveTo>
                    <a:pt x="34163" y="0"/>
                  </a:moveTo>
                  <a:lnTo>
                    <a:pt x="20868" y="2684"/>
                  </a:lnTo>
                  <a:lnTo>
                    <a:pt x="10009" y="10004"/>
                  </a:lnTo>
                  <a:lnTo>
                    <a:pt x="2685" y="20863"/>
                  </a:lnTo>
                  <a:lnTo>
                    <a:pt x="0" y="34162"/>
                  </a:lnTo>
                  <a:lnTo>
                    <a:pt x="2378" y="46706"/>
                  </a:lnTo>
                  <a:lnTo>
                    <a:pt x="8931" y="57199"/>
                  </a:lnTo>
                  <a:lnTo>
                    <a:pt x="18784" y="64679"/>
                  </a:lnTo>
                  <a:lnTo>
                    <a:pt x="31064" y="68186"/>
                  </a:lnTo>
                  <a:lnTo>
                    <a:pt x="74084" y="74897"/>
                  </a:lnTo>
                  <a:lnTo>
                    <a:pt x="115736" y="86969"/>
                  </a:lnTo>
                  <a:lnTo>
                    <a:pt x="155524" y="104222"/>
                  </a:lnTo>
                  <a:lnTo>
                    <a:pt x="192951" y="126479"/>
                  </a:lnTo>
                  <a:lnTo>
                    <a:pt x="229454" y="155236"/>
                  </a:lnTo>
                  <a:lnTo>
                    <a:pt x="261022" y="187846"/>
                  </a:lnTo>
                  <a:lnTo>
                    <a:pt x="287550" y="223745"/>
                  </a:lnTo>
                  <a:lnTo>
                    <a:pt x="308931" y="262365"/>
                  </a:lnTo>
                  <a:lnTo>
                    <a:pt x="325059" y="303141"/>
                  </a:lnTo>
                  <a:lnTo>
                    <a:pt x="335829" y="345508"/>
                  </a:lnTo>
                  <a:lnTo>
                    <a:pt x="341134" y="388898"/>
                  </a:lnTo>
                  <a:lnTo>
                    <a:pt x="340868" y="432747"/>
                  </a:lnTo>
                  <a:lnTo>
                    <a:pt x="334925" y="476489"/>
                  </a:lnTo>
                  <a:lnTo>
                    <a:pt x="323200" y="519556"/>
                  </a:lnTo>
                  <a:lnTo>
                    <a:pt x="305586" y="561385"/>
                  </a:lnTo>
                  <a:lnTo>
                    <a:pt x="281978" y="601408"/>
                  </a:lnTo>
                  <a:lnTo>
                    <a:pt x="276854" y="613103"/>
                  </a:lnTo>
                  <a:lnTo>
                    <a:pt x="290880" y="648893"/>
                  </a:lnTo>
                  <a:lnTo>
                    <a:pt x="316466" y="654286"/>
                  </a:lnTo>
                  <a:lnTo>
                    <a:pt x="328640" y="649456"/>
                  </a:lnTo>
                  <a:lnTo>
                    <a:pt x="365069" y="595082"/>
                  </a:lnTo>
                  <a:lnTo>
                    <a:pt x="385772" y="547336"/>
                  </a:lnTo>
                  <a:lnTo>
                    <a:pt x="400259" y="497350"/>
                  </a:lnTo>
                  <a:lnTo>
                    <a:pt x="408317" y="445719"/>
                  </a:lnTo>
                  <a:lnTo>
                    <a:pt x="409915" y="397851"/>
                  </a:lnTo>
                  <a:lnTo>
                    <a:pt x="406076" y="351114"/>
                  </a:lnTo>
                  <a:lnTo>
                    <a:pt x="397078" y="305841"/>
                  </a:lnTo>
                  <a:lnTo>
                    <a:pt x="383201" y="262368"/>
                  </a:lnTo>
                  <a:lnTo>
                    <a:pt x="364723" y="221028"/>
                  </a:lnTo>
                  <a:lnTo>
                    <a:pt x="341921" y="182156"/>
                  </a:lnTo>
                  <a:lnTo>
                    <a:pt x="315074" y="146086"/>
                  </a:lnTo>
                  <a:lnTo>
                    <a:pt x="284461" y="113153"/>
                  </a:lnTo>
                  <a:lnTo>
                    <a:pt x="250359" y="83690"/>
                  </a:lnTo>
                  <a:lnTo>
                    <a:pt x="213048" y="58032"/>
                  </a:lnTo>
                  <a:lnTo>
                    <a:pt x="172806" y="36514"/>
                  </a:lnTo>
                  <a:lnTo>
                    <a:pt x="129910" y="19470"/>
                  </a:lnTo>
                  <a:lnTo>
                    <a:pt x="84640" y="7233"/>
                  </a:lnTo>
                  <a:lnTo>
                    <a:pt x="37274" y="139"/>
                  </a:lnTo>
                  <a:lnTo>
                    <a:pt x="34163" y="0"/>
                  </a:lnTo>
                  <a:close/>
                </a:path>
              </a:pathLst>
            </a:custGeom>
            <a:solidFill>
              <a:srgbClr val="3CCBDA"/>
            </a:solidFill>
          </p:spPr>
          <p:txBody>
            <a:bodyPr wrap="square" lIns="0" tIns="0" rIns="0" bIns="0" rtlCol="0"/>
            <a:lstStyle/>
            <a:p>
              <a:endParaRPr/>
            </a:p>
          </p:txBody>
        </p:sp>
        <p:sp>
          <p:nvSpPr>
            <p:cNvPr id="74" name="object 74"/>
            <p:cNvSpPr/>
            <p:nvPr/>
          </p:nvSpPr>
          <p:spPr>
            <a:xfrm>
              <a:off x="10698216" y="2982803"/>
              <a:ext cx="66040" cy="0"/>
            </a:xfrm>
            <a:custGeom>
              <a:avLst/>
              <a:gdLst/>
              <a:ahLst/>
              <a:cxnLst/>
              <a:rect l="l" t="t" r="r" b="b"/>
              <a:pathLst>
                <a:path w="66040">
                  <a:moveTo>
                    <a:pt x="65887" y="0"/>
                  </a:moveTo>
                  <a:lnTo>
                    <a:pt x="0" y="0"/>
                  </a:lnTo>
                </a:path>
              </a:pathLst>
            </a:custGeom>
            <a:ln w="19050">
              <a:solidFill>
                <a:srgbClr val="FFFFFF"/>
              </a:solidFill>
            </a:ln>
          </p:spPr>
          <p:txBody>
            <a:bodyPr wrap="square" lIns="0" tIns="0" rIns="0" bIns="0" rtlCol="0"/>
            <a:lstStyle/>
            <a:p>
              <a:endParaRPr/>
            </a:p>
          </p:txBody>
        </p:sp>
        <p:sp>
          <p:nvSpPr>
            <p:cNvPr id="75" name="object 75"/>
            <p:cNvSpPr/>
            <p:nvPr/>
          </p:nvSpPr>
          <p:spPr>
            <a:xfrm>
              <a:off x="10701686" y="2916282"/>
              <a:ext cx="73025" cy="122555"/>
            </a:xfrm>
            <a:custGeom>
              <a:avLst/>
              <a:gdLst/>
              <a:ahLst/>
              <a:cxnLst/>
              <a:rect l="l" t="t" r="r" b="b"/>
              <a:pathLst>
                <a:path w="73025" h="122555">
                  <a:moveTo>
                    <a:pt x="72821" y="122004"/>
                  </a:moveTo>
                  <a:lnTo>
                    <a:pt x="0" y="122004"/>
                  </a:lnTo>
                  <a:lnTo>
                    <a:pt x="13832" y="106642"/>
                  </a:lnTo>
                  <a:lnTo>
                    <a:pt x="20935" y="95742"/>
                  </a:lnTo>
                  <a:lnTo>
                    <a:pt x="23552" y="84101"/>
                  </a:lnTo>
                  <a:lnTo>
                    <a:pt x="23926" y="66517"/>
                  </a:lnTo>
                  <a:lnTo>
                    <a:pt x="21674" y="58200"/>
                  </a:lnTo>
                  <a:lnTo>
                    <a:pt x="16719" y="49888"/>
                  </a:lnTo>
                  <a:lnTo>
                    <a:pt x="11764" y="40084"/>
                  </a:lnTo>
                  <a:lnTo>
                    <a:pt x="9512" y="27287"/>
                  </a:lnTo>
                  <a:lnTo>
                    <a:pt x="15748" y="8172"/>
                  </a:lnTo>
                  <a:lnTo>
                    <a:pt x="30473" y="0"/>
                  </a:lnTo>
                  <a:lnTo>
                    <a:pt x="47713" y="664"/>
                  </a:lnTo>
                  <a:lnTo>
                    <a:pt x="61493" y="8059"/>
                  </a:lnTo>
                </a:path>
              </a:pathLst>
            </a:custGeom>
            <a:ln w="19050">
              <a:solidFill>
                <a:srgbClr val="FFFFFF"/>
              </a:solidFill>
            </a:ln>
          </p:spPr>
          <p:txBody>
            <a:bodyPr wrap="square" lIns="0" tIns="0" rIns="0" bIns="0" rtlCol="0"/>
            <a:lstStyle/>
            <a:p>
              <a:endParaRPr/>
            </a:p>
          </p:txBody>
        </p:sp>
        <p:sp>
          <p:nvSpPr>
            <p:cNvPr id="76" name="object 76"/>
            <p:cNvSpPr/>
            <p:nvPr/>
          </p:nvSpPr>
          <p:spPr>
            <a:xfrm>
              <a:off x="10615712" y="2857312"/>
              <a:ext cx="241300" cy="241300"/>
            </a:xfrm>
            <a:custGeom>
              <a:avLst/>
              <a:gdLst/>
              <a:ahLst/>
              <a:cxnLst/>
              <a:rect l="l" t="t" r="r" b="b"/>
              <a:pathLst>
                <a:path w="241300" h="241300">
                  <a:moveTo>
                    <a:pt x="241300" y="120650"/>
                  </a:moveTo>
                  <a:lnTo>
                    <a:pt x="231819" y="167614"/>
                  </a:lnTo>
                  <a:lnTo>
                    <a:pt x="205963" y="205963"/>
                  </a:lnTo>
                  <a:lnTo>
                    <a:pt x="167614" y="231819"/>
                  </a:lnTo>
                  <a:lnTo>
                    <a:pt x="120650" y="241300"/>
                  </a:lnTo>
                  <a:lnTo>
                    <a:pt x="73685" y="231819"/>
                  </a:lnTo>
                  <a:lnTo>
                    <a:pt x="35336" y="205963"/>
                  </a:lnTo>
                  <a:lnTo>
                    <a:pt x="9480" y="167614"/>
                  </a:lnTo>
                  <a:lnTo>
                    <a:pt x="0" y="120650"/>
                  </a:lnTo>
                  <a:lnTo>
                    <a:pt x="9480" y="73685"/>
                  </a:lnTo>
                  <a:lnTo>
                    <a:pt x="35336" y="35336"/>
                  </a:lnTo>
                  <a:lnTo>
                    <a:pt x="73685" y="9480"/>
                  </a:lnTo>
                  <a:lnTo>
                    <a:pt x="120650" y="0"/>
                  </a:lnTo>
                  <a:lnTo>
                    <a:pt x="167614" y="9480"/>
                  </a:lnTo>
                  <a:lnTo>
                    <a:pt x="205963" y="35336"/>
                  </a:lnTo>
                  <a:lnTo>
                    <a:pt x="231819" y="73685"/>
                  </a:lnTo>
                  <a:lnTo>
                    <a:pt x="241300" y="120650"/>
                  </a:lnTo>
                  <a:close/>
                </a:path>
              </a:pathLst>
            </a:custGeom>
            <a:ln w="19050">
              <a:solidFill>
                <a:srgbClr val="FFFFFF"/>
              </a:solidFill>
            </a:ln>
          </p:spPr>
          <p:txBody>
            <a:bodyPr wrap="square" lIns="0" tIns="0" rIns="0" bIns="0" rtlCol="0"/>
            <a:lstStyle/>
            <a:p>
              <a:endParaRPr/>
            </a:p>
          </p:txBody>
        </p:sp>
      </p:grpSp>
      <p:sp>
        <p:nvSpPr>
          <p:cNvPr id="77" name="object 77"/>
          <p:cNvSpPr txBox="1"/>
          <p:nvPr/>
        </p:nvSpPr>
        <p:spPr>
          <a:xfrm>
            <a:off x="13772576" y="2724016"/>
            <a:ext cx="600075" cy="585470"/>
          </a:xfrm>
          <a:prstGeom prst="rect">
            <a:avLst/>
          </a:prstGeom>
        </p:spPr>
        <p:txBody>
          <a:bodyPr vert="horz" wrap="square" lIns="0" tIns="64135" rIns="0" bIns="0" rtlCol="0">
            <a:spAutoFit/>
          </a:bodyPr>
          <a:lstStyle/>
          <a:p>
            <a:pPr marL="12700">
              <a:lnSpc>
                <a:spcPct val="100000"/>
              </a:lnSpc>
              <a:spcBef>
                <a:spcPts val="505"/>
              </a:spcBef>
            </a:pPr>
            <a:r>
              <a:rPr sz="1000" b="1" spc="60" dirty="0">
                <a:solidFill>
                  <a:srgbClr val="3CCBDA"/>
                </a:solidFill>
                <a:latin typeface="Century Gothic"/>
                <a:cs typeface="Century Gothic"/>
              </a:rPr>
              <a:t>32%</a:t>
            </a:r>
            <a:endParaRPr sz="1000">
              <a:latin typeface="Century Gothic"/>
              <a:cs typeface="Century Gothic"/>
            </a:endParaRPr>
          </a:p>
          <a:p>
            <a:pPr marL="12700" marR="5080">
              <a:lnSpc>
                <a:spcPct val="100000"/>
              </a:lnSpc>
              <a:spcBef>
                <a:spcPts val="405"/>
              </a:spcBef>
            </a:pPr>
            <a:r>
              <a:rPr sz="1000" dirty="0">
                <a:solidFill>
                  <a:srgbClr val="FFFFFF"/>
                </a:solidFill>
                <a:latin typeface="Trebuchet MS"/>
                <a:cs typeface="Trebuchet MS"/>
              </a:rPr>
              <a:t>If</a:t>
            </a:r>
            <a:r>
              <a:rPr sz="1000" spc="-65" dirty="0">
                <a:solidFill>
                  <a:srgbClr val="FFFFFF"/>
                </a:solidFill>
                <a:latin typeface="Trebuchet MS"/>
                <a:cs typeface="Trebuchet MS"/>
              </a:rPr>
              <a:t> </a:t>
            </a:r>
            <a:r>
              <a:rPr sz="1000" dirty="0">
                <a:solidFill>
                  <a:srgbClr val="FFFFFF"/>
                </a:solidFill>
                <a:latin typeface="Trebuchet MS"/>
                <a:cs typeface="Trebuchet MS"/>
              </a:rPr>
              <a:t>I</a:t>
            </a:r>
            <a:r>
              <a:rPr sz="1000" spc="-60" dirty="0">
                <a:solidFill>
                  <a:srgbClr val="FFFFFF"/>
                </a:solidFill>
                <a:latin typeface="Trebuchet MS"/>
                <a:cs typeface="Trebuchet MS"/>
              </a:rPr>
              <a:t> </a:t>
            </a:r>
            <a:r>
              <a:rPr sz="1000" spc="-10" dirty="0">
                <a:solidFill>
                  <a:srgbClr val="FFFFFF"/>
                </a:solidFill>
                <a:latin typeface="Trebuchet MS"/>
                <a:cs typeface="Trebuchet MS"/>
              </a:rPr>
              <a:t>trust </a:t>
            </a:r>
            <a:r>
              <a:rPr sz="1000" dirty="0">
                <a:solidFill>
                  <a:srgbClr val="FFFFFF"/>
                </a:solidFill>
                <a:latin typeface="Trebuchet MS"/>
                <a:cs typeface="Trebuchet MS"/>
              </a:rPr>
              <a:t>the</a:t>
            </a:r>
            <a:r>
              <a:rPr sz="1000" spc="-45" dirty="0">
                <a:solidFill>
                  <a:srgbClr val="FFFFFF"/>
                </a:solidFill>
                <a:latin typeface="Trebuchet MS"/>
                <a:cs typeface="Trebuchet MS"/>
              </a:rPr>
              <a:t> </a:t>
            </a:r>
            <a:r>
              <a:rPr sz="1000" spc="-10" dirty="0">
                <a:solidFill>
                  <a:srgbClr val="FFFFFF"/>
                </a:solidFill>
                <a:latin typeface="Trebuchet MS"/>
                <a:cs typeface="Trebuchet MS"/>
              </a:rPr>
              <a:t>brand</a:t>
            </a:r>
            <a:endParaRPr sz="1000">
              <a:latin typeface="Trebuchet MS"/>
              <a:cs typeface="Trebuchet MS"/>
            </a:endParaRPr>
          </a:p>
        </p:txBody>
      </p:sp>
      <p:grpSp>
        <p:nvGrpSpPr>
          <p:cNvPr id="78" name="object 78"/>
          <p:cNvGrpSpPr/>
          <p:nvPr/>
        </p:nvGrpSpPr>
        <p:grpSpPr>
          <a:xfrm>
            <a:off x="12835904" y="2569513"/>
            <a:ext cx="797560" cy="796290"/>
            <a:chOff x="12835904" y="2569513"/>
            <a:chExt cx="797560" cy="796290"/>
          </a:xfrm>
        </p:grpSpPr>
        <p:sp>
          <p:nvSpPr>
            <p:cNvPr id="79" name="object 79"/>
            <p:cNvSpPr/>
            <p:nvPr/>
          </p:nvSpPr>
          <p:spPr>
            <a:xfrm>
              <a:off x="12835904" y="2590612"/>
              <a:ext cx="774700" cy="774700"/>
            </a:xfrm>
            <a:custGeom>
              <a:avLst/>
              <a:gdLst/>
              <a:ahLst/>
              <a:cxnLst/>
              <a:rect l="l" t="t" r="r" b="b"/>
              <a:pathLst>
                <a:path w="774700" h="774700">
                  <a:moveTo>
                    <a:pt x="387350" y="0"/>
                  </a:moveTo>
                  <a:lnTo>
                    <a:pt x="338828" y="3023"/>
                  </a:lnTo>
                  <a:lnTo>
                    <a:pt x="292086" y="11851"/>
                  </a:lnTo>
                  <a:lnTo>
                    <a:pt x="247489" y="26116"/>
                  </a:lnTo>
                  <a:lnTo>
                    <a:pt x="205404" y="45453"/>
                  </a:lnTo>
                  <a:lnTo>
                    <a:pt x="166196" y="69496"/>
                  </a:lnTo>
                  <a:lnTo>
                    <a:pt x="130231" y="97879"/>
                  </a:lnTo>
                  <a:lnTo>
                    <a:pt x="97874" y="130236"/>
                  </a:lnTo>
                  <a:lnTo>
                    <a:pt x="69492" y="166202"/>
                  </a:lnTo>
                  <a:lnTo>
                    <a:pt x="45450" y="205410"/>
                  </a:lnTo>
                  <a:lnTo>
                    <a:pt x="26114" y="247495"/>
                  </a:lnTo>
                  <a:lnTo>
                    <a:pt x="11850" y="292090"/>
                  </a:lnTo>
                  <a:lnTo>
                    <a:pt x="3023" y="338830"/>
                  </a:lnTo>
                  <a:lnTo>
                    <a:pt x="0" y="387350"/>
                  </a:lnTo>
                  <a:lnTo>
                    <a:pt x="3023" y="435871"/>
                  </a:lnTo>
                  <a:lnTo>
                    <a:pt x="11850" y="482613"/>
                  </a:lnTo>
                  <a:lnTo>
                    <a:pt x="26114" y="527210"/>
                  </a:lnTo>
                  <a:lnTo>
                    <a:pt x="45450" y="569295"/>
                  </a:lnTo>
                  <a:lnTo>
                    <a:pt x="69492" y="608503"/>
                  </a:lnTo>
                  <a:lnTo>
                    <a:pt x="97874" y="644468"/>
                  </a:lnTo>
                  <a:lnTo>
                    <a:pt x="130231" y="676825"/>
                  </a:lnTo>
                  <a:lnTo>
                    <a:pt x="166196" y="705207"/>
                  </a:lnTo>
                  <a:lnTo>
                    <a:pt x="205404" y="729249"/>
                  </a:lnTo>
                  <a:lnTo>
                    <a:pt x="247489" y="748585"/>
                  </a:lnTo>
                  <a:lnTo>
                    <a:pt x="292086" y="762849"/>
                  </a:lnTo>
                  <a:lnTo>
                    <a:pt x="338828" y="771676"/>
                  </a:lnTo>
                  <a:lnTo>
                    <a:pt x="387350" y="774700"/>
                  </a:lnTo>
                  <a:lnTo>
                    <a:pt x="435871" y="771676"/>
                  </a:lnTo>
                  <a:lnTo>
                    <a:pt x="482613" y="762849"/>
                  </a:lnTo>
                  <a:lnTo>
                    <a:pt x="485269" y="762000"/>
                  </a:lnTo>
                  <a:lnTo>
                    <a:pt x="387350" y="762000"/>
                  </a:lnTo>
                  <a:lnTo>
                    <a:pt x="340418" y="759075"/>
                  </a:lnTo>
                  <a:lnTo>
                    <a:pt x="295207" y="750538"/>
                  </a:lnTo>
                  <a:lnTo>
                    <a:pt x="252073" y="736742"/>
                  </a:lnTo>
                  <a:lnTo>
                    <a:pt x="211367" y="718040"/>
                  </a:lnTo>
                  <a:lnTo>
                    <a:pt x="173445" y="694787"/>
                  </a:lnTo>
                  <a:lnTo>
                    <a:pt x="138659" y="667335"/>
                  </a:lnTo>
                  <a:lnTo>
                    <a:pt x="107364" y="636040"/>
                  </a:lnTo>
                  <a:lnTo>
                    <a:pt x="79912" y="601254"/>
                  </a:lnTo>
                  <a:lnTo>
                    <a:pt x="56659" y="563332"/>
                  </a:lnTo>
                  <a:lnTo>
                    <a:pt x="37957" y="522626"/>
                  </a:lnTo>
                  <a:lnTo>
                    <a:pt x="24161" y="479492"/>
                  </a:lnTo>
                  <a:lnTo>
                    <a:pt x="15624" y="434281"/>
                  </a:lnTo>
                  <a:lnTo>
                    <a:pt x="12700" y="387350"/>
                  </a:lnTo>
                  <a:lnTo>
                    <a:pt x="15624" y="340420"/>
                  </a:lnTo>
                  <a:lnTo>
                    <a:pt x="24161" y="295212"/>
                  </a:lnTo>
                  <a:lnTo>
                    <a:pt x="37957" y="252078"/>
                  </a:lnTo>
                  <a:lnTo>
                    <a:pt x="56659" y="211373"/>
                  </a:lnTo>
                  <a:lnTo>
                    <a:pt x="79912" y="173450"/>
                  </a:lnTo>
                  <a:lnTo>
                    <a:pt x="107364" y="138664"/>
                  </a:lnTo>
                  <a:lnTo>
                    <a:pt x="138659" y="107368"/>
                  </a:lnTo>
                  <a:lnTo>
                    <a:pt x="173445" y="79916"/>
                  </a:lnTo>
                  <a:lnTo>
                    <a:pt x="211367" y="56662"/>
                  </a:lnTo>
                  <a:lnTo>
                    <a:pt x="252073" y="37959"/>
                  </a:lnTo>
                  <a:lnTo>
                    <a:pt x="295207" y="24162"/>
                  </a:lnTo>
                  <a:lnTo>
                    <a:pt x="340418" y="15624"/>
                  </a:lnTo>
                  <a:lnTo>
                    <a:pt x="387350" y="12700"/>
                  </a:lnTo>
                  <a:lnTo>
                    <a:pt x="485267" y="12700"/>
                  </a:lnTo>
                  <a:lnTo>
                    <a:pt x="482613" y="11851"/>
                  </a:lnTo>
                  <a:lnTo>
                    <a:pt x="435871" y="3023"/>
                  </a:lnTo>
                  <a:lnTo>
                    <a:pt x="387350" y="0"/>
                  </a:lnTo>
                  <a:close/>
                </a:path>
                <a:path w="774700" h="774700">
                  <a:moveTo>
                    <a:pt x="485267" y="12700"/>
                  </a:moveTo>
                  <a:lnTo>
                    <a:pt x="387350" y="12700"/>
                  </a:lnTo>
                  <a:lnTo>
                    <a:pt x="434281" y="15624"/>
                  </a:lnTo>
                  <a:lnTo>
                    <a:pt x="479492" y="24162"/>
                  </a:lnTo>
                  <a:lnTo>
                    <a:pt x="522626" y="37959"/>
                  </a:lnTo>
                  <a:lnTo>
                    <a:pt x="563332" y="56662"/>
                  </a:lnTo>
                  <a:lnTo>
                    <a:pt x="601254" y="79916"/>
                  </a:lnTo>
                  <a:lnTo>
                    <a:pt x="636040" y="107368"/>
                  </a:lnTo>
                  <a:lnTo>
                    <a:pt x="667335" y="138664"/>
                  </a:lnTo>
                  <a:lnTo>
                    <a:pt x="694787" y="173450"/>
                  </a:lnTo>
                  <a:lnTo>
                    <a:pt x="718040" y="211373"/>
                  </a:lnTo>
                  <a:lnTo>
                    <a:pt x="736742" y="252078"/>
                  </a:lnTo>
                  <a:lnTo>
                    <a:pt x="750538" y="295212"/>
                  </a:lnTo>
                  <a:lnTo>
                    <a:pt x="759075" y="340420"/>
                  </a:lnTo>
                  <a:lnTo>
                    <a:pt x="762000" y="387350"/>
                  </a:lnTo>
                  <a:lnTo>
                    <a:pt x="759075" y="434281"/>
                  </a:lnTo>
                  <a:lnTo>
                    <a:pt x="750538" y="479492"/>
                  </a:lnTo>
                  <a:lnTo>
                    <a:pt x="736742" y="522626"/>
                  </a:lnTo>
                  <a:lnTo>
                    <a:pt x="718040" y="563332"/>
                  </a:lnTo>
                  <a:lnTo>
                    <a:pt x="694787" y="601254"/>
                  </a:lnTo>
                  <a:lnTo>
                    <a:pt x="667335" y="636040"/>
                  </a:lnTo>
                  <a:lnTo>
                    <a:pt x="636040" y="667335"/>
                  </a:lnTo>
                  <a:lnTo>
                    <a:pt x="601254" y="694787"/>
                  </a:lnTo>
                  <a:lnTo>
                    <a:pt x="563332" y="718040"/>
                  </a:lnTo>
                  <a:lnTo>
                    <a:pt x="522626" y="736742"/>
                  </a:lnTo>
                  <a:lnTo>
                    <a:pt x="479492" y="750538"/>
                  </a:lnTo>
                  <a:lnTo>
                    <a:pt x="434281" y="759075"/>
                  </a:lnTo>
                  <a:lnTo>
                    <a:pt x="387350" y="762000"/>
                  </a:lnTo>
                  <a:lnTo>
                    <a:pt x="485269" y="762000"/>
                  </a:lnTo>
                  <a:lnTo>
                    <a:pt x="527210" y="748585"/>
                  </a:lnTo>
                  <a:lnTo>
                    <a:pt x="569295" y="729249"/>
                  </a:lnTo>
                  <a:lnTo>
                    <a:pt x="608503" y="705207"/>
                  </a:lnTo>
                  <a:lnTo>
                    <a:pt x="644468" y="676825"/>
                  </a:lnTo>
                  <a:lnTo>
                    <a:pt x="676825" y="644468"/>
                  </a:lnTo>
                  <a:lnTo>
                    <a:pt x="705207" y="608503"/>
                  </a:lnTo>
                  <a:lnTo>
                    <a:pt x="729249" y="569295"/>
                  </a:lnTo>
                  <a:lnTo>
                    <a:pt x="748585" y="527210"/>
                  </a:lnTo>
                  <a:lnTo>
                    <a:pt x="762849" y="482613"/>
                  </a:lnTo>
                  <a:lnTo>
                    <a:pt x="771676" y="435871"/>
                  </a:lnTo>
                  <a:lnTo>
                    <a:pt x="774700" y="387350"/>
                  </a:lnTo>
                  <a:lnTo>
                    <a:pt x="771676" y="338830"/>
                  </a:lnTo>
                  <a:lnTo>
                    <a:pt x="762849" y="292090"/>
                  </a:lnTo>
                  <a:lnTo>
                    <a:pt x="748585" y="247495"/>
                  </a:lnTo>
                  <a:lnTo>
                    <a:pt x="729249" y="205410"/>
                  </a:lnTo>
                  <a:lnTo>
                    <a:pt x="705207" y="166202"/>
                  </a:lnTo>
                  <a:lnTo>
                    <a:pt x="676825" y="130236"/>
                  </a:lnTo>
                  <a:lnTo>
                    <a:pt x="644468" y="97879"/>
                  </a:lnTo>
                  <a:lnTo>
                    <a:pt x="608503" y="69496"/>
                  </a:lnTo>
                  <a:lnTo>
                    <a:pt x="569295" y="45453"/>
                  </a:lnTo>
                  <a:lnTo>
                    <a:pt x="527210" y="26116"/>
                  </a:lnTo>
                  <a:lnTo>
                    <a:pt x="485267" y="12700"/>
                  </a:lnTo>
                  <a:close/>
                </a:path>
              </a:pathLst>
            </a:custGeom>
            <a:solidFill>
              <a:srgbClr val="ABB8CF">
                <a:alpha val="19999"/>
              </a:srgbClr>
            </a:solidFill>
          </p:spPr>
          <p:txBody>
            <a:bodyPr wrap="square" lIns="0" tIns="0" rIns="0" bIns="0" rtlCol="0"/>
            <a:lstStyle/>
            <a:p>
              <a:endParaRPr/>
            </a:p>
          </p:txBody>
        </p:sp>
        <p:sp>
          <p:nvSpPr>
            <p:cNvPr id="80" name="object 80"/>
            <p:cNvSpPr/>
            <p:nvPr/>
          </p:nvSpPr>
          <p:spPr>
            <a:xfrm>
              <a:off x="13223254" y="2569513"/>
              <a:ext cx="410209" cy="571500"/>
            </a:xfrm>
            <a:custGeom>
              <a:avLst/>
              <a:gdLst/>
              <a:ahLst/>
              <a:cxnLst/>
              <a:rect l="l" t="t" r="r" b="b"/>
              <a:pathLst>
                <a:path w="410209" h="571500">
                  <a:moveTo>
                    <a:pt x="34163" y="0"/>
                  </a:moveTo>
                  <a:lnTo>
                    <a:pt x="20868" y="2684"/>
                  </a:lnTo>
                  <a:lnTo>
                    <a:pt x="10009" y="10004"/>
                  </a:lnTo>
                  <a:lnTo>
                    <a:pt x="2685" y="20863"/>
                  </a:lnTo>
                  <a:lnTo>
                    <a:pt x="0" y="34162"/>
                  </a:lnTo>
                  <a:lnTo>
                    <a:pt x="2378" y="46706"/>
                  </a:lnTo>
                  <a:lnTo>
                    <a:pt x="8931" y="57199"/>
                  </a:lnTo>
                  <a:lnTo>
                    <a:pt x="18784" y="64679"/>
                  </a:lnTo>
                  <a:lnTo>
                    <a:pt x="31064" y="68186"/>
                  </a:lnTo>
                  <a:lnTo>
                    <a:pt x="52920" y="70898"/>
                  </a:lnTo>
                  <a:lnTo>
                    <a:pt x="74534" y="75006"/>
                  </a:lnTo>
                  <a:lnTo>
                    <a:pt x="116776" y="87350"/>
                  </a:lnTo>
                  <a:lnTo>
                    <a:pt x="159280" y="106126"/>
                  </a:lnTo>
                  <a:lnTo>
                    <a:pt x="197963" y="129862"/>
                  </a:lnTo>
                  <a:lnTo>
                    <a:pt x="232583" y="158036"/>
                  </a:lnTo>
                  <a:lnTo>
                    <a:pt x="262895" y="190125"/>
                  </a:lnTo>
                  <a:lnTo>
                    <a:pt x="288657" y="225609"/>
                  </a:lnTo>
                  <a:lnTo>
                    <a:pt x="309624" y="263966"/>
                  </a:lnTo>
                  <a:lnTo>
                    <a:pt x="325553" y="304674"/>
                  </a:lnTo>
                  <a:lnTo>
                    <a:pt x="336201" y="347211"/>
                  </a:lnTo>
                  <a:lnTo>
                    <a:pt x="341324" y="391056"/>
                  </a:lnTo>
                  <a:lnTo>
                    <a:pt x="340678" y="435687"/>
                  </a:lnTo>
                  <a:lnTo>
                    <a:pt x="334020" y="480582"/>
                  </a:lnTo>
                  <a:lnTo>
                    <a:pt x="321106" y="525221"/>
                  </a:lnTo>
                  <a:lnTo>
                    <a:pt x="319052" y="537820"/>
                  </a:lnTo>
                  <a:lnTo>
                    <a:pt x="341541" y="569010"/>
                  </a:lnTo>
                  <a:lnTo>
                    <a:pt x="354955" y="571032"/>
                  </a:lnTo>
                  <a:lnTo>
                    <a:pt x="367663" y="567861"/>
                  </a:lnTo>
                  <a:lnTo>
                    <a:pt x="393549" y="523455"/>
                  </a:lnTo>
                  <a:lnTo>
                    <a:pt x="405065" y="471947"/>
                  </a:lnTo>
                  <a:lnTo>
                    <a:pt x="409917" y="397851"/>
                  </a:lnTo>
                  <a:lnTo>
                    <a:pt x="406080" y="351114"/>
                  </a:lnTo>
                  <a:lnTo>
                    <a:pt x="397084" y="305841"/>
                  </a:lnTo>
                  <a:lnTo>
                    <a:pt x="383207" y="262368"/>
                  </a:lnTo>
                  <a:lnTo>
                    <a:pt x="364728" y="221028"/>
                  </a:lnTo>
                  <a:lnTo>
                    <a:pt x="341926" y="182156"/>
                  </a:lnTo>
                  <a:lnTo>
                    <a:pt x="315079" y="146086"/>
                  </a:lnTo>
                  <a:lnTo>
                    <a:pt x="284465" y="113153"/>
                  </a:lnTo>
                  <a:lnTo>
                    <a:pt x="250362" y="83690"/>
                  </a:lnTo>
                  <a:lnTo>
                    <a:pt x="213050" y="58032"/>
                  </a:lnTo>
                  <a:lnTo>
                    <a:pt x="172807" y="36514"/>
                  </a:lnTo>
                  <a:lnTo>
                    <a:pt x="129911" y="19470"/>
                  </a:lnTo>
                  <a:lnTo>
                    <a:pt x="84641" y="7233"/>
                  </a:lnTo>
                  <a:lnTo>
                    <a:pt x="37274" y="139"/>
                  </a:lnTo>
                  <a:lnTo>
                    <a:pt x="34163" y="0"/>
                  </a:lnTo>
                  <a:close/>
                </a:path>
              </a:pathLst>
            </a:custGeom>
            <a:solidFill>
              <a:srgbClr val="3CCBDA"/>
            </a:solidFill>
          </p:spPr>
          <p:txBody>
            <a:bodyPr wrap="square" lIns="0" tIns="0" rIns="0" bIns="0" rtlCol="0"/>
            <a:lstStyle/>
            <a:p>
              <a:endParaRPr/>
            </a:p>
          </p:txBody>
        </p:sp>
        <p:sp>
          <p:nvSpPr>
            <p:cNvPr id="81" name="object 81"/>
            <p:cNvSpPr/>
            <p:nvPr/>
          </p:nvSpPr>
          <p:spPr>
            <a:xfrm>
              <a:off x="13102604" y="2857312"/>
              <a:ext cx="241300" cy="241300"/>
            </a:xfrm>
            <a:custGeom>
              <a:avLst/>
              <a:gdLst/>
              <a:ahLst/>
              <a:cxnLst/>
              <a:rect l="l" t="t" r="r" b="b"/>
              <a:pathLst>
                <a:path w="241300" h="241300">
                  <a:moveTo>
                    <a:pt x="241300" y="120650"/>
                  </a:moveTo>
                  <a:lnTo>
                    <a:pt x="231819" y="167614"/>
                  </a:lnTo>
                  <a:lnTo>
                    <a:pt x="205963" y="205963"/>
                  </a:lnTo>
                  <a:lnTo>
                    <a:pt x="167614" y="231819"/>
                  </a:lnTo>
                  <a:lnTo>
                    <a:pt x="120650" y="241300"/>
                  </a:lnTo>
                  <a:lnTo>
                    <a:pt x="73685" y="231819"/>
                  </a:lnTo>
                  <a:lnTo>
                    <a:pt x="35336" y="205963"/>
                  </a:lnTo>
                  <a:lnTo>
                    <a:pt x="9480" y="167614"/>
                  </a:lnTo>
                  <a:lnTo>
                    <a:pt x="0" y="120650"/>
                  </a:lnTo>
                  <a:lnTo>
                    <a:pt x="9480" y="73685"/>
                  </a:lnTo>
                  <a:lnTo>
                    <a:pt x="35336" y="35336"/>
                  </a:lnTo>
                  <a:lnTo>
                    <a:pt x="73685" y="9480"/>
                  </a:lnTo>
                  <a:lnTo>
                    <a:pt x="120650" y="0"/>
                  </a:lnTo>
                  <a:lnTo>
                    <a:pt x="167614" y="9480"/>
                  </a:lnTo>
                  <a:lnTo>
                    <a:pt x="205963" y="35336"/>
                  </a:lnTo>
                  <a:lnTo>
                    <a:pt x="231819" y="73685"/>
                  </a:lnTo>
                  <a:lnTo>
                    <a:pt x="241300" y="120650"/>
                  </a:lnTo>
                  <a:close/>
                </a:path>
              </a:pathLst>
            </a:custGeom>
            <a:ln w="19050">
              <a:solidFill>
                <a:srgbClr val="FFFFFF"/>
              </a:solidFill>
            </a:ln>
          </p:spPr>
          <p:txBody>
            <a:bodyPr wrap="square" lIns="0" tIns="0" rIns="0" bIns="0" rtlCol="0"/>
            <a:lstStyle/>
            <a:p>
              <a:endParaRPr/>
            </a:p>
          </p:txBody>
        </p:sp>
        <p:pic>
          <p:nvPicPr>
            <p:cNvPr id="82" name="object 82"/>
            <p:cNvPicPr/>
            <p:nvPr/>
          </p:nvPicPr>
          <p:blipFill>
            <a:blip r:embed="rId9" cstate="print"/>
            <a:stretch>
              <a:fillRect/>
            </a:stretch>
          </p:blipFill>
          <p:spPr>
            <a:xfrm>
              <a:off x="13150510" y="2912185"/>
              <a:ext cx="150064" cy="125574"/>
            </a:xfrm>
            <a:prstGeom prst="rect">
              <a:avLst/>
            </a:prstGeom>
          </p:spPr>
        </p:pic>
      </p:grpSp>
      <p:sp>
        <p:nvSpPr>
          <p:cNvPr id="83" name="object 83"/>
          <p:cNvSpPr txBox="1"/>
          <p:nvPr/>
        </p:nvSpPr>
        <p:spPr>
          <a:xfrm>
            <a:off x="13772576" y="5061931"/>
            <a:ext cx="859790" cy="585470"/>
          </a:xfrm>
          <a:prstGeom prst="rect">
            <a:avLst/>
          </a:prstGeom>
        </p:spPr>
        <p:txBody>
          <a:bodyPr vert="horz" wrap="square" lIns="0" tIns="64135" rIns="0" bIns="0" rtlCol="0">
            <a:spAutoFit/>
          </a:bodyPr>
          <a:lstStyle/>
          <a:p>
            <a:pPr marL="12700">
              <a:lnSpc>
                <a:spcPct val="100000"/>
              </a:lnSpc>
              <a:spcBef>
                <a:spcPts val="505"/>
              </a:spcBef>
            </a:pPr>
            <a:r>
              <a:rPr sz="1000" b="1" spc="60" dirty="0">
                <a:solidFill>
                  <a:srgbClr val="3CCBDA"/>
                </a:solidFill>
                <a:latin typeface="Century Gothic"/>
                <a:cs typeface="Century Gothic"/>
              </a:rPr>
              <a:t>23%</a:t>
            </a:r>
            <a:endParaRPr sz="1000">
              <a:latin typeface="Century Gothic"/>
              <a:cs typeface="Century Gothic"/>
            </a:endParaRPr>
          </a:p>
          <a:p>
            <a:pPr marL="12700" marR="5080">
              <a:lnSpc>
                <a:spcPct val="100000"/>
              </a:lnSpc>
              <a:spcBef>
                <a:spcPts val="405"/>
              </a:spcBef>
            </a:pPr>
            <a:r>
              <a:rPr sz="1000" spc="-25" dirty="0">
                <a:solidFill>
                  <a:srgbClr val="FFFFFF"/>
                </a:solidFill>
                <a:latin typeface="Trebuchet MS"/>
                <a:cs typeface="Trebuchet MS"/>
              </a:rPr>
              <a:t>If</a:t>
            </a:r>
            <a:r>
              <a:rPr sz="1000" spc="-20" dirty="0">
                <a:solidFill>
                  <a:srgbClr val="FFFFFF"/>
                </a:solidFill>
                <a:latin typeface="Trebuchet MS"/>
                <a:cs typeface="Trebuchet MS"/>
              </a:rPr>
              <a:t> </a:t>
            </a:r>
            <a:r>
              <a:rPr sz="1000" dirty="0">
                <a:solidFill>
                  <a:srgbClr val="FFFFFF"/>
                </a:solidFill>
                <a:latin typeface="Trebuchet MS"/>
                <a:cs typeface="Trebuchet MS"/>
              </a:rPr>
              <a:t>I'm</a:t>
            </a:r>
            <a:r>
              <a:rPr sz="1000" spc="-15" dirty="0">
                <a:solidFill>
                  <a:srgbClr val="FFFFFF"/>
                </a:solidFill>
                <a:latin typeface="Trebuchet MS"/>
                <a:cs typeface="Trebuchet MS"/>
              </a:rPr>
              <a:t> </a:t>
            </a:r>
            <a:r>
              <a:rPr sz="1000" spc="-10" dirty="0">
                <a:solidFill>
                  <a:srgbClr val="FFFFFF"/>
                </a:solidFill>
                <a:latin typeface="Trebuchet MS"/>
                <a:cs typeface="Trebuchet MS"/>
              </a:rPr>
              <a:t>familiar </a:t>
            </a:r>
            <a:r>
              <a:rPr sz="1000" spc="-25" dirty="0">
                <a:solidFill>
                  <a:srgbClr val="FFFFFF"/>
                </a:solidFill>
                <a:latin typeface="Trebuchet MS"/>
                <a:cs typeface="Trebuchet MS"/>
              </a:rPr>
              <a:t>with</a:t>
            </a:r>
            <a:r>
              <a:rPr sz="1000" spc="-65" dirty="0">
                <a:solidFill>
                  <a:srgbClr val="FFFFFF"/>
                </a:solidFill>
                <a:latin typeface="Trebuchet MS"/>
                <a:cs typeface="Trebuchet MS"/>
              </a:rPr>
              <a:t> </a:t>
            </a:r>
            <a:r>
              <a:rPr sz="1000" spc="-10" dirty="0">
                <a:solidFill>
                  <a:srgbClr val="FFFFFF"/>
                </a:solidFill>
                <a:latin typeface="Trebuchet MS"/>
                <a:cs typeface="Trebuchet MS"/>
              </a:rPr>
              <a:t>the</a:t>
            </a:r>
            <a:r>
              <a:rPr sz="1000" spc="-60" dirty="0">
                <a:solidFill>
                  <a:srgbClr val="FFFFFF"/>
                </a:solidFill>
                <a:latin typeface="Trebuchet MS"/>
                <a:cs typeface="Trebuchet MS"/>
              </a:rPr>
              <a:t> </a:t>
            </a:r>
            <a:r>
              <a:rPr sz="1000" spc="-20" dirty="0">
                <a:solidFill>
                  <a:srgbClr val="FFFFFF"/>
                </a:solidFill>
                <a:latin typeface="Trebuchet MS"/>
                <a:cs typeface="Trebuchet MS"/>
              </a:rPr>
              <a:t>brand</a:t>
            </a:r>
            <a:endParaRPr sz="1000">
              <a:latin typeface="Trebuchet MS"/>
              <a:cs typeface="Trebuchet MS"/>
            </a:endParaRPr>
          </a:p>
        </p:txBody>
      </p:sp>
      <p:grpSp>
        <p:nvGrpSpPr>
          <p:cNvPr id="84" name="object 84"/>
          <p:cNvGrpSpPr/>
          <p:nvPr/>
        </p:nvGrpSpPr>
        <p:grpSpPr>
          <a:xfrm>
            <a:off x="12835904" y="4979558"/>
            <a:ext cx="788035" cy="796290"/>
            <a:chOff x="12835904" y="4979558"/>
            <a:chExt cx="788035" cy="796290"/>
          </a:xfrm>
        </p:grpSpPr>
        <p:sp>
          <p:nvSpPr>
            <p:cNvPr id="85" name="object 85"/>
            <p:cNvSpPr/>
            <p:nvPr/>
          </p:nvSpPr>
          <p:spPr>
            <a:xfrm>
              <a:off x="12835904" y="5000656"/>
              <a:ext cx="774700" cy="774700"/>
            </a:xfrm>
            <a:custGeom>
              <a:avLst/>
              <a:gdLst/>
              <a:ahLst/>
              <a:cxnLst/>
              <a:rect l="l" t="t" r="r" b="b"/>
              <a:pathLst>
                <a:path w="774700" h="774700">
                  <a:moveTo>
                    <a:pt x="387350" y="0"/>
                  </a:moveTo>
                  <a:lnTo>
                    <a:pt x="338828" y="3023"/>
                  </a:lnTo>
                  <a:lnTo>
                    <a:pt x="292086" y="11851"/>
                  </a:lnTo>
                  <a:lnTo>
                    <a:pt x="247489" y="26116"/>
                  </a:lnTo>
                  <a:lnTo>
                    <a:pt x="205404" y="45453"/>
                  </a:lnTo>
                  <a:lnTo>
                    <a:pt x="166196" y="69496"/>
                  </a:lnTo>
                  <a:lnTo>
                    <a:pt x="130231" y="97879"/>
                  </a:lnTo>
                  <a:lnTo>
                    <a:pt x="97874" y="130236"/>
                  </a:lnTo>
                  <a:lnTo>
                    <a:pt x="69492" y="166202"/>
                  </a:lnTo>
                  <a:lnTo>
                    <a:pt x="45450" y="205410"/>
                  </a:lnTo>
                  <a:lnTo>
                    <a:pt x="26114" y="247495"/>
                  </a:lnTo>
                  <a:lnTo>
                    <a:pt x="11850" y="292090"/>
                  </a:lnTo>
                  <a:lnTo>
                    <a:pt x="3023" y="338830"/>
                  </a:lnTo>
                  <a:lnTo>
                    <a:pt x="0" y="387350"/>
                  </a:lnTo>
                  <a:lnTo>
                    <a:pt x="3023" y="435871"/>
                  </a:lnTo>
                  <a:lnTo>
                    <a:pt x="11850" y="482613"/>
                  </a:lnTo>
                  <a:lnTo>
                    <a:pt x="26114" y="527210"/>
                  </a:lnTo>
                  <a:lnTo>
                    <a:pt x="45450" y="569295"/>
                  </a:lnTo>
                  <a:lnTo>
                    <a:pt x="69492" y="608503"/>
                  </a:lnTo>
                  <a:lnTo>
                    <a:pt x="97874" y="644468"/>
                  </a:lnTo>
                  <a:lnTo>
                    <a:pt x="130231" y="676825"/>
                  </a:lnTo>
                  <a:lnTo>
                    <a:pt x="166196" y="705207"/>
                  </a:lnTo>
                  <a:lnTo>
                    <a:pt x="205404" y="729249"/>
                  </a:lnTo>
                  <a:lnTo>
                    <a:pt x="247489" y="748585"/>
                  </a:lnTo>
                  <a:lnTo>
                    <a:pt x="292086" y="762849"/>
                  </a:lnTo>
                  <a:lnTo>
                    <a:pt x="338828" y="771676"/>
                  </a:lnTo>
                  <a:lnTo>
                    <a:pt x="387350" y="774700"/>
                  </a:lnTo>
                  <a:lnTo>
                    <a:pt x="435871" y="771676"/>
                  </a:lnTo>
                  <a:lnTo>
                    <a:pt x="482613" y="762849"/>
                  </a:lnTo>
                  <a:lnTo>
                    <a:pt x="485269" y="762000"/>
                  </a:lnTo>
                  <a:lnTo>
                    <a:pt x="387350" y="762000"/>
                  </a:lnTo>
                  <a:lnTo>
                    <a:pt x="340418" y="759075"/>
                  </a:lnTo>
                  <a:lnTo>
                    <a:pt x="295207" y="750538"/>
                  </a:lnTo>
                  <a:lnTo>
                    <a:pt x="252073" y="736742"/>
                  </a:lnTo>
                  <a:lnTo>
                    <a:pt x="211367" y="718040"/>
                  </a:lnTo>
                  <a:lnTo>
                    <a:pt x="173445" y="694787"/>
                  </a:lnTo>
                  <a:lnTo>
                    <a:pt x="138659" y="667335"/>
                  </a:lnTo>
                  <a:lnTo>
                    <a:pt x="107364" y="636040"/>
                  </a:lnTo>
                  <a:lnTo>
                    <a:pt x="79912" y="601254"/>
                  </a:lnTo>
                  <a:lnTo>
                    <a:pt x="56659" y="563332"/>
                  </a:lnTo>
                  <a:lnTo>
                    <a:pt x="37957" y="522626"/>
                  </a:lnTo>
                  <a:lnTo>
                    <a:pt x="24161" y="479492"/>
                  </a:lnTo>
                  <a:lnTo>
                    <a:pt x="15624" y="434281"/>
                  </a:lnTo>
                  <a:lnTo>
                    <a:pt x="12700" y="387350"/>
                  </a:lnTo>
                  <a:lnTo>
                    <a:pt x="15624" y="340420"/>
                  </a:lnTo>
                  <a:lnTo>
                    <a:pt x="24161" y="295212"/>
                  </a:lnTo>
                  <a:lnTo>
                    <a:pt x="37957" y="252078"/>
                  </a:lnTo>
                  <a:lnTo>
                    <a:pt x="56659" y="211373"/>
                  </a:lnTo>
                  <a:lnTo>
                    <a:pt x="79912" y="173450"/>
                  </a:lnTo>
                  <a:lnTo>
                    <a:pt x="107364" y="138664"/>
                  </a:lnTo>
                  <a:lnTo>
                    <a:pt x="138659" y="107368"/>
                  </a:lnTo>
                  <a:lnTo>
                    <a:pt x="173445" y="79916"/>
                  </a:lnTo>
                  <a:lnTo>
                    <a:pt x="211367" y="56662"/>
                  </a:lnTo>
                  <a:lnTo>
                    <a:pt x="252073" y="37959"/>
                  </a:lnTo>
                  <a:lnTo>
                    <a:pt x="295207" y="24162"/>
                  </a:lnTo>
                  <a:lnTo>
                    <a:pt x="340418" y="15624"/>
                  </a:lnTo>
                  <a:lnTo>
                    <a:pt x="387350" y="12700"/>
                  </a:lnTo>
                  <a:lnTo>
                    <a:pt x="485267" y="12700"/>
                  </a:lnTo>
                  <a:lnTo>
                    <a:pt x="482613" y="11851"/>
                  </a:lnTo>
                  <a:lnTo>
                    <a:pt x="435871" y="3023"/>
                  </a:lnTo>
                  <a:lnTo>
                    <a:pt x="387350" y="0"/>
                  </a:lnTo>
                  <a:close/>
                </a:path>
                <a:path w="774700" h="774700">
                  <a:moveTo>
                    <a:pt x="485267" y="12700"/>
                  </a:moveTo>
                  <a:lnTo>
                    <a:pt x="387350" y="12700"/>
                  </a:lnTo>
                  <a:lnTo>
                    <a:pt x="434281" y="15624"/>
                  </a:lnTo>
                  <a:lnTo>
                    <a:pt x="479492" y="24162"/>
                  </a:lnTo>
                  <a:lnTo>
                    <a:pt x="522626" y="37959"/>
                  </a:lnTo>
                  <a:lnTo>
                    <a:pt x="563332" y="56662"/>
                  </a:lnTo>
                  <a:lnTo>
                    <a:pt x="601254" y="79916"/>
                  </a:lnTo>
                  <a:lnTo>
                    <a:pt x="636040" y="107368"/>
                  </a:lnTo>
                  <a:lnTo>
                    <a:pt x="667335" y="138664"/>
                  </a:lnTo>
                  <a:lnTo>
                    <a:pt x="694787" y="173450"/>
                  </a:lnTo>
                  <a:lnTo>
                    <a:pt x="718040" y="211373"/>
                  </a:lnTo>
                  <a:lnTo>
                    <a:pt x="736742" y="252078"/>
                  </a:lnTo>
                  <a:lnTo>
                    <a:pt x="750538" y="295212"/>
                  </a:lnTo>
                  <a:lnTo>
                    <a:pt x="759075" y="340420"/>
                  </a:lnTo>
                  <a:lnTo>
                    <a:pt x="762000" y="387350"/>
                  </a:lnTo>
                  <a:lnTo>
                    <a:pt x="759075" y="434281"/>
                  </a:lnTo>
                  <a:lnTo>
                    <a:pt x="750538" y="479492"/>
                  </a:lnTo>
                  <a:lnTo>
                    <a:pt x="736742" y="522626"/>
                  </a:lnTo>
                  <a:lnTo>
                    <a:pt x="718040" y="563332"/>
                  </a:lnTo>
                  <a:lnTo>
                    <a:pt x="694787" y="601254"/>
                  </a:lnTo>
                  <a:lnTo>
                    <a:pt x="667335" y="636040"/>
                  </a:lnTo>
                  <a:lnTo>
                    <a:pt x="636040" y="667335"/>
                  </a:lnTo>
                  <a:lnTo>
                    <a:pt x="601254" y="694787"/>
                  </a:lnTo>
                  <a:lnTo>
                    <a:pt x="563332" y="718040"/>
                  </a:lnTo>
                  <a:lnTo>
                    <a:pt x="522626" y="736742"/>
                  </a:lnTo>
                  <a:lnTo>
                    <a:pt x="479492" y="750538"/>
                  </a:lnTo>
                  <a:lnTo>
                    <a:pt x="434281" y="759075"/>
                  </a:lnTo>
                  <a:lnTo>
                    <a:pt x="387350" y="762000"/>
                  </a:lnTo>
                  <a:lnTo>
                    <a:pt x="485269" y="762000"/>
                  </a:lnTo>
                  <a:lnTo>
                    <a:pt x="527210" y="748585"/>
                  </a:lnTo>
                  <a:lnTo>
                    <a:pt x="569295" y="729249"/>
                  </a:lnTo>
                  <a:lnTo>
                    <a:pt x="608503" y="705207"/>
                  </a:lnTo>
                  <a:lnTo>
                    <a:pt x="644468" y="676825"/>
                  </a:lnTo>
                  <a:lnTo>
                    <a:pt x="676825" y="644468"/>
                  </a:lnTo>
                  <a:lnTo>
                    <a:pt x="705207" y="608503"/>
                  </a:lnTo>
                  <a:lnTo>
                    <a:pt x="729249" y="569295"/>
                  </a:lnTo>
                  <a:lnTo>
                    <a:pt x="748585" y="527210"/>
                  </a:lnTo>
                  <a:lnTo>
                    <a:pt x="762849" y="482613"/>
                  </a:lnTo>
                  <a:lnTo>
                    <a:pt x="771676" y="435871"/>
                  </a:lnTo>
                  <a:lnTo>
                    <a:pt x="774700" y="387350"/>
                  </a:lnTo>
                  <a:lnTo>
                    <a:pt x="771676" y="338830"/>
                  </a:lnTo>
                  <a:lnTo>
                    <a:pt x="762849" y="292090"/>
                  </a:lnTo>
                  <a:lnTo>
                    <a:pt x="748585" y="247495"/>
                  </a:lnTo>
                  <a:lnTo>
                    <a:pt x="729249" y="205410"/>
                  </a:lnTo>
                  <a:lnTo>
                    <a:pt x="705207" y="166202"/>
                  </a:lnTo>
                  <a:lnTo>
                    <a:pt x="676825" y="130236"/>
                  </a:lnTo>
                  <a:lnTo>
                    <a:pt x="644468" y="97879"/>
                  </a:lnTo>
                  <a:lnTo>
                    <a:pt x="608503" y="69496"/>
                  </a:lnTo>
                  <a:lnTo>
                    <a:pt x="569295" y="45453"/>
                  </a:lnTo>
                  <a:lnTo>
                    <a:pt x="527210" y="26116"/>
                  </a:lnTo>
                  <a:lnTo>
                    <a:pt x="485267" y="12700"/>
                  </a:lnTo>
                  <a:close/>
                </a:path>
              </a:pathLst>
            </a:custGeom>
            <a:solidFill>
              <a:srgbClr val="ABB8CF">
                <a:alpha val="19999"/>
              </a:srgbClr>
            </a:solidFill>
          </p:spPr>
          <p:txBody>
            <a:bodyPr wrap="square" lIns="0" tIns="0" rIns="0" bIns="0" rtlCol="0"/>
            <a:lstStyle/>
            <a:p>
              <a:endParaRPr/>
            </a:p>
          </p:txBody>
        </p:sp>
        <p:sp>
          <p:nvSpPr>
            <p:cNvPr id="86" name="object 86"/>
            <p:cNvSpPr/>
            <p:nvPr/>
          </p:nvSpPr>
          <p:spPr>
            <a:xfrm>
              <a:off x="13223254" y="4979558"/>
              <a:ext cx="400685" cy="361950"/>
            </a:xfrm>
            <a:custGeom>
              <a:avLst/>
              <a:gdLst/>
              <a:ahLst/>
              <a:cxnLst/>
              <a:rect l="l" t="t" r="r" b="b"/>
              <a:pathLst>
                <a:path w="400684" h="361950">
                  <a:moveTo>
                    <a:pt x="34163" y="0"/>
                  </a:moveTo>
                  <a:lnTo>
                    <a:pt x="20868" y="2684"/>
                  </a:lnTo>
                  <a:lnTo>
                    <a:pt x="10009" y="10004"/>
                  </a:lnTo>
                  <a:lnTo>
                    <a:pt x="2685" y="20863"/>
                  </a:lnTo>
                  <a:lnTo>
                    <a:pt x="0" y="34162"/>
                  </a:lnTo>
                  <a:lnTo>
                    <a:pt x="2378" y="46706"/>
                  </a:lnTo>
                  <a:lnTo>
                    <a:pt x="8931" y="57199"/>
                  </a:lnTo>
                  <a:lnTo>
                    <a:pt x="18784" y="64679"/>
                  </a:lnTo>
                  <a:lnTo>
                    <a:pt x="31064" y="68186"/>
                  </a:lnTo>
                  <a:lnTo>
                    <a:pt x="79423" y="76116"/>
                  </a:lnTo>
                  <a:lnTo>
                    <a:pt x="125339" y="90568"/>
                  </a:lnTo>
                  <a:lnTo>
                    <a:pt x="168281" y="111073"/>
                  </a:lnTo>
                  <a:lnTo>
                    <a:pt x="207717" y="137164"/>
                  </a:lnTo>
                  <a:lnTo>
                    <a:pt x="243114" y="168370"/>
                  </a:lnTo>
                  <a:lnTo>
                    <a:pt x="273940" y="204224"/>
                  </a:lnTo>
                  <a:lnTo>
                    <a:pt x="299665" y="244258"/>
                  </a:lnTo>
                  <a:lnTo>
                    <a:pt x="319755" y="288002"/>
                  </a:lnTo>
                  <a:lnTo>
                    <a:pt x="333679" y="334987"/>
                  </a:lnTo>
                  <a:lnTo>
                    <a:pt x="338700" y="346723"/>
                  </a:lnTo>
                  <a:lnTo>
                    <a:pt x="347359" y="355561"/>
                  </a:lnTo>
                  <a:lnTo>
                    <a:pt x="358591" y="360751"/>
                  </a:lnTo>
                  <a:lnTo>
                    <a:pt x="371335" y="361543"/>
                  </a:lnTo>
                  <a:lnTo>
                    <a:pt x="374396" y="361010"/>
                  </a:lnTo>
                  <a:lnTo>
                    <a:pt x="386807" y="355525"/>
                  </a:lnTo>
                  <a:lnTo>
                    <a:pt x="395841" y="346038"/>
                  </a:lnTo>
                  <a:lnTo>
                    <a:pt x="400658" y="333858"/>
                  </a:lnTo>
                  <a:lnTo>
                    <a:pt x="400418" y="320294"/>
                  </a:lnTo>
                  <a:lnTo>
                    <a:pt x="387315" y="273889"/>
                  </a:lnTo>
                  <a:lnTo>
                    <a:pt x="369183" y="230020"/>
                  </a:lnTo>
                  <a:lnTo>
                    <a:pt x="346369" y="188995"/>
                  </a:lnTo>
                  <a:lnTo>
                    <a:pt x="319223" y="151121"/>
                  </a:lnTo>
                  <a:lnTo>
                    <a:pt x="288096" y="116708"/>
                  </a:lnTo>
                  <a:lnTo>
                    <a:pt x="253335" y="86062"/>
                  </a:lnTo>
                  <a:lnTo>
                    <a:pt x="215292" y="59493"/>
                  </a:lnTo>
                  <a:lnTo>
                    <a:pt x="174314" y="37308"/>
                  </a:lnTo>
                  <a:lnTo>
                    <a:pt x="130753" y="19815"/>
                  </a:lnTo>
                  <a:lnTo>
                    <a:pt x="84956" y="7323"/>
                  </a:lnTo>
                  <a:lnTo>
                    <a:pt x="37274" y="139"/>
                  </a:lnTo>
                  <a:lnTo>
                    <a:pt x="34163" y="0"/>
                  </a:lnTo>
                  <a:close/>
                </a:path>
              </a:pathLst>
            </a:custGeom>
            <a:solidFill>
              <a:srgbClr val="3CCBDA"/>
            </a:solidFill>
          </p:spPr>
          <p:txBody>
            <a:bodyPr wrap="square" lIns="0" tIns="0" rIns="0" bIns="0" rtlCol="0"/>
            <a:lstStyle/>
            <a:p>
              <a:endParaRPr/>
            </a:p>
          </p:txBody>
        </p:sp>
        <p:pic>
          <p:nvPicPr>
            <p:cNvPr id="87" name="object 87"/>
            <p:cNvPicPr/>
            <p:nvPr/>
          </p:nvPicPr>
          <p:blipFill>
            <a:blip r:embed="rId10" cstate="print"/>
            <a:stretch>
              <a:fillRect/>
            </a:stretch>
          </p:blipFill>
          <p:spPr>
            <a:xfrm>
              <a:off x="13102604" y="5275785"/>
              <a:ext cx="241300" cy="224431"/>
            </a:xfrm>
            <a:prstGeom prst="rect">
              <a:avLst/>
            </a:prstGeom>
          </p:spPr>
        </p:pic>
      </p:grpSp>
      <p:sp>
        <p:nvSpPr>
          <p:cNvPr id="88" name="object 88"/>
          <p:cNvSpPr txBox="1"/>
          <p:nvPr/>
        </p:nvSpPr>
        <p:spPr>
          <a:xfrm>
            <a:off x="13772576" y="6163000"/>
            <a:ext cx="941069" cy="737870"/>
          </a:xfrm>
          <a:prstGeom prst="rect">
            <a:avLst/>
          </a:prstGeom>
        </p:spPr>
        <p:txBody>
          <a:bodyPr vert="horz" wrap="square" lIns="0" tIns="64135" rIns="0" bIns="0" rtlCol="0">
            <a:spAutoFit/>
          </a:bodyPr>
          <a:lstStyle/>
          <a:p>
            <a:pPr marL="12700">
              <a:lnSpc>
                <a:spcPct val="100000"/>
              </a:lnSpc>
              <a:spcBef>
                <a:spcPts val="505"/>
              </a:spcBef>
            </a:pPr>
            <a:r>
              <a:rPr sz="1000" b="1" spc="-25" dirty="0">
                <a:solidFill>
                  <a:srgbClr val="3CCBDA"/>
                </a:solidFill>
                <a:latin typeface="Century Gothic"/>
                <a:cs typeface="Century Gothic"/>
              </a:rPr>
              <a:t>15%</a:t>
            </a:r>
            <a:endParaRPr sz="1000">
              <a:latin typeface="Century Gothic"/>
              <a:cs typeface="Century Gothic"/>
            </a:endParaRPr>
          </a:p>
          <a:p>
            <a:pPr marL="12700" marR="5080">
              <a:lnSpc>
                <a:spcPct val="100000"/>
              </a:lnSpc>
              <a:spcBef>
                <a:spcPts val="405"/>
              </a:spcBef>
            </a:pPr>
            <a:r>
              <a:rPr sz="1000" dirty="0">
                <a:solidFill>
                  <a:srgbClr val="FFFFFF"/>
                </a:solidFill>
                <a:latin typeface="Trebuchet MS"/>
                <a:cs typeface="Trebuchet MS"/>
              </a:rPr>
              <a:t>Brand</a:t>
            </a:r>
            <a:r>
              <a:rPr sz="1000" spc="180" dirty="0">
                <a:solidFill>
                  <a:srgbClr val="FFFFFF"/>
                </a:solidFill>
                <a:latin typeface="Trebuchet MS"/>
                <a:cs typeface="Trebuchet MS"/>
              </a:rPr>
              <a:t> </a:t>
            </a:r>
            <a:r>
              <a:rPr sz="1000" spc="-10" dirty="0">
                <a:solidFill>
                  <a:srgbClr val="FFFFFF"/>
                </a:solidFill>
                <a:latin typeface="Trebuchet MS"/>
                <a:cs typeface="Trebuchet MS"/>
              </a:rPr>
              <a:t>support/ </a:t>
            </a:r>
            <a:r>
              <a:rPr sz="1000" dirty="0">
                <a:solidFill>
                  <a:srgbClr val="FFFFFF"/>
                </a:solidFill>
                <a:latin typeface="Trebuchet MS"/>
                <a:cs typeface="Trebuchet MS"/>
              </a:rPr>
              <a:t>action</a:t>
            </a:r>
            <a:r>
              <a:rPr sz="1000" spc="90" dirty="0">
                <a:solidFill>
                  <a:srgbClr val="FFFFFF"/>
                </a:solidFill>
                <a:latin typeface="Trebuchet MS"/>
                <a:cs typeface="Trebuchet MS"/>
              </a:rPr>
              <a:t> </a:t>
            </a:r>
            <a:r>
              <a:rPr sz="1000" spc="-25" dirty="0">
                <a:solidFill>
                  <a:srgbClr val="FFFFFF"/>
                </a:solidFill>
                <a:latin typeface="Trebuchet MS"/>
                <a:cs typeface="Trebuchet MS"/>
              </a:rPr>
              <a:t>for </a:t>
            </a:r>
            <a:r>
              <a:rPr sz="1000" dirty="0">
                <a:solidFill>
                  <a:srgbClr val="FFFFFF"/>
                </a:solidFill>
                <a:latin typeface="Trebuchet MS"/>
                <a:cs typeface="Trebuchet MS"/>
              </a:rPr>
              <a:t>climate</a:t>
            </a:r>
            <a:r>
              <a:rPr sz="1000" spc="45" dirty="0">
                <a:solidFill>
                  <a:srgbClr val="FFFFFF"/>
                </a:solidFill>
                <a:latin typeface="Trebuchet MS"/>
                <a:cs typeface="Trebuchet MS"/>
              </a:rPr>
              <a:t> </a:t>
            </a:r>
            <a:r>
              <a:rPr sz="1000" spc="-10" dirty="0">
                <a:solidFill>
                  <a:srgbClr val="FFFFFF"/>
                </a:solidFill>
                <a:latin typeface="Trebuchet MS"/>
                <a:cs typeface="Trebuchet MS"/>
              </a:rPr>
              <a:t>change</a:t>
            </a:r>
            <a:endParaRPr sz="1000">
              <a:latin typeface="Trebuchet MS"/>
              <a:cs typeface="Trebuchet MS"/>
            </a:endParaRPr>
          </a:p>
        </p:txBody>
      </p:sp>
      <p:grpSp>
        <p:nvGrpSpPr>
          <p:cNvPr id="89" name="object 89"/>
          <p:cNvGrpSpPr/>
          <p:nvPr/>
        </p:nvGrpSpPr>
        <p:grpSpPr>
          <a:xfrm>
            <a:off x="12835904" y="6237086"/>
            <a:ext cx="774700" cy="796290"/>
            <a:chOff x="12835904" y="6237086"/>
            <a:chExt cx="774700" cy="796290"/>
          </a:xfrm>
        </p:grpSpPr>
        <p:sp>
          <p:nvSpPr>
            <p:cNvPr id="90" name="object 90"/>
            <p:cNvSpPr/>
            <p:nvPr/>
          </p:nvSpPr>
          <p:spPr>
            <a:xfrm>
              <a:off x="12835904" y="6258186"/>
              <a:ext cx="774700" cy="774700"/>
            </a:xfrm>
            <a:custGeom>
              <a:avLst/>
              <a:gdLst/>
              <a:ahLst/>
              <a:cxnLst/>
              <a:rect l="l" t="t" r="r" b="b"/>
              <a:pathLst>
                <a:path w="774700" h="774700">
                  <a:moveTo>
                    <a:pt x="387350" y="0"/>
                  </a:moveTo>
                  <a:lnTo>
                    <a:pt x="338828" y="3023"/>
                  </a:lnTo>
                  <a:lnTo>
                    <a:pt x="292086" y="11851"/>
                  </a:lnTo>
                  <a:lnTo>
                    <a:pt x="247489" y="26116"/>
                  </a:lnTo>
                  <a:lnTo>
                    <a:pt x="205404" y="45453"/>
                  </a:lnTo>
                  <a:lnTo>
                    <a:pt x="166196" y="69496"/>
                  </a:lnTo>
                  <a:lnTo>
                    <a:pt x="130231" y="97879"/>
                  </a:lnTo>
                  <a:lnTo>
                    <a:pt x="97874" y="130236"/>
                  </a:lnTo>
                  <a:lnTo>
                    <a:pt x="69492" y="166202"/>
                  </a:lnTo>
                  <a:lnTo>
                    <a:pt x="45450" y="205410"/>
                  </a:lnTo>
                  <a:lnTo>
                    <a:pt x="26114" y="247495"/>
                  </a:lnTo>
                  <a:lnTo>
                    <a:pt x="11850" y="292090"/>
                  </a:lnTo>
                  <a:lnTo>
                    <a:pt x="3023" y="338830"/>
                  </a:lnTo>
                  <a:lnTo>
                    <a:pt x="0" y="387350"/>
                  </a:lnTo>
                  <a:lnTo>
                    <a:pt x="3023" y="435871"/>
                  </a:lnTo>
                  <a:lnTo>
                    <a:pt x="11850" y="482613"/>
                  </a:lnTo>
                  <a:lnTo>
                    <a:pt x="26114" y="527210"/>
                  </a:lnTo>
                  <a:lnTo>
                    <a:pt x="45450" y="569295"/>
                  </a:lnTo>
                  <a:lnTo>
                    <a:pt x="69492" y="608503"/>
                  </a:lnTo>
                  <a:lnTo>
                    <a:pt x="97874" y="644468"/>
                  </a:lnTo>
                  <a:lnTo>
                    <a:pt x="130231" y="676825"/>
                  </a:lnTo>
                  <a:lnTo>
                    <a:pt x="166196" y="705207"/>
                  </a:lnTo>
                  <a:lnTo>
                    <a:pt x="205404" y="729249"/>
                  </a:lnTo>
                  <a:lnTo>
                    <a:pt x="247489" y="748585"/>
                  </a:lnTo>
                  <a:lnTo>
                    <a:pt x="292086" y="762849"/>
                  </a:lnTo>
                  <a:lnTo>
                    <a:pt x="338828" y="771676"/>
                  </a:lnTo>
                  <a:lnTo>
                    <a:pt x="387350" y="774700"/>
                  </a:lnTo>
                  <a:lnTo>
                    <a:pt x="435871" y="771676"/>
                  </a:lnTo>
                  <a:lnTo>
                    <a:pt x="482613" y="762849"/>
                  </a:lnTo>
                  <a:lnTo>
                    <a:pt x="485269" y="762000"/>
                  </a:lnTo>
                  <a:lnTo>
                    <a:pt x="387350" y="762000"/>
                  </a:lnTo>
                  <a:lnTo>
                    <a:pt x="340418" y="759075"/>
                  </a:lnTo>
                  <a:lnTo>
                    <a:pt x="295207" y="750538"/>
                  </a:lnTo>
                  <a:lnTo>
                    <a:pt x="252073" y="736742"/>
                  </a:lnTo>
                  <a:lnTo>
                    <a:pt x="211367" y="718040"/>
                  </a:lnTo>
                  <a:lnTo>
                    <a:pt x="173445" y="694787"/>
                  </a:lnTo>
                  <a:lnTo>
                    <a:pt x="138659" y="667335"/>
                  </a:lnTo>
                  <a:lnTo>
                    <a:pt x="107364" y="636040"/>
                  </a:lnTo>
                  <a:lnTo>
                    <a:pt x="79912" y="601254"/>
                  </a:lnTo>
                  <a:lnTo>
                    <a:pt x="56659" y="563332"/>
                  </a:lnTo>
                  <a:lnTo>
                    <a:pt x="37957" y="522626"/>
                  </a:lnTo>
                  <a:lnTo>
                    <a:pt x="24161" y="479492"/>
                  </a:lnTo>
                  <a:lnTo>
                    <a:pt x="15624" y="434281"/>
                  </a:lnTo>
                  <a:lnTo>
                    <a:pt x="12700" y="387350"/>
                  </a:lnTo>
                  <a:lnTo>
                    <a:pt x="15624" y="340420"/>
                  </a:lnTo>
                  <a:lnTo>
                    <a:pt x="24161" y="295212"/>
                  </a:lnTo>
                  <a:lnTo>
                    <a:pt x="37957" y="252078"/>
                  </a:lnTo>
                  <a:lnTo>
                    <a:pt x="56659" y="211373"/>
                  </a:lnTo>
                  <a:lnTo>
                    <a:pt x="79912" y="173450"/>
                  </a:lnTo>
                  <a:lnTo>
                    <a:pt x="107364" y="138664"/>
                  </a:lnTo>
                  <a:lnTo>
                    <a:pt x="138659" y="107368"/>
                  </a:lnTo>
                  <a:lnTo>
                    <a:pt x="173445" y="79916"/>
                  </a:lnTo>
                  <a:lnTo>
                    <a:pt x="211367" y="56662"/>
                  </a:lnTo>
                  <a:lnTo>
                    <a:pt x="252073" y="37959"/>
                  </a:lnTo>
                  <a:lnTo>
                    <a:pt x="295207" y="24162"/>
                  </a:lnTo>
                  <a:lnTo>
                    <a:pt x="340418" y="15624"/>
                  </a:lnTo>
                  <a:lnTo>
                    <a:pt x="387350" y="12700"/>
                  </a:lnTo>
                  <a:lnTo>
                    <a:pt x="485267" y="12700"/>
                  </a:lnTo>
                  <a:lnTo>
                    <a:pt x="482613" y="11851"/>
                  </a:lnTo>
                  <a:lnTo>
                    <a:pt x="435871" y="3023"/>
                  </a:lnTo>
                  <a:lnTo>
                    <a:pt x="387350" y="0"/>
                  </a:lnTo>
                  <a:close/>
                </a:path>
                <a:path w="774700" h="774700">
                  <a:moveTo>
                    <a:pt x="485267" y="12700"/>
                  </a:moveTo>
                  <a:lnTo>
                    <a:pt x="387350" y="12700"/>
                  </a:lnTo>
                  <a:lnTo>
                    <a:pt x="434281" y="15624"/>
                  </a:lnTo>
                  <a:lnTo>
                    <a:pt x="479492" y="24162"/>
                  </a:lnTo>
                  <a:lnTo>
                    <a:pt x="522626" y="37959"/>
                  </a:lnTo>
                  <a:lnTo>
                    <a:pt x="563332" y="56662"/>
                  </a:lnTo>
                  <a:lnTo>
                    <a:pt x="601254" y="79916"/>
                  </a:lnTo>
                  <a:lnTo>
                    <a:pt x="636040" y="107368"/>
                  </a:lnTo>
                  <a:lnTo>
                    <a:pt x="667335" y="138664"/>
                  </a:lnTo>
                  <a:lnTo>
                    <a:pt x="694787" y="173450"/>
                  </a:lnTo>
                  <a:lnTo>
                    <a:pt x="718040" y="211373"/>
                  </a:lnTo>
                  <a:lnTo>
                    <a:pt x="736742" y="252078"/>
                  </a:lnTo>
                  <a:lnTo>
                    <a:pt x="750538" y="295212"/>
                  </a:lnTo>
                  <a:lnTo>
                    <a:pt x="759075" y="340420"/>
                  </a:lnTo>
                  <a:lnTo>
                    <a:pt x="762000" y="387350"/>
                  </a:lnTo>
                  <a:lnTo>
                    <a:pt x="759075" y="434281"/>
                  </a:lnTo>
                  <a:lnTo>
                    <a:pt x="750538" y="479492"/>
                  </a:lnTo>
                  <a:lnTo>
                    <a:pt x="736742" y="522626"/>
                  </a:lnTo>
                  <a:lnTo>
                    <a:pt x="718040" y="563332"/>
                  </a:lnTo>
                  <a:lnTo>
                    <a:pt x="694787" y="601254"/>
                  </a:lnTo>
                  <a:lnTo>
                    <a:pt x="667335" y="636040"/>
                  </a:lnTo>
                  <a:lnTo>
                    <a:pt x="636040" y="667335"/>
                  </a:lnTo>
                  <a:lnTo>
                    <a:pt x="601254" y="694787"/>
                  </a:lnTo>
                  <a:lnTo>
                    <a:pt x="563332" y="718040"/>
                  </a:lnTo>
                  <a:lnTo>
                    <a:pt x="522626" y="736742"/>
                  </a:lnTo>
                  <a:lnTo>
                    <a:pt x="479492" y="750538"/>
                  </a:lnTo>
                  <a:lnTo>
                    <a:pt x="434281" y="759075"/>
                  </a:lnTo>
                  <a:lnTo>
                    <a:pt x="387350" y="762000"/>
                  </a:lnTo>
                  <a:lnTo>
                    <a:pt x="485269" y="762000"/>
                  </a:lnTo>
                  <a:lnTo>
                    <a:pt x="527210" y="748585"/>
                  </a:lnTo>
                  <a:lnTo>
                    <a:pt x="569295" y="729249"/>
                  </a:lnTo>
                  <a:lnTo>
                    <a:pt x="608503" y="705207"/>
                  </a:lnTo>
                  <a:lnTo>
                    <a:pt x="644468" y="676825"/>
                  </a:lnTo>
                  <a:lnTo>
                    <a:pt x="676825" y="644468"/>
                  </a:lnTo>
                  <a:lnTo>
                    <a:pt x="705207" y="608503"/>
                  </a:lnTo>
                  <a:lnTo>
                    <a:pt x="729249" y="569295"/>
                  </a:lnTo>
                  <a:lnTo>
                    <a:pt x="748585" y="527210"/>
                  </a:lnTo>
                  <a:lnTo>
                    <a:pt x="762849" y="482613"/>
                  </a:lnTo>
                  <a:lnTo>
                    <a:pt x="771676" y="435871"/>
                  </a:lnTo>
                  <a:lnTo>
                    <a:pt x="774700" y="387350"/>
                  </a:lnTo>
                  <a:lnTo>
                    <a:pt x="771676" y="338830"/>
                  </a:lnTo>
                  <a:lnTo>
                    <a:pt x="762849" y="292090"/>
                  </a:lnTo>
                  <a:lnTo>
                    <a:pt x="748585" y="247495"/>
                  </a:lnTo>
                  <a:lnTo>
                    <a:pt x="729249" y="205410"/>
                  </a:lnTo>
                  <a:lnTo>
                    <a:pt x="705207" y="166202"/>
                  </a:lnTo>
                  <a:lnTo>
                    <a:pt x="676825" y="130236"/>
                  </a:lnTo>
                  <a:lnTo>
                    <a:pt x="644468" y="97879"/>
                  </a:lnTo>
                  <a:lnTo>
                    <a:pt x="608503" y="69496"/>
                  </a:lnTo>
                  <a:lnTo>
                    <a:pt x="569295" y="45453"/>
                  </a:lnTo>
                  <a:lnTo>
                    <a:pt x="527210" y="26116"/>
                  </a:lnTo>
                  <a:lnTo>
                    <a:pt x="485267" y="12700"/>
                  </a:lnTo>
                  <a:close/>
                </a:path>
              </a:pathLst>
            </a:custGeom>
            <a:solidFill>
              <a:srgbClr val="ABB8CF">
                <a:alpha val="19999"/>
              </a:srgbClr>
            </a:solidFill>
          </p:spPr>
          <p:txBody>
            <a:bodyPr wrap="square" lIns="0" tIns="0" rIns="0" bIns="0" rtlCol="0"/>
            <a:lstStyle/>
            <a:p>
              <a:endParaRPr/>
            </a:p>
          </p:txBody>
        </p:sp>
        <p:sp>
          <p:nvSpPr>
            <p:cNvPr id="91" name="object 91"/>
            <p:cNvSpPr/>
            <p:nvPr/>
          </p:nvSpPr>
          <p:spPr>
            <a:xfrm>
              <a:off x="13223254" y="6237086"/>
              <a:ext cx="316865" cy="194945"/>
            </a:xfrm>
            <a:custGeom>
              <a:avLst/>
              <a:gdLst/>
              <a:ahLst/>
              <a:cxnLst/>
              <a:rect l="l" t="t" r="r" b="b"/>
              <a:pathLst>
                <a:path w="316865" h="194945">
                  <a:moveTo>
                    <a:pt x="34163" y="0"/>
                  </a:moveTo>
                  <a:lnTo>
                    <a:pt x="20868" y="2684"/>
                  </a:lnTo>
                  <a:lnTo>
                    <a:pt x="10009" y="10004"/>
                  </a:lnTo>
                  <a:lnTo>
                    <a:pt x="2685" y="20863"/>
                  </a:lnTo>
                  <a:lnTo>
                    <a:pt x="0" y="34162"/>
                  </a:lnTo>
                  <a:lnTo>
                    <a:pt x="2378" y="46706"/>
                  </a:lnTo>
                  <a:lnTo>
                    <a:pt x="8931" y="57199"/>
                  </a:lnTo>
                  <a:lnTo>
                    <a:pt x="18784" y="64679"/>
                  </a:lnTo>
                  <a:lnTo>
                    <a:pt x="31064" y="68186"/>
                  </a:lnTo>
                  <a:lnTo>
                    <a:pt x="82542" y="76891"/>
                  </a:lnTo>
                  <a:lnTo>
                    <a:pt x="131680" y="93166"/>
                  </a:lnTo>
                  <a:lnTo>
                    <a:pt x="177675" y="116601"/>
                  </a:lnTo>
                  <a:lnTo>
                    <a:pt x="219724" y="146790"/>
                  </a:lnTo>
                  <a:lnTo>
                    <a:pt x="257022" y="183324"/>
                  </a:lnTo>
                  <a:lnTo>
                    <a:pt x="267073" y="191189"/>
                  </a:lnTo>
                  <a:lnTo>
                    <a:pt x="278914" y="194762"/>
                  </a:lnTo>
                  <a:lnTo>
                    <a:pt x="291255" y="193899"/>
                  </a:lnTo>
                  <a:lnTo>
                    <a:pt x="302806" y="188455"/>
                  </a:lnTo>
                  <a:lnTo>
                    <a:pt x="305231" y="186512"/>
                  </a:lnTo>
                  <a:lnTo>
                    <a:pt x="313468" y="175728"/>
                  </a:lnTo>
                  <a:lnTo>
                    <a:pt x="316812" y="163063"/>
                  </a:lnTo>
                  <a:lnTo>
                    <a:pt x="315163" y="150066"/>
                  </a:lnTo>
                  <a:lnTo>
                    <a:pt x="271545" y="101248"/>
                  </a:lnTo>
                  <a:lnTo>
                    <a:pt x="230601" y="69433"/>
                  </a:lnTo>
                  <a:lnTo>
                    <a:pt x="186143" y="43130"/>
                  </a:lnTo>
                  <a:lnTo>
                    <a:pt x="138731" y="22624"/>
                  </a:lnTo>
                  <a:lnTo>
                    <a:pt x="88922" y="8199"/>
                  </a:lnTo>
                  <a:lnTo>
                    <a:pt x="37274" y="139"/>
                  </a:lnTo>
                  <a:lnTo>
                    <a:pt x="34163" y="0"/>
                  </a:lnTo>
                  <a:close/>
                </a:path>
              </a:pathLst>
            </a:custGeom>
            <a:solidFill>
              <a:srgbClr val="3CCBDA"/>
            </a:solidFill>
          </p:spPr>
          <p:txBody>
            <a:bodyPr wrap="square" lIns="0" tIns="0" rIns="0" bIns="0" rtlCol="0"/>
            <a:lstStyle/>
            <a:p>
              <a:endParaRPr/>
            </a:p>
          </p:txBody>
        </p:sp>
        <p:pic>
          <p:nvPicPr>
            <p:cNvPr id="92" name="object 92"/>
            <p:cNvPicPr/>
            <p:nvPr/>
          </p:nvPicPr>
          <p:blipFill>
            <a:blip r:embed="rId11" cstate="print"/>
            <a:stretch>
              <a:fillRect/>
            </a:stretch>
          </p:blipFill>
          <p:spPr>
            <a:xfrm>
              <a:off x="13093079" y="6530717"/>
              <a:ext cx="260348" cy="229642"/>
            </a:xfrm>
            <a:prstGeom prst="rect">
              <a:avLst/>
            </a:prstGeom>
          </p:spPr>
        </p:pic>
      </p:grpSp>
      <p:pic>
        <p:nvPicPr>
          <p:cNvPr id="93" name="object 93"/>
          <p:cNvPicPr/>
          <p:nvPr/>
        </p:nvPicPr>
        <p:blipFill>
          <a:blip r:embed="rId12" cstate="print"/>
          <a:stretch>
            <a:fillRect/>
          </a:stretch>
        </p:blipFill>
        <p:spPr>
          <a:xfrm>
            <a:off x="8906493" y="2332321"/>
            <a:ext cx="133591" cy="180446"/>
          </a:xfrm>
          <a:prstGeom prst="rect">
            <a:avLst/>
          </a:prstGeom>
        </p:spPr>
      </p:pic>
      <p:sp>
        <p:nvSpPr>
          <p:cNvPr id="3" name="object 102">
            <a:extLst>
              <a:ext uri="{FF2B5EF4-FFF2-40B4-BE49-F238E27FC236}">
                <a16:creationId xmlns:a16="http://schemas.microsoft.com/office/drawing/2014/main" id="{5325CA15-AA25-03BD-5C73-2270DB8E8290}"/>
              </a:ext>
            </a:extLst>
          </p:cNvPr>
          <p:cNvSpPr txBox="1"/>
          <p:nvPr/>
        </p:nvSpPr>
        <p:spPr>
          <a:xfrm>
            <a:off x="7430558" y="662966"/>
            <a:ext cx="6615279" cy="1341393"/>
          </a:xfrm>
          <a:prstGeom prst="rect">
            <a:avLst/>
          </a:prstGeom>
        </p:spPr>
        <p:txBody>
          <a:bodyPr vert="horz" wrap="square" lIns="0" tIns="48260" rIns="0" bIns="0" rtlCol="0">
            <a:spAutoFit/>
          </a:bodyPr>
          <a:lstStyle/>
          <a:p>
            <a:pPr marL="12700" marR="5080">
              <a:spcBef>
                <a:spcPts val="380"/>
              </a:spcBef>
            </a:pPr>
            <a:r>
              <a:rPr lang="en-GB" sz="4200" b="1" dirty="0">
                <a:solidFill>
                  <a:srgbClr val="FFFFFF"/>
                </a:solidFill>
                <a:latin typeface="Century Gothic"/>
                <a:cs typeface="Century Gothic"/>
              </a:rPr>
              <a:t>Poorly Translated Website or Marketing Materials</a:t>
            </a:r>
            <a:endParaRPr sz="4200" dirty="0">
              <a:latin typeface="Century Gothic"/>
              <a:cs typeface="Century Gothic"/>
            </a:endParaRPr>
          </a:p>
        </p:txBody>
      </p:sp>
      <p:sp>
        <p:nvSpPr>
          <p:cNvPr id="17" name="object 4">
            <a:extLst>
              <a:ext uri="{FF2B5EF4-FFF2-40B4-BE49-F238E27FC236}">
                <a16:creationId xmlns:a16="http://schemas.microsoft.com/office/drawing/2014/main" id="{7453A3DF-4185-AF0A-3CB6-0EE983E9B12D}"/>
              </a:ext>
            </a:extLst>
          </p:cNvPr>
          <p:cNvSpPr txBox="1"/>
          <p:nvPr/>
        </p:nvSpPr>
        <p:spPr>
          <a:xfrm>
            <a:off x="229810" y="4291844"/>
            <a:ext cx="6099689" cy="2182392"/>
          </a:xfrm>
          <a:prstGeom prst="rect">
            <a:avLst/>
          </a:prstGeom>
        </p:spPr>
        <p:txBody>
          <a:bodyPr vert="horz" wrap="square" lIns="0" tIns="12700" rIns="0" bIns="0" rtlCol="0">
            <a:spAutoFit/>
          </a:bodyPr>
          <a:lstStyle/>
          <a:p>
            <a:pPr marL="12700" marR="5080" algn="just">
              <a:lnSpc>
                <a:spcPct val="116700"/>
              </a:lnSpc>
              <a:spcBef>
                <a:spcPts val="100"/>
              </a:spcBef>
            </a:pPr>
            <a:r>
              <a:rPr lang="en-GB" sz="1700" spc="40" dirty="0">
                <a:solidFill>
                  <a:srgbClr val="526482"/>
                </a:solidFill>
                <a:latin typeface="Gill Sans MT"/>
                <a:cs typeface="Gill Sans MT"/>
              </a:rPr>
              <a:t>Thankfully, there are many tools and website translation plugins that can help you with the translation of your website. </a:t>
            </a:r>
          </a:p>
          <a:p>
            <a:pPr marL="12700" marR="5080" algn="just">
              <a:lnSpc>
                <a:spcPct val="116700"/>
              </a:lnSpc>
              <a:spcBef>
                <a:spcPts val="100"/>
              </a:spcBef>
            </a:pPr>
            <a:endParaRPr lang="en-GB" sz="1700" spc="40" dirty="0">
              <a:solidFill>
                <a:srgbClr val="526482"/>
              </a:solidFill>
              <a:latin typeface="Gill Sans MT"/>
              <a:cs typeface="Gill Sans MT"/>
            </a:endParaRPr>
          </a:p>
          <a:p>
            <a:pPr marL="298450" marR="5080" indent="-285750" algn="just">
              <a:lnSpc>
                <a:spcPct val="116700"/>
              </a:lnSpc>
              <a:spcBef>
                <a:spcPts val="100"/>
              </a:spcBef>
              <a:buFont typeface="Arial" panose="020B0604020202020204" pitchFamily="34" charset="0"/>
              <a:buChar char="•"/>
            </a:pPr>
            <a:r>
              <a:rPr lang="en-GB" sz="1700" spc="40" dirty="0">
                <a:solidFill>
                  <a:srgbClr val="526482"/>
                </a:solidFill>
                <a:latin typeface="Gill Sans MT"/>
                <a:cs typeface="Gill Sans MT"/>
              </a:rPr>
              <a:t>Choose the right translation method (machine or human translation, or, ideally, a mix between the two)</a:t>
            </a:r>
          </a:p>
          <a:p>
            <a:pPr marL="298450" marR="5080" indent="-285750" algn="just">
              <a:lnSpc>
                <a:spcPct val="116700"/>
              </a:lnSpc>
              <a:spcBef>
                <a:spcPts val="100"/>
              </a:spcBef>
              <a:buFont typeface="Arial" panose="020B0604020202020204" pitchFamily="34" charset="0"/>
              <a:buChar char="•"/>
            </a:pPr>
            <a:r>
              <a:rPr lang="en-GB" sz="1700" spc="40" dirty="0">
                <a:solidFill>
                  <a:srgbClr val="526482"/>
                </a:solidFill>
                <a:latin typeface="Gill Sans MT"/>
                <a:cs typeface="Gill Sans MT"/>
              </a:rPr>
              <a:t>Use the right translation software tool</a:t>
            </a:r>
          </a:p>
          <a:p>
            <a:pPr marL="298450" marR="5080" indent="-285750" algn="just">
              <a:lnSpc>
                <a:spcPct val="116700"/>
              </a:lnSpc>
              <a:spcBef>
                <a:spcPts val="100"/>
              </a:spcBef>
              <a:buFont typeface="Arial" panose="020B0604020202020204" pitchFamily="34" charset="0"/>
              <a:buChar char="•"/>
            </a:pPr>
            <a:r>
              <a:rPr lang="en-GB" sz="1700" spc="40" dirty="0">
                <a:solidFill>
                  <a:srgbClr val="526482"/>
                </a:solidFill>
                <a:latin typeface="Gill Sans MT"/>
                <a:cs typeface="Gill Sans MT"/>
              </a:rPr>
              <a:t>Proofread the translation of your website</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1988975" y="1808657"/>
            <a:ext cx="4278475" cy="1824987"/>
          </a:xfrm>
          <a:prstGeom prst="rect">
            <a:avLst/>
          </a:prstGeom>
        </p:spPr>
        <p:txBody>
          <a:bodyPr vert="horz" wrap="square" lIns="0" tIns="12700" rIns="0" bIns="0" rtlCol="0">
            <a:spAutoFit/>
          </a:bodyPr>
          <a:lstStyle/>
          <a:p>
            <a:pPr marL="12700" marR="5080" algn="just">
              <a:lnSpc>
                <a:spcPct val="116700"/>
              </a:lnSpc>
              <a:spcBef>
                <a:spcPts val="100"/>
              </a:spcBef>
            </a:pPr>
            <a:r>
              <a:rPr lang="en-GB" sz="1700" spc="110" dirty="0">
                <a:solidFill>
                  <a:srgbClr val="526482"/>
                </a:solidFill>
                <a:latin typeface="Gill Sans MT"/>
                <a:cs typeface="Gill Sans MT"/>
              </a:rPr>
              <a:t>If you just translate your website but fail to take care of your international SEO, it might simply not be correctly indexed for each language, which could have a dramatic impact on your visibility in search results.</a:t>
            </a:r>
            <a:endParaRPr sz="1700" dirty="0">
              <a:latin typeface="Gill Sans MT"/>
              <a:cs typeface="Gill Sans MT"/>
            </a:endParaRPr>
          </a:p>
        </p:txBody>
      </p:sp>
      <p:sp>
        <p:nvSpPr>
          <p:cNvPr id="3" name="object 3"/>
          <p:cNvSpPr txBox="1"/>
          <p:nvPr/>
        </p:nvSpPr>
        <p:spPr>
          <a:xfrm>
            <a:off x="7258050" y="1852161"/>
            <a:ext cx="5219700" cy="1518877"/>
          </a:xfrm>
          <a:prstGeom prst="rect">
            <a:avLst/>
          </a:prstGeom>
        </p:spPr>
        <p:txBody>
          <a:bodyPr vert="horz" wrap="square" lIns="0" tIns="12700" rIns="0" bIns="0" rtlCol="0">
            <a:spAutoFit/>
          </a:bodyPr>
          <a:lstStyle/>
          <a:p>
            <a:pPr marL="12700" marR="5080" algn="just">
              <a:lnSpc>
                <a:spcPct val="116700"/>
              </a:lnSpc>
              <a:spcBef>
                <a:spcPts val="100"/>
              </a:spcBef>
            </a:pPr>
            <a:r>
              <a:rPr lang="en-GB" sz="1700" spc="15" dirty="0">
                <a:solidFill>
                  <a:srgbClr val="526482"/>
                </a:solidFill>
                <a:latin typeface="Gill Sans MT"/>
                <a:cs typeface="Gill Sans MT"/>
              </a:rPr>
              <a:t>Multilingual SEO uses the same key principles as “standard” SEO in your home market, i.e. you need to </a:t>
            </a:r>
            <a:r>
              <a:rPr lang="en-GB" sz="1700" spc="15" dirty="0" err="1">
                <a:solidFill>
                  <a:srgbClr val="526482"/>
                </a:solidFill>
                <a:latin typeface="Gill Sans MT"/>
                <a:cs typeface="Gill Sans MT"/>
              </a:rPr>
              <a:t>analyze</a:t>
            </a:r>
            <a:r>
              <a:rPr lang="en-GB" sz="1700" spc="15" dirty="0">
                <a:solidFill>
                  <a:srgbClr val="526482"/>
                </a:solidFill>
                <a:latin typeface="Gill Sans MT"/>
                <a:cs typeface="Gill Sans MT"/>
              </a:rPr>
              <a:t> your target location, keywords, search volumes, and always strive to provide content that is useful, well-structured, and satisfies the users’ intent.</a:t>
            </a:r>
          </a:p>
        </p:txBody>
      </p:sp>
      <p:sp>
        <p:nvSpPr>
          <p:cNvPr id="4" name="object 4"/>
          <p:cNvSpPr txBox="1"/>
          <p:nvPr/>
        </p:nvSpPr>
        <p:spPr>
          <a:xfrm>
            <a:off x="1988975" y="169808"/>
            <a:ext cx="6658151" cy="1341393"/>
          </a:xfrm>
          <a:prstGeom prst="rect">
            <a:avLst/>
          </a:prstGeom>
        </p:spPr>
        <p:txBody>
          <a:bodyPr vert="horz" wrap="square" lIns="0" tIns="48260" rIns="0" bIns="0" rtlCol="0">
            <a:spAutoFit/>
          </a:bodyPr>
          <a:lstStyle/>
          <a:p>
            <a:pPr marL="12700" marR="5080">
              <a:spcBef>
                <a:spcPts val="380"/>
              </a:spcBef>
            </a:pPr>
            <a:r>
              <a:rPr lang="en-GB" sz="4200" b="1" spc="-55" dirty="0">
                <a:solidFill>
                  <a:srgbClr val="191530"/>
                </a:solidFill>
                <a:latin typeface="Century Gothic"/>
                <a:cs typeface="Century Gothic"/>
              </a:rPr>
              <a:t>Not Taking Care of International SEO</a:t>
            </a:r>
            <a:endParaRPr sz="4200" dirty="0">
              <a:latin typeface="Century Gothic"/>
              <a:cs typeface="Century Gothic"/>
            </a:endParaRPr>
          </a:p>
        </p:txBody>
      </p:sp>
      <p:grpSp>
        <p:nvGrpSpPr>
          <p:cNvPr id="5" name="object 5"/>
          <p:cNvGrpSpPr/>
          <p:nvPr/>
        </p:nvGrpSpPr>
        <p:grpSpPr>
          <a:xfrm>
            <a:off x="766601" y="1352804"/>
            <a:ext cx="439420" cy="158750"/>
            <a:chOff x="766601" y="1352804"/>
            <a:chExt cx="439420" cy="158750"/>
          </a:xfrm>
        </p:grpSpPr>
        <p:sp>
          <p:nvSpPr>
            <p:cNvPr id="6" name="object 6"/>
            <p:cNvSpPr/>
            <p:nvPr/>
          </p:nvSpPr>
          <p:spPr>
            <a:xfrm>
              <a:off x="845794" y="1352804"/>
              <a:ext cx="281305" cy="158750"/>
            </a:xfrm>
            <a:custGeom>
              <a:avLst/>
              <a:gdLst/>
              <a:ahLst/>
              <a:cxnLst/>
              <a:rect l="l" t="t" r="r" b="b"/>
              <a:pathLst>
                <a:path w="281305" h="158750">
                  <a:moveTo>
                    <a:pt x="280797" y="0"/>
                  </a:moveTo>
                  <a:lnTo>
                    <a:pt x="0" y="0"/>
                  </a:lnTo>
                  <a:lnTo>
                    <a:pt x="0" y="158394"/>
                  </a:lnTo>
                  <a:lnTo>
                    <a:pt x="280797" y="158394"/>
                  </a:lnTo>
                  <a:lnTo>
                    <a:pt x="280797" y="0"/>
                  </a:lnTo>
                  <a:close/>
                </a:path>
              </a:pathLst>
            </a:custGeom>
            <a:solidFill>
              <a:srgbClr val="0ABBB5"/>
            </a:solidFill>
          </p:spPr>
          <p:txBody>
            <a:bodyPr wrap="square" lIns="0" tIns="0" rIns="0" bIns="0" rtlCol="0"/>
            <a:lstStyle/>
            <a:p>
              <a:endParaRPr dirty="0"/>
            </a:p>
          </p:txBody>
        </p:sp>
        <p:pic>
          <p:nvPicPr>
            <p:cNvPr id="7" name="object 7"/>
            <p:cNvPicPr/>
            <p:nvPr/>
          </p:nvPicPr>
          <p:blipFill>
            <a:blip r:embed="rId2" cstate="print"/>
            <a:stretch>
              <a:fillRect/>
            </a:stretch>
          </p:blipFill>
          <p:spPr>
            <a:xfrm>
              <a:off x="1047399" y="1352807"/>
              <a:ext cx="158394" cy="158394"/>
            </a:xfrm>
            <a:prstGeom prst="rect">
              <a:avLst/>
            </a:prstGeom>
          </p:spPr>
        </p:pic>
        <p:pic>
          <p:nvPicPr>
            <p:cNvPr id="8" name="object 8"/>
            <p:cNvPicPr/>
            <p:nvPr/>
          </p:nvPicPr>
          <p:blipFill>
            <a:blip r:embed="rId2" cstate="print"/>
            <a:stretch>
              <a:fillRect/>
            </a:stretch>
          </p:blipFill>
          <p:spPr>
            <a:xfrm>
              <a:off x="766601" y="1352807"/>
              <a:ext cx="158394" cy="158394"/>
            </a:xfrm>
            <a:prstGeom prst="rect">
              <a:avLst/>
            </a:prstGeom>
          </p:spPr>
        </p:pic>
      </p:grpSp>
      <p:grpSp>
        <p:nvGrpSpPr>
          <p:cNvPr id="9" name="object 9"/>
          <p:cNvGrpSpPr/>
          <p:nvPr/>
        </p:nvGrpSpPr>
        <p:grpSpPr>
          <a:xfrm>
            <a:off x="57150" y="3997174"/>
            <a:ext cx="12420600" cy="3565600"/>
            <a:chOff x="1349997" y="3994405"/>
            <a:chExt cx="12420600" cy="3565600"/>
          </a:xfrm>
        </p:grpSpPr>
        <p:sp>
          <p:nvSpPr>
            <p:cNvPr id="10" name="object 10"/>
            <p:cNvSpPr/>
            <p:nvPr/>
          </p:nvSpPr>
          <p:spPr>
            <a:xfrm>
              <a:off x="1349997" y="3994405"/>
              <a:ext cx="12420600" cy="2340610"/>
            </a:xfrm>
            <a:custGeom>
              <a:avLst/>
              <a:gdLst/>
              <a:ahLst/>
              <a:cxnLst/>
              <a:rect l="l" t="t" r="r" b="b"/>
              <a:pathLst>
                <a:path w="12420600" h="2340610">
                  <a:moveTo>
                    <a:pt x="11250002" y="0"/>
                  </a:moveTo>
                  <a:lnTo>
                    <a:pt x="1170000" y="0"/>
                  </a:lnTo>
                  <a:lnTo>
                    <a:pt x="1121772" y="975"/>
                  </a:lnTo>
                  <a:lnTo>
                    <a:pt x="1074041" y="3878"/>
                  </a:lnTo>
                  <a:lnTo>
                    <a:pt x="1026844" y="8670"/>
                  </a:lnTo>
                  <a:lnTo>
                    <a:pt x="980219" y="15313"/>
                  </a:lnTo>
                  <a:lnTo>
                    <a:pt x="934203" y="23770"/>
                  </a:lnTo>
                  <a:lnTo>
                    <a:pt x="888834" y="34003"/>
                  </a:lnTo>
                  <a:lnTo>
                    <a:pt x="844150" y="45974"/>
                  </a:lnTo>
                  <a:lnTo>
                    <a:pt x="800188" y="59647"/>
                  </a:lnTo>
                  <a:lnTo>
                    <a:pt x="756986" y="74982"/>
                  </a:lnTo>
                  <a:lnTo>
                    <a:pt x="714582" y="91944"/>
                  </a:lnTo>
                  <a:lnTo>
                    <a:pt x="673012" y="110493"/>
                  </a:lnTo>
                  <a:lnTo>
                    <a:pt x="632316" y="130592"/>
                  </a:lnTo>
                  <a:lnTo>
                    <a:pt x="592530" y="152204"/>
                  </a:lnTo>
                  <a:lnTo>
                    <a:pt x="553692" y="175292"/>
                  </a:lnTo>
                  <a:lnTo>
                    <a:pt x="515840" y="199816"/>
                  </a:lnTo>
                  <a:lnTo>
                    <a:pt x="479012" y="225741"/>
                  </a:lnTo>
                  <a:lnTo>
                    <a:pt x="443244" y="253027"/>
                  </a:lnTo>
                  <a:lnTo>
                    <a:pt x="408575" y="281639"/>
                  </a:lnTo>
                  <a:lnTo>
                    <a:pt x="375042" y="311536"/>
                  </a:lnTo>
                  <a:lnTo>
                    <a:pt x="342684" y="342684"/>
                  </a:lnTo>
                  <a:lnTo>
                    <a:pt x="311536" y="375042"/>
                  </a:lnTo>
                  <a:lnTo>
                    <a:pt x="281639" y="408575"/>
                  </a:lnTo>
                  <a:lnTo>
                    <a:pt x="253027" y="443244"/>
                  </a:lnTo>
                  <a:lnTo>
                    <a:pt x="225741" y="479012"/>
                  </a:lnTo>
                  <a:lnTo>
                    <a:pt x="199816" y="515840"/>
                  </a:lnTo>
                  <a:lnTo>
                    <a:pt x="175292" y="553692"/>
                  </a:lnTo>
                  <a:lnTo>
                    <a:pt x="152204" y="592530"/>
                  </a:lnTo>
                  <a:lnTo>
                    <a:pt x="130592" y="632316"/>
                  </a:lnTo>
                  <a:lnTo>
                    <a:pt x="110493" y="673012"/>
                  </a:lnTo>
                  <a:lnTo>
                    <a:pt x="91944" y="714582"/>
                  </a:lnTo>
                  <a:lnTo>
                    <a:pt x="74982" y="756986"/>
                  </a:lnTo>
                  <a:lnTo>
                    <a:pt x="59647" y="800188"/>
                  </a:lnTo>
                  <a:lnTo>
                    <a:pt x="45974" y="844150"/>
                  </a:lnTo>
                  <a:lnTo>
                    <a:pt x="34003" y="888834"/>
                  </a:lnTo>
                  <a:lnTo>
                    <a:pt x="23770" y="934203"/>
                  </a:lnTo>
                  <a:lnTo>
                    <a:pt x="15313" y="980219"/>
                  </a:lnTo>
                  <a:lnTo>
                    <a:pt x="8670" y="1026844"/>
                  </a:lnTo>
                  <a:lnTo>
                    <a:pt x="3878" y="1074041"/>
                  </a:lnTo>
                  <a:lnTo>
                    <a:pt x="975" y="1121772"/>
                  </a:lnTo>
                  <a:lnTo>
                    <a:pt x="0" y="1170000"/>
                  </a:lnTo>
                  <a:lnTo>
                    <a:pt x="975" y="1218227"/>
                  </a:lnTo>
                  <a:lnTo>
                    <a:pt x="3878" y="1265958"/>
                  </a:lnTo>
                  <a:lnTo>
                    <a:pt x="8670" y="1313155"/>
                  </a:lnTo>
                  <a:lnTo>
                    <a:pt x="15313" y="1359780"/>
                  </a:lnTo>
                  <a:lnTo>
                    <a:pt x="23770" y="1405796"/>
                  </a:lnTo>
                  <a:lnTo>
                    <a:pt x="34003" y="1451165"/>
                  </a:lnTo>
                  <a:lnTo>
                    <a:pt x="45974" y="1495849"/>
                  </a:lnTo>
                  <a:lnTo>
                    <a:pt x="59647" y="1539811"/>
                  </a:lnTo>
                  <a:lnTo>
                    <a:pt x="74982" y="1583013"/>
                  </a:lnTo>
                  <a:lnTo>
                    <a:pt x="91944" y="1625418"/>
                  </a:lnTo>
                  <a:lnTo>
                    <a:pt x="110493" y="1666987"/>
                  </a:lnTo>
                  <a:lnTo>
                    <a:pt x="130592" y="1707683"/>
                  </a:lnTo>
                  <a:lnTo>
                    <a:pt x="152204" y="1747469"/>
                  </a:lnTo>
                  <a:lnTo>
                    <a:pt x="175292" y="1786307"/>
                  </a:lnTo>
                  <a:lnTo>
                    <a:pt x="199816" y="1824159"/>
                  </a:lnTo>
                  <a:lnTo>
                    <a:pt x="225741" y="1860988"/>
                  </a:lnTo>
                  <a:lnTo>
                    <a:pt x="253027" y="1896755"/>
                  </a:lnTo>
                  <a:lnTo>
                    <a:pt x="281639" y="1931424"/>
                  </a:lnTo>
                  <a:lnTo>
                    <a:pt x="311536" y="1964957"/>
                  </a:lnTo>
                  <a:lnTo>
                    <a:pt x="342684" y="1997316"/>
                  </a:lnTo>
                  <a:lnTo>
                    <a:pt x="375042" y="2028463"/>
                  </a:lnTo>
                  <a:lnTo>
                    <a:pt x="408575" y="2058361"/>
                  </a:lnTo>
                  <a:lnTo>
                    <a:pt x="443244" y="2086972"/>
                  </a:lnTo>
                  <a:lnTo>
                    <a:pt x="479012" y="2114259"/>
                  </a:lnTo>
                  <a:lnTo>
                    <a:pt x="515840" y="2140183"/>
                  </a:lnTo>
                  <a:lnTo>
                    <a:pt x="553692" y="2164708"/>
                  </a:lnTo>
                  <a:lnTo>
                    <a:pt x="592530" y="2187795"/>
                  </a:lnTo>
                  <a:lnTo>
                    <a:pt x="632316" y="2209407"/>
                  </a:lnTo>
                  <a:lnTo>
                    <a:pt x="673012" y="2229507"/>
                  </a:lnTo>
                  <a:lnTo>
                    <a:pt x="714582" y="2248056"/>
                  </a:lnTo>
                  <a:lnTo>
                    <a:pt x="756986" y="2265017"/>
                  </a:lnTo>
                  <a:lnTo>
                    <a:pt x="800188" y="2280353"/>
                  </a:lnTo>
                  <a:lnTo>
                    <a:pt x="844150" y="2294025"/>
                  </a:lnTo>
                  <a:lnTo>
                    <a:pt x="888834" y="2305997"/>
                  </a:lnTo>
                  <a:lnTo>
                    <a:pt x="934203" y="2316230"/>
                  </a:lnTo>
                  <a:lnTo>
                    <a:pt x="980219" y="2324687"/>
                  </a:lnTo>
                  <a:lnTo>
                    <a:pt x="1026844" y="2331330"/>
                  </a:lnTo>
                  <a:lnTo>
                    <a:pt x="1074041" y="2336121"/>
                  </a:lnTo>
                  <a:lnTo>
                    <a:pt x="1121772" y="2339024"/>
                  </a:lnTo>
                  <a:lnTo>
                    <a:pt x="1170000" y="2340000"/>
                  </a:lnTo>
                  <a:lnTo>
                    <a:pt x="11250002" y="2340000"/>
                  </a:lnTo>
                  <a:lnTo>
                    <a:pt x="11298230" y="2339024"/>
                  </a:lnTo>
                  <a:lnTo>
                    <a:pt x="11345961" y="2336121"/>
                  </a:lnTo>
                  <a:lnTo>
                    <a:pt x="11393158" y="2331330"/>
                  </a:lnTo>
                  <a:lnTo>
                    <a:pt x="11439783" y="2324687"/>
                  </a:lnTo>
                  <a:lnTo>
                    <a:pt x="11485799" y="2316230"/>
                  </a:lnTo>
                  <a:lnTo>
                    <a:pt x="11531168" y="2305997"/>
                  </a:lnTo>
                  <a:lnTo>
                    <a:pt x="11575852" y="2294025"/>
                  </a:lnTo>
                  <a:lnTo>
                    <a:pt x="11619814" y="2280353"/>
                  </a:lnTo>
                  <a:lnTo>
                    <a:pt x="11663016" y="2265017"/>
                  </a:lnTo>
                  <a:lnTo>
                    <a:pt x="11705420" y="2248056"/>
                  </a:lnTo>
                  <a:lnTo>
                    <a:pt x="11746990" y="2229507"/>
                  </a:lnTo>
                  <a:lnTo>
                    <a:pt x="11787686" y="2209407"/>
                  </a:lnTo>
                  <a:lnTo>
                    <a:pt x="11827472" y="2187795"/>
                  </a:lnTo>
                  <a:lnTo>
                    <a:pt x="11866310" y="2164708"/>
                  </a:lnTo>
                  <a:lnTo>
                    <a:pt x="11904162" y="2140183"/>
                  </a:lnTo>
                  <a:lnTo>
                    <a:pt x="11940991" y="2114259"/>
                  </a:lnTo>
                  <a:lnTo>
                    <a:pt x="11976758" y="2086972"/>
                  </a:lnTo>
                  <a:lnTo>
                    <a:pt x="12011427" y="2058361"/>
                  </a:lnTo>
                  <a:lnTo>
                    <a:pt x="12044960" y="2028463"/>
                  </a:lnTo>
                  <a:lnTo>
                    <a:pt x="12077318" y="1997316"/>
                  </a:lnTo>
                  <a:lnTo>
                    <a:pt x="12108466" y="1964957"/>
                  </a:lnTo>
                  <a:lnTo>
                    <a:pt x="12138364" y="1931424"/>
                  </a:lnTo>
                  <a:lnTo>
                    <a:pt x="12166975" y="1896755"/>
                  </a:lnTo>
                  <a:lnTo>
                    <a:pt x="12194261" y="1860988"/>
                  </a:lnTo>
                  <a:lnTo>
                    <a:pt x="12220186" y="1824159"/>
                  </a:lnTo>
                  <a:lnTo>
                    <a:pt x="12244710" y="1786307"/>
                  </a:lnTo>
                  <a:lnTo>
                    <a:pt x="12267798" y="1747469"/>
                  </a:lnTo>
                  <a:lnTo>
                    <a:pt x="12289410" y="1707683"/>
                  </a:lnTo>
                  <a:lnTo>
                    <a:pt x="12309509" y="1666987"/>
                  </a:lnTo>
                  <a:lnTo>
                    <a:pt x="12328059" y="1625418"/>
                  </a:lnTo>
                  <a:lnTo>
                    <a:pt x="12345020" y="1583013"/>
                  </a:lnTo>
                  <a:lnTo>
                    <a:pt x="12360355" y="1539811"/>
                  </a:lnTo>
                  <a:lnTo>
                    <a:pt x="12374028" y="1495849"/>
                  </a:lnTo>
                  <a:lnTo>
                    <a:pt x="12385999" y="1451165"/>
                  </a:lnTo>
                  <a:lnTo>
                    <a:pt x="12396232" y="1405796"/>
                  </a:lnTo>
                  <a:lnTo>
                    <a:pt x="12404689" y="1359780"/>
                  </a:lnTo>
                  <a:lnTo>
                    <a:pt x="12411332" y="1313155"/>
                  </a:lnTo>
                  <a:lnTo>
                    <a:pt x="12416124" y="1265958"/>
                  </a:lnTo>
                  <a:lnTo>
                    <a:pt x="12419027" y="1218227"/>
                  </a:lnTo>
                  <a:lnTo>
                    <a:pt x="12420003" y="1170000"/>
                  </a:lnTo>
                  <a:lnTo>
                    <a:pt x="12419027" y="1121772"/>
                  </a:lnTo>
                  <a:lnTo>
                    <a:pt x="12416124" y="1074041"/>
                  </a:lnTo>
                  <a:lnTo>
                    <a:pt x="12411332" y="1026844"/>
                  </a:lnTo>
                  <a:lnTo>
                    <a:pt x="12404689" y="980219"/>
                  </a:lnTo>
                  <a:lnTo>
                    <a:pt x="12396232" y="934203"/>
                  </a:lnTo>
                  <a:lnTo>
                    <a:pt x="12385999" y="888834"/>
                  </a:lnTo>
                  <a:lnTo>
                    <a:pt x="12374028" y="844150"/>
                  </a:lnTo>
                  <a:lnTo>
                    <a:pt x="12360355" y="800188"/>
                  </a:lnTo>
                  <a:lnTo>
                    <a:pt x="12345020" y="756986"/>
                  </a:lnTo>
                  <a:lnTo>
                    <a:pt x="12328059" y="714582"/>
                  </a:lnTo>
                  <a:lnTo>
                    <a:pt x="12309509" y="673012"/>
                  </a:lnTo>
                  <a:lnTo>
                    <a:pt x="12289410" y="632316"/>
                  </a:lnTo>
                  <a:lnTo>
                    <a:pt x="12267798" y="592530"/>
                  </a:lnTo>
                  <a:lnTo>
                    <a:pt x="12244710" y="553692"/>
                  </a:lnTo>
                  <a:lnTo>
                    <a:pt x="12220186" y="515840"/>
                  </a:lnTo>
                  <a:lnTo>
                    <a:pt x="12194261" y="479012"/>
                  </a:lnTo>
                  <a:lnTo>
                    <a:pt x="12166975" y="443244"/>
                  </a:lnTo>
                  <a:lnTo>
                    <a:pt x="12138364" y="408575"/>
                  </a:lnTo>
                  <a:lnTo>
                    <a:pt x="12108466" y="375042"/>
                  </a:lnTo>
                  <a:lnTo>
                    <a:pt x="12077319" y="342684"/>
                  </a:lnTo>
                  <a:lnTo>
                    <a:pt x="12044960" y="311536"/>
                  </a:lnTo>
                  <a:lnTo>
                    <a:pt x="12011427" y="281639"/>
                  </a:lnTo>
                  <a:lnTo>
                    <a:pt x="11976758" y="253027"/>
                  </a:lnTo>
                  <a:lnTo>
                    <a:pt x="11940991" y="225741"/>
                  </a:lnTo>
                  <a:lnTo>
                    <a:pt x="11904162" y="199816"/>
                  </a:lnTo>
                  <a:lnTo>
                    <a:pt x="11866310" y="175292"/>
                  </a:lnTo>
                  <a:lnTo>
                    <a:pt x="11827472" y="152204"/>
                  </a:lnTo>
                  <a:lnTo>
                    <a:pt x="11787686" y="130592"/>
                  </a:lnTo>
                  <a:lnTo>
                    <a:pt x="11746990" y="110493"/>
                  </a:lnTo>
                  <a:lnTo>
                    <a:pt x="11705420" y="91944"/>
                  </a:lnTo>
                  <a:lnTo>
                    <a:pt x="11663016" y="74982"/>
                  </a:lnTo>
                  <a:lnTo>
                    <a:pt x="11619814" y="59647"/>
                  </a:lnTo>
                  <a:lnTo>
                    <a:pt x="11575852" y="45974"/>
                  </a:lnTo>
                  <a:lnTo>
                    <a:pt x="11531168" y="34003"/>
                  </a:lnTo>
                  <a:lnTo>
                    <a:pt x="11485799" y="23770"/>
                  </a:lnTo>
                  <a:lnTo>
                    <a:pt x="11439783" y="15313"/>
                  </a:lnTo>
                  <a:lnTo>
                    <a:pt x="11393158" y="8670"/>
                  </a:lnTo>
                  <a:lnTo>
                    <a:pt x="11345961" y="3878"/>
                  </a:lnTo>
                  <a:lnTo>
                    <a:pt x="11298230" y="975"/>
                  </a:lnTo>
                  <a:lnTo>
                    <a:pt x="11250002" y="0"/>
                  </a:lnTo>
                  <a:close/>
                </a:path>
              </a:pathLst>
            </a:custGeom>
            <a:solidFill>
              <a:srgbClr val="0ABBB5"/>
            </a:solidFill>
          </p:spPr>
          <p:txBody>
            <a:bodyPr wrap="square" lIns="0" tIns="0" rIns="0" bIns="0" rtlCol="0"/>
            <a:lstStyle/>
            <a:p>
              <a:endParaRPr/>
            </a:p>
          </p:txBody>
        </p:sp>
        <p:pic>
          <p:nvPicPr>
            <p:cNvPr id="11" name="object 11"/>
            <p:cNvPicPr/>
            <p:nvPr/>
          </p:nvPicPr>
          <p:blipFill>
            <a:blip r:embed="rId3" cstate="print"/>
            <a:stretch>
              <a:fillRect/>
            </a:stretch>
          </p:blipFill>
          <p:spPr>
            <a:xfrm>
              <a:off x="4864201" y="4149966"/>
              <a:ext cx="2126868" cy="3410038"/>
            </a:xfrm>
            <a:prstGeom prst="rect">
              <a:avLst/>
            </a:prstGeom>
          </p:spPr>
        </p:pic>
        <p:pic>
          <p:nvPicPr>
            <p:cNvPr id="12" name="object 12"/>
            <p:cNvPicPr/>
            <p:nvPr/>
          </p:nvPicPr>
          <p:blipFill>
            <a:blip r:embed="rId4" cstate="print"/>
            <a:stretch>
              <a:fillRect/>
            </a:stretch>
          </p:blipFill>
          <p:spPr>
            <a:xfrm>
              <a:off x="1733232" y="4121404"/>
              <a:ext cx="2221598" cy="3438601"/>
            </a:xfrm>
            <a:prstGeom prst="rect">
              <a:avLst/>
            </a:prstGeom>
          </p:spPr>
        </p:pic>
        <p:pic>
          <p:nvPicPr>
            <p:cNvPr id="13" name="object 13"/>
            <p:cNvPicPr/>
            <p:nvPr/>
          </p:nvPicPr>
          <p:blipFill>
            <a:blip r:embed="rId5" cstate="print"/>
            <a:stretch>
              <a:fillRect/>
            </a:stretch>
          </p:blipFill>
          <p:spPr>
            <a:xfrm>
              <a:off x="7835620" y="4163974"/>
              <a:ext cx="2390635" cy="3396030"/>
            </a:xfrm>
            <a:prstGeom prst="rect">
              <a:avLst/>
            </a:prstGeom>
          </p:spPr>
        </p:pic>
        <p:pic>
          <p:nvPicPr>
            <p:cNvPr id="14" name="object 14"/>
            <p:cNvPicPr/>
            <p:nvPr/>
          </p:nvPicPr>
          <p:blipFill>
            <a:blip r:embed="rId6" cstate="print"/>
            <a:stretch>
              <a:fillRect/>
            </a:stretch>
          </p:blipFill>
          <p:spPr>
            <a:xfrm>
              <a:off x="11253749" y="4163974"/>
              <a:ext cx="2318499" cy="3396030"/>
            </a:xfrm>
            <a:prstGeom prst="rect">
              <a:avLst/>
            </a:prstGeom>
          </p:spPr>
        </p:pic>
      </p:grpSp>
      <p:sp>
        <p:nvSpPr>
          <p:cNvPr id="19" name="TextBox 18">
            <a:extLst>
              <a:ext uri="{FF2B5EF4-FFF2-40B4-BE49-F238E27FC236}">
                <a16:creationId xmlns:a16="http://schemas.microsoft.com/office/drawing/2014/main" id="{34058468-549D-E639-ED09-A0FC2C437C61}"/>
              </a:ext>
            </a:extLst>
          </p:cNvPr>
          <p:cNvSpPr txBox="1"/>
          <p:nvPr/>
        </p:nvSpPr>
        <p:spPr>
          <a:xfrm>
            <a:off x="7181850" y="1190625"/>
            <a:ext cx="7564582" cy="369332"/>
          </a:xfrm>
          <a:prstGeom prst="rect">
            <a:avLst/>
          </a:prstGeom>
          <a:noFill/>
        </p:spPr>
        <p:txBody>
          <a:bodyPr wrap="square">
            <a:spAutoFit/>
          </a:bodyPr>
          <a:lstStyle/>
          <a:p>
            <a:r>
              <a:rPr lang="en-CA" b="1" dirty="0">
                <a:latin typeface="Gill Sans MT" panose="020B0502020104020203" pitchFamily="34" charset="0"/>
              </a:rPr>
              <a:t>How to Build a Solid Multilingual SEO Strategy</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5081" y="1419226"/>
            <a:ext cx="15120619" cy="4572000"/>
          </a:xfrm>
          <a:custGeom>
            <a:avLst/>
            <a:gdLst/>
            <a:ahLst/>
            <a:cxnLst/>
            <a:rect l="l" t="t" r="r" b="b"/>
            <a:pathLst>
              <a:path w="15120619" h="7560309">
                <a:moveTo>
                  <a:pt x="15120010" y="0"/>
                </a:moveTo>
                <a:lnTo>
                  <a:pt x="0" y="0"/>
                </a:lnTo>
                <a:lnTo>
                  <a:pt x="0" y="7559992"/>
                </a:lnTo>
                <a:lnTo>
                  <a:pt x="15120010" y="7559992"/>
                </a:lnTo>
                <a:lnTo>
                  <a:pt x="15120010" y="0"/>
                </a:lnTo>
                <a:close/>
              </a:path>
            </a:pathLst>
          </a:custGeom>
          <a:solidFill>
            <a:srgbClr val="003C71"/>
          </a:solidFill>
        </p:spPr>
        <p:txBody>
          <a:bodyPr wrap="square" lIns="0" tIns="0" rIns="0" bIns="0" rtlCol="0"/>
          <a:lstStyle/>
          <a:p>
            <a:endParaRPr/>
          </a:p>
        </p:txBody>
      </p:sp>
      <p:sp>
        <p:nvSpPr>
          <p:cNvPr id="46" name="object 46"/>
          <p:cNvSpPr txBox="1"/>
          <p:nvPr/>
        </p:nvSpPr>
        <p:spPr>
          <a:xfrm>
            <a:off x="644571" y="666750"/>
            <a:ext cx="9395635" cy="482376"/>
          </a:xfrm>
          <a:prstGeom prst="rect">
            <a:avLst/>
          </a:prstGeom>
        </p:spPr>
        <p:txBody>
          <a:bodyPr vert="horz" wrap="square" lIns="0" tIns="83820" rIns="0" bIns="0" rtlCol="0">
            <a:spAutoFit/>
          </a:bodyPr>
          <a:lstStyle/>
          <a:p>
            <a:pPr marL="12700" marR="115570">
              <a:lnSpc>
                <a:spcPts val="2800"/>
              </a:lnSpc>
              <a:spcBef>
                <a:spcPts val="660"/>
              </a:spcBef>
            </a:pPr>
            <a:r>
              <a:rPr lang="en-GB" sz="4200" b="1" spc="95" dirty="0">
                <a:solidFill>
                  <a:srgbClr val="0ABBB5"/>
                </a:solidFill>
                <a:latin typeface="Century Gothic" panose="020B0502020202020204" pitchFamily="34" charset="0"/>
                <a:cs typeface="Gill Sans MT"/>
              </a:rPr>
              <a:t>Trying to Be Present Everywhere</a:t>
            </a:r>
          </a:p>
        </p:txBody>
      </p:sp>
      <p:grpSp>
        <p:nvGrpSpPr>
          <p:cNvPr id="52" name="Group 51">
            <a:extLst>
              <a:ext uri="{FF2B5EF4-FFF2-40B4-BE49-F238E27FC236}">
                <a16:creationId xmlns:a16="http://schemas.microsoft.com/office/drawing/2014/main" id="{41A23829-4242-D287-4AD5-62C0EA58EC76}"/>
              </a:ext>
            </a:extLst>
          </p:cNvPr>
          <p:cNvGrpSpPr/>
          <p:nvPr/>
        </p:nvGrpSpPr>
        <p:grpSpPr>
          <a:xfrm>
            <a:off x="190769" y="1584613"/>
            <a:ext cx="14411426" cy="4019049"/>
            <a:chOff x="347919" y="1145233"/>
            <a:chExt cx="14411426" cy="4019049"/>
          </a:xfrm>
        </p:grpSpPr>
        <p:sp>
          <p:nvSpPr>
            <p:cNvPr id="45" name="object 45"/>
            <p:cNvSpPr txBox="1"/>
            <p:nvPr/>
          </p:nvSpPr>
          <p:spPr>
            <a:xfrm>
              <a:off x="347919" y="2480214"/>
              <a:ext cx="4489226" cy="1518877"/>
            </a:xfrm>
            <a:prstGeom prst="rect">
              <a:avLst/>
            </a:prstGeom>
          </p:spPr>
          <p:txBody>
            <a:bodyPr vert="horz" wrap="square" lIns="0" tIns="12700" rIns="0" bIns="0" rtlCol="0">
              <a:spAutoFit/>
            </a:bodyPr>
            <a:lstStyle/>
            <a:p>
              <a:pPr marL="12700" marR="5080" algn="just">
                <a:lnSpc>
                  <a:spcPct val="116700"/>
                </a:lnSpc>
                <a:spcBef>
                  <a:spcPts val="100"/>
                </a:spcBef>
              </a:pPr>
              <a:r>
                <a:rPr lang="en-GB" sz="1700" spc="75" dirty="0">
                  <a:solidFill>
                    <a:srgbClr val="FFFFFF"/>
                  </a:solidFill>
                  <a:latin typeface="Gill Sans MT"/>
                  <a:cs typeface="Gill Sans MT"/>
                </a:rPr>
                <a:t>Launching instantly in multiple markets is a risky endeavour, but the same can also be said for being present on too many marketing channels. This can dilute your efforts and not build a recognizable presence anywhere.</a:t>
              </a:r>
            </a:p>
          </p:txBody>
        </p:sp>
        <p:sp>
          <p:nvSpPr>
            <p:cNvPr id="43" name="object 45">
              <a:extLst>
                <a:ext uri="{FF2B5EF4-FFF2-40B4-BE49-F238E27FC236}">
                  <a16:creationId xmlns:a16="http://schemas.microsoft.com/office/drawing/2014/main" id="{C77859B0-F226-4706-495A-E5DAD26594AD}"/>
                </a:ext>
              </a:extLst>
            </p:cNvPr>
            <p:cNvSpPr txBox="1"/>
            <p:nvPr/>
          </p:nvSpPr>
          <p:spPr>
            <a:xfrm>
              <a:off x="9577745" y="1145233"/>
              <a:ext cx="5181600" cy="4019049"/>
            </a:xfrm>
            <a:prstGeom prst="rect">
              <a:avLst/>
            </a:prstGeom>
          </p:spPr>
          <p:txBody>
            <a:bodyPr vert="horz" wrap="square" lIns="0" tIns="12700" rIns="0" bIns="0" rtlCol="0">
              <a:spAutoFit/>
            </a:bodyPr>
            <a:lstStyle/>
            <a:p>
              <a:pPr marL="12700" marR="5080" algn="just">
                <a:lnSpc>
                  <a:spcPct val="116700"/>
                </a:lnSpc>
                <a:spcBef>
                  <a:spcPts val="100"/>
                </a:spcBef>
              </a:pPr>
              <a:r>
                <a:rPr lang="en-GB" sz="1700" spc="75" dirty="0">
                  <a:solidFill>
                    <a:srgbClr val="FFFFFF"/>
                  </a:solidFill>
                  <a:latin typeface="Gill Sans MT"/>
                  <a:cs typeface="Gill Sans MT"/>
                </a:rPr>
                <a:t>Concentrate on 2 to 3 marketing channels and work on growing these. Overall, you have the choice between:</a:t>
              </a:r>
            </a:p>
            <a:p>
              <a:pPr marL="298450" marR="5080" indent="-285750" algn="just">
                <a:lnSpc>
                  <a:spcPct val="116700"/>
                </a:lnSpc>
                <a:spcBef>
                  <a:spcPts val="100"/>
                </a:spcBef>
                <a:buFont typeface="Arial" panose="020B0604020202020204" pitchFamily="34" charset="0"/>
                <a:buChar char="•"/>
              </a:pPr>
              <a:r>
                <a:rPr lang="en-GB" sz="1700" spc="75" dirty="0">
                  <a:solidFill>
                    <a:srgbClr val="FFFFFF"/>
                  </a:solidFill>
                  <a:latin typeface="Gill Sans MT"/>
                  <a:cs typeface="Gill Sans MT"/>
                </a:rPr>
                <a:t>Your blog (driving organic traffic)</a:t>
              </a:r>
            </a:p>
            <a:p>
              <a:pPr marL="298450" marR="5080" indent="-285750" algn="just">
                <a:lnSpc>
                  <a:spcPct val="116700"/>
                </a:lnSpc>
                <a:spcBef>
                  <a:spcPts val="100"/>
                </a:spcBef>
                <a:buFont typeface="Arial" panose="020B0604020202020204" pitchFamily="34" charset="0"/>
                <a:buChar char="•"/>
              </a:pPr>
              <a:r>
                <a:rPr lang="en-GB" sz="1700" spc="75" dirty="0">
                  <a:solidFill>
                    <a:srgbClr val="FFFFFF"/>
                  </a:solidFill>
                  <a:latin typeface="Gill Sans MT"/>
                  <a:cs typeface="Gill Sans MT"/>
                </a:rPr>
                <a:t>Your newsletter (growing an international audience list)</a:t>
              </a:r>
            </a:p>
            <a:p>
              <a:pPr marL="298450" marR="5080" indent="-285750" algn="just">
                <a:lnSpc>
                  <a:spcPct val="116700"/>
                </a:lnSpc>
                <a:spcBef>
                  <a:spcPts val="100"/>
                </a:spcBef>
                <a:buFont typeface="Arial" panose="020B0604020202020204" pitchFamily="34" charset="0"/>
                <a:buChar char="•"/>
              </a:pPr>
              <a:r>
                <a:rPr lang="en-GB" sz="1700" spc="75" dirty="0">
                  <a:solidFill>
                    <a:srgbClr val="FFFFFF"/>
                  </a:solidFill>
                  <a:latin typeface="Gill Sans MT"/>
                  <a:cs typeface="Gill Sans MT"/>
                </a:rPr>
                <a:t>Different social media channels (pick one or two at most, especially in the beginning)</a:t>
              </a:r>
            </a:p>
            <a:p>
              <a:pPr marL="12700" marR="5080" algn="just">
                <a:lnSpc>
                  <a:spcPct val="116700"/>
                </a:lnSpc>
                <a:spcBef>
                  <a:spcPts val="100"/>
                </a:spcBef>
              </a:pPr>
              <a:r>
                <a:rPr lang="en-GB" sz="1700" spc="75" dirty="0">
                  <a:solidFill>
                    <a:srgbClr val="FFFFFF"/>
                  </a:solidFill>
                  <a:latin typeface="Gill Sans MT"/>
                  <a:cs typeface="Gill Sans MT"/>
                </a:rPr>
                <a:t>The best channels to choose depend on your target audience and where your ideal customers spend their time, the networks and social media channels that are the most popular in your target market, and also on your experience with each channel.</a:t>
              </a:r>
            </a:p>
          </p:txBody>
        </p:sp>
        <p:sp>
          <p:nvSpPr>
            <p:cNvPr id="44" name="object 46">
              <a:extLst>
                <a:ext uri="{FF2B5EF4-FFF2-40B4-BE49-F238E27FC236}">
                  <a16:creationId xmlns:a16="http://schemas.microsoft.com/office/drawing/2014/main" id="{CAC5D0F5-F802-1ED2-A31B-5AC0F6954BC9}"/>
                </a:ext>
              </a:extLst>
            </p:cNvPr>
            <p:cNvSpPr txBox="1"/>
            <p:nvPr/>
          </p:nvSpPr>
          <p:spPr>
            <a:xfrm>
              <a:off x="5207578" y="1904671"/>
              <a:ext cx="4989778" cy="2669962"/>
            </a:xfrm>
            <a:prstGeom prst="rect">
              <a:avLst/>
            </a:prstGeom>
          </p:spPr>
          <p:txBody>
            <a:bodyPr vert="horz" wrap="square" lIns="0" tIns="83820" rIns="0" bIns="0" rtlCol="0">
              <a:spAutoFit/>
            </a:bodyPr>
            <a:lstStyle/>
            <a:p>
              <a:pPr marL="12700" marR="115570">
                <a:spcBef>
                  <a:spcPts val="660"/>
                </a:spcBef>
              </a:pPr>
              <a:r>
                <a:rPr lang="en-GB" sz="4200" spc="95" dirty="0">
                  <a:solidFill>
                    <a:srgbClr val="0ABBB5"/>
                  </a:solidFill>
                  <a:latin typeface="Gill Sans MT"/>
                  <a:cs typeface="Gill Sans MT"/>
                </a:rPr>
                <a:t>How to Avoid Spreading Your Marketing Strategy Too Thin</a:t>
              </a:r>
            </a:p>
          </p:txBody>
        </p:sp>
      </p:gr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347299" y="4206238"/>
            <a:ext cx="4555232" cy="2131096"/>
          </a:xfrm>
          <a:prstGeom prst="rect">
            <a:avLst/>
          </a:prstGeom>
        </p:spPr>
        <p:txBody>
          <a:bodyPr vert="horz" wrap="square" lIns="0" tIns="12700" rIns="0" bIns="0" rtlCol="0">
            <a:spAutoFit/>
          </a:bodyPr>
          <a:lstStyle/>
          <a:p>
            <a:pPr marL="12700" marR="5080" algn="just">
              <a:lnSpc>
                <a:spcPct val="116700"/>
              </a:lnSpc>
              <a:spcBef>
                <a:spcPts val="100"/>
              </a:spcBef>
            </a:pPr>
            <a:r>
              <a:rPr lang="en-GB" sz="1700" dirty="0">
                <a:solidFill>
                  <a:srgbClr val="526482"/>
                </a:solidFill>
                <a:latin typeface="Gill Sans MT"/>
                <a:cs typeface="Gill Sans MT"/>
              </a:rPr>
              <a:t>Measuring marketing performance might be notoriously difficult but you need to do it if you want to make sure you’re investing in the right marketing initiatives. If you don’t track results, how do you know if your success is a fluke or the result of the right strategy? And most importantly, how do you replicate it across markets?</a:t>
            </a:r>
          </a:p>
        </p:txBody>
      </p:sp>
      <p:sp>
        <p:nvSpPr>
          <p:cNvPr id="3" name="object 3"/>
          <p:cNvSpPr txBox="1"/>
          <p:nvPr/>
        </p:nvSpPr>
        <p:spPr>
          <a:xfrm>
            <a:off x="5810250" y="4390775"/>
            <a:ext cx="3226433" cy="1762021"/>
          </a:xfrm>
          <a:prstGeom prst="rect">
            <a:avLst/>
          </a:prstGeom>
        </p:spPr>
        <p:txBody>
          <a:bodyPr vert="horz" wrap="square" lIns="0" tIns="38100" rIns="0" bIns="0" rtlCol="0">
            <a:spAutoFit/>
          </a:bodyPr>
          <a:lstStyle/>
          <a:p>
            <a:pPr marL="12700">
              <a:lnSpc>
                <a:spcPct val="100000"/>
              </a:lnSpc>
              <a:spcBef>
                <a:spcPts val="300"/>
              </a:spcBef>
            </a:pPr>
            <a:r>
              <a:rPr lang="en-GB" sz="2800" b="1" spc="80" dirty="0">
                <a:solidFill>
                  <a:srgbClr val="0ABBB5"/>
                </a:solidFill>
                <a:latin typeface="Century Gothic" panose="020B0502020202020204" pitchFamily="34" charset="0"/>
                <a:cs typeface="Gill Sans MT"/>
              </a:rPr>
              <a:t>How to Make Sure You’re Tracking Results the Right Way</a:t>
            </a:r>
          </a:p>
        </p:txBody>
      </p:sp>
      <p:sp>
        <p:nvSpPr>
          <p:cNvPr id="4" name="object 4"/>
          <p:cNvSpPr txBox="1"/>
          <p:nvPr/>
        </p:nvSpPr>
        <p:spPr>
          <a:xfrm>
            <a:off x="9218306" y="4206238"/>
            <a:ext cx="5558363" cy="2794611"/>
          </a:xfrm>
          <a:prstGeom prst="rect">
            <a:avLst/>
          </a:prstGeom>
        </p:spPr>
        <p:txBody>
          <a:bodyPr vert="horz" wrap="square" lIns="0" tIns="12700" rIns="0" bIns="0" rtlCol="0">
            <a:spAutoFit/>
          </a:bodyPr>
          <a:lstStyle/>
          <a:p>
            <a:pPr marL="12700" marR="5080" algn="just">
              <a:lnSpc>
                <a:spcPct val="116700"/>
              </a:lnSpc>
              <a:spcBef>
                <a:spcPts val="100"/>
              </a:spcBef>
            </a:pPr>
            <a:r>
              <a:rPr lang="en-GB" sz="1700" spc="65" dirty="0">
                <a:solidFill>
                  <a:srgbClr val="526482"/>
                </a:solidFill>
                <a:latin typeface="Gill Sans MT"/>
                <a:cs typeface="Gill Sans MT"/>
              </a:rPr>
              <a:t>Define KPIs and make sure you have the right systems in place to track them. Those include:</a:t>
            </a:r>
          </a:p>
          <a:p>
            <a:pPr marL="298450" marR="5080" indent="-285750" algn="just">
              <a:lnSpc>
                <a:spcPct val="116700"/>
              </a:lnSpc>
              <a:spcBef>
                <a:spcPts val="100"/>
              </a:spcBef>
              <a:buFont typeface="Arial" panose="020B0604020202020204" pitchFamily="34" charset="0"/>
              <a:buChar char="•"/>
            </a:pPr>
            <a:r>
              <a:rPr lang="en-GB" sz="1700" spc="65" dirty="0">
                <a:solidFill>
                  <a:srgbClr val="526482"/>
                </a:solidFill>
                <a:latin typeface="Gill Sans MT"/>
                <a:cs typeface="Gill Sans MT"/>
              </a:rPr>
              <a:t>Google Analytics and Google Search Console</a:t>
            </a:r>
          </a:p>
          <a:p>
            <a:pPr marL="298450" marR="5080" indent="-285750" algn="just">
              <a:lnSpc>
                <a:spcPct val="116700"/>
              </a:lnSpc>
              <a:spcBef>
                <a:spcPts val="100"/>
              </a:spcBef>
              <a:buFont typeface="Arial" panose="020B0604020202020204" pitchFamily="34" charset="0"/>
              <a:buChar char="•"/>
            </a:pPr>
            <a:r>
              <a:rPr lang="en-GB" sz="1700" spc="65" dirty="0">
                <a:solidFill>
                  <a:srgbClr val="526482"/>
                </a:solidFill>
                <a:latin typeface="Gill Sans MT"/>
                <a:cs typeface="Gill Sans MT"/>
              </a:rPr>
              <a:t>A customer relationship management (CRM) platform like Salesforce, HubSpot, Zendesk, etc.; most CRM systems double as campaign management tools</a:t>
            </a:r>
          </a:p>
          <a:p>
            <a:pPr marL="298450" marR="5080" indent="-285750" algn="just">
              <a:lnSpc>
                <a:spcPct val="116700"/>
              </a:lnSpc>
              <a:spcBef>
                <a:spcPts val="100"/>
              </a:spcBef>
              <a:buFont typeface="Arial" panose="020B0604020202020204" pitchFamily="34" charset="0"/>
              <a:buChar char="•"/>
            </a:pPr>
            <a:r>
              <a:rPr lang="en-GB" sz="1700" spc="65" dirty="0">
                <a:solidFill>
                  <a:srgbClr val="526482"/>
                </a:solidFill>
                <a:latin typeface="Gill Sans MT"/>
                <a:cs typeface="Gill Sans MT"/>
              </a:rPr>
              <a:t>Email marketing tools like </a:t>
            </a:r>
            <a:r>
              <a:rPr lang="en-GB" sz="1700" spc="65" dirty="0" err="1">
                <a:solidFill>
                  <a:srgbClr val="526482"/>
                </a:solidFill>
                <a:latin typeface="Gill Sans MT"/>
                <a:cs typeface="Gill Sans MT"/>
              </a:rPr>
              <a:t>MailChimp</a:t>
            </a:r>
            <a:r>
              <a:rPr lang="en-GB" sz="1700" spc="65" dirty="0">
                <a:solidFill>
                  <a:srgbClr val="526482"/>
                </a:solidFill>
                <a:latin typeface="Gill Sans MT"/>
                <a:cs typeface="Gill Sans MT"/>
              </a:rPr>
              <a:t>, </a:t>
            </a:r>
            <a:r>
              <a:rPr lang="en-GB" sz="1700" spc="65" dirty="0" err="1">
                <a:solidFill>
                  <a:srgbClr val="526482"/>
                </a:solidFill>
                <a:latin typeface="Gill Sans MT"/>
                <a:cs typeface="Gill Sans MT"/>
              </a:rPr>
              <a:t>ActiveCampaign</a:t>
            </a:r>
            <a:r>
              <a:rPr lang="en-GB" sz="1700" spc="65" dirty="0">
                <a:solidFill>
                  <a:srgbClr val="526482"/>
                </a:solidFill>
                <a:latin typeface="Gill Sans MT"/>
                <a:cs typeface="Gill Sans MT"/>
              </a:rPr>
              <a:t>, </a:t>
            </a:r>
            <a:r>
              <a:rPr lang="en-GB" sz="1700" spc="65" dirty="0" err="1">
                <a:solidFill>
                  <a:srgbClr val="526482"/>
                </a:solidFill>
                <a:latin typeface="Gill Sans MT"/>
                <a:cs typeface="Gill Sans MT"/>
              </a:rPr>
              <a:t>Klavyo</a:t>
            </a:r>
            <a:endParaRPr lang="en-GB" sz="1700" spc="65" dirty="0">
              <a:solidFill>
                <a:srgbClr val="526482"/>
              </a:solidFill>
              <a:latin typeface="Gill Sans MT"/>
              <a:cs typeface="Gill Sans MT"/>
            </a:endParaRPr>
          </a:p>
          <a:p>
            <a:pPr marL="298450" marR="5080" indent="-285750" algn="just">
              <a:lnSpc>
                <a:spcPct val="116700"/>
              </a:lnSpc>
              <a:spcBef>
                <a:spcPts val="100"/>
              </a:spcBef>
              <a:buFont typeface="Arial" panose="020B0604020202020204" pitchFamily="34" charset="0"/>
              <a:buChar char="•"/>
            </a:pPr>
            <a:r>
              <a:rPr lang="en-GB" sz="1700" spc="65" dirty="0">
                <a:solidFill>
                  <a:srgbClr val="526482"/>
                </a:solidFill>
                <a:latin typeface="Gill Sans MT"/>
                <a:cs typeface="Gill Sans MT"/>
              </a:rPr>
              <a:t>Social media and search engine ads’ tracking systems</a:t>
            </a:r>
          </a:p>
        </p:txBody>
      </p:sp>
      <p:sp>
        <p:nvSpPr>
          <p:cNvPr id="12" name="object 12"/>
          <p:cNvSpPr txBox="1">
            <a:spLocks noGrp="1"/>
          </p:cNvSpPr>
          <p:nvPr>
            <p:ph type="title"/>
          </p:nvPr>
        </p:nvSpPr>
        <p:spPr>
          <a:xfrm>
            <a:off x="347299" y="1238505"/>
            <a:ext cx="5193030" cy="2274982"/>
          </a:xfrm>
          <a:prstGeom prst="rect">
            <a:avLst/>
          </a:prstGeom>
        </p:spPr>
        <p:txBody>
          <a:bodyPr vert="horz" wrap="square" lIns="0" tIns="119380" rIns="0" bIns="0" rtlCol="0">
            <a:spAutoFit/>
          </a:bodyPr>
          <a:lstStyle/>
          <a:p>
            <a:pPr marL="12700" marR="5080">
              <a:lnSpc>
                <a:spcPts val="4200"/>
              </a:lnSpc>
              <a:spcBef>
                <a:spcPts val="940"/>
              </a:spcBef>
            </a:pPr>
            <a:r>
              <a:rPr lang="en-GB" sz="4200" spc="80" dirty="0">
                <a:solidFill>
                  <a:srgbClr val="0ABBB5"/>
                </a:solidFill>
              </a:rPr>
              <a:t>Not Tracking Results (Or Not Using the Right Metrics)</a:t>
            </a:r>
            <a:endParaRPr sz="4200" dirty="0">
              <a:solidFill>
                <a:srgbClr val="0ABBB5"/>
              </a:solidFill>
            </a:endParaRPr>
          </a:p>
        </p:txBody>
      </p:sp>
      <p:grpSp>
        <p:nvGrpSpPr>
          <p:cNvPr id="7" name="object 2">
            <a:extLst>
              <a:ext uri="{FF2B5EF4-FFF2-40B4-BE49-F238E27FC236}">
                <a16:creationId xmlns:a16="http://schemas.microsoft.com/office/drawing/2014/main" id="{21F2EB85-F9C5-3A8E-5252-E720A38DDE57}"/>
              </a:ext>
            </a:extLst>
          </p:cNvPr>
          <p:cNvGrpSpPr/>
          <p:nvPr/>
        </p:nvGrpSpPr>
        <p:grpSpPr>
          <a:xfrm>
            <a:off x="7950778" y="-181357"/>
            <a:ext cx="7159336" cy="3962782"/>
            <a:chOff x="2556001" y="8713"/>
            <a:chExt cx="12564110" cy="7124700"/>
          </a:xfrm>
        </p:grpSpPr>
        <p:sp>
          <p:nvSpPr>
            <p:cNvPr id="13" name="object 3">
              <a:extLst>
                <a:ext uri="{FF2B5EF4-FFF2-40B4-BE49-F238E27FC236}">
                  <a16:creationId xmlns:a16="http://schemas.microsoft.com/office/drawing/2014/main" id="{2FEBD339-B7F4-6212-E84D-757E1E82CC06}"/>
                </a:ext>
              </a:extLst>
            </p:cNvPr>
            <p:cNvSpPr/>
            <p:nvPr/>
          </p:nvSpPr>
          <p:spPr>
            <a:xfrm>
              <a:off x="3329863" y="1073403"/>
              <a:ext cx="11790680" cy="6058535"/>
            </a:xfrm>
            <a:custGeom>
              <a:avLst/>
              <a:gdLst/>
              <a:ahLst/>
              <a:cxnLst/>
              <a:rect l="l" t="t" r="r" b="b"/>
              <a:pathLst>
                <a:path w="11790680" h="6058534">
                  <a:moveTo>
                    <a:pt x="11790121" y="12"/>
                  </a:moveTo>
                  <a:lnTo>
                    <a:pt x="3074225" y="12"/>
                  </a:lnTo>
                  <a:lnTo>
                    <a:pt x="3050463" y="203"/>
                  </a:lnTo>
                  <a:lnTo>
                    <a:pt x="3025927" y="0"/>
                  </a:lnTo>
                  <a:lnTo>
                    <a:pt x="2977807" y="381"/>
                  </a:lnTo>
                  <a:lnTo>
                    <a:pt x="2929877" y="1498"/>
                  </a:lnTo>
                  <a:lnTo>
                    <a:pt x="2882125" y="3365"/>
                  </a:lnTo>
                  <a:lnTo>
                    <a:pt x="2834563" y="5956"/>
                  </a:lnTo>
                  <a:lnTo>
                    <a:pt x="2787205" y="9283"/>
                  </a:lnTo>
                  <a:lnTo>
                    <a:pt x="2740050" y="13335"/>
                  </a:lnTo>
                  <a:lnTo>
                    <a:pt x="2693098" y="18097"/>
                  </a:lnTo>
                  <a:lnTo>
                    <a:pt x="2646362" y="23583"/>
                  </a:lnTo>
                  <a:lnTo>
                    <a:pt x="2599855" y="29768"/>
                  </a:lnTo>
                  <a:lnTo>
                    <a:pt x="2553563" y="36652"/>
                  </a:lnTo>
                  <a:lnTo>
                    <a:pt x="2507500" y="44246"/>
                  </a:lnTo>
                  <a:lnTo>
                    <a:pt x="2461679" y="52514"/>
                  </a:lnTo>
                  <a:lnTo>
                    <a:pt x="2416098" y="61480"/>
                  </a:lnTo>
                  <a:lnTo>
                    <a:pt x="2370772" y="71120"/>
                  </a:lnTo>
                  <a:lnTo>
                    <a:pt x="2325687" y="81432"/>
                  </a:lnTo>
                  <a:lnTo>
                    <a:pt x="2280869" y="92417"/>
                  </a:lnTo>
                  <a:lnTo>
                    <a:pt x="2236317" y="104063"/>
                  </a:lnTo>
                  <a:lnTo>
                    <a:pt x="2192020" y="116370"/>
                  </a:lnTo>
                  <a:lnTo>
                    <a:pt x="2148014" y="129324"/>
                  </a:lnTo>
                  <a:lnTo>
                    <a:pt x="2104288" y="142925"/>
                  </a:lnTo>
                  <a:lnTo>
                    <a:pt x="2060841" y="157162"/>
                  </a:lnTo>
                  <a:lnTo>
                    <a:pt x="2017687" y="172046"/>
                  </a:lnTo>
                  <a:lnTo>
                    <a:pt x="1974837" y="187553"/>
                  </a:lnTo>
                  <a:lnTo>
                    <a:pt x="1932279" y="203682"/>
                  </a:lnTo>
                  <a:lnTo>
                    <a:pt x="1890039" y="220433"/>
                  </a:lnTo>
                  <a:lnTo>
                    <a:pt x="1848104" y="237794"/>
                  </a:lnTo>
                  <a:lnTo>
                    <a:pt x="1806498" y="255765"/>
                  </a:lnTo>
                  <a:lnTo>
                    <a:pt x="1765211" y="274345"/>
                  </a:lnTo>
                  <a:lnTo>
                    <a:pt x="1724253" y="293509"/>
                  </a:lnTo>
                  <a:lnTo>
                    <a:pt x="1683639" y="313270"/>
                  </a:lnTo>
                  <a:lnTo>
                    <a:pt x="1643354" y="333616"/>
                  </a:lnTo>
                  <a:lnTo>
                    <a:pt x="1603425" y="354545"/>
                  </a:lnTo>
                  <a:lnTo>
                    <a:pt x="1563852" y="376034"/>
                  </a:lnTo>
                  <a:lnTo>
                    <a:pt x="1524635" y="398106"/>
                  </a:lnTo>
                  <a:lnTo>
                    <a:pt x="1485773" y="420738"/>
                  </a:lnTo>
                  <a:lnTo>
                    <a:pt x="1447292" y="443928"/>
                  </a:lnTo>
                  <a:lnTo>
                    <a:pt x="1409179" y="467664"/>
                  </a:lnTo>
                  <a:lnTo>
                    <a:pt x="1371447" y="491959"/>
                  </a:lnTo>
                  <a:lnTo>
                    <a:pt x="1334109" y="516788"/>
                  </a:lnTo>
                  <a:lnTo>
                    <a:pt x="1297152" y="542150"/>
                  </a:lnTo>
                  <a:lnTo>
                    <a:pt x="1260602" y="568045"/>
                  </a:lnTo>
                  <a:lnTo>
                    <a:pt x="1224445" y="594461"/>
                  </a:lnTo>
                  <a:lnTo>
                    <a:pt x="1188707" y="621398"/>
                  </a:lnTo>
                  <a:lnTo>
                    <a:pt x="1153375" y="648855"/>
                  </a:lnTo>
                  <a:lnTo>
                    <a:pt x="1118463" y="676808"/>
                  </a:lnTo>
                  <a:lnTo>
                    <a:pt x="1083970" y="705269"/>
                  </a:lnTo>
                  <a:lnTo>
                    <a:pt x="1049909" y="734237"/>
                  </a:lnTo>
                  <a:lnTo>
                    <a:pt x="1016292" y="763676"/>
                  </a:lnTo>
                  <a:lnTo>
                    <a:pt x="983119" y="793610"/>
                  </a:lnTo>
                  <a:lnTo>
                    <a:pt x="950379" y="824026"/>
                  </a:lnTo>
                  <a:lnTo>
                    <a:pt x="918095" y="854925"/>
                  </a:lnTo>
                  <a:lnTo>
                    <a:pt x="886282" y="886282"/>
                  </a:lnTo>
                  <a:lnTo>
                    <a:pt x="854925" y="918095"/>
                  </a:lnTo>
                  <a:lnTo>
                    <a:pt x="824026" y="950379"/>
                  </a:lnTo>
                  <a:lnTo>
                    <a:pt x="793610" y="983119"/>
                  </a:lnTo>
                  <a:lnTo>
                    <a:pt x="763676" y="1016292"/>
                  </a:lnTo>
                  <a:lnTo>
                    <a:pt x="734225" y="1049921"/>
                  </a:lnTo>
                  <a:lnTo>
                    <a:pt x="705269" y="1083970"/>
                  </a:lnTo>
                  <a:lnTo>
                    <a:pt x="676808" y="1118463"/>
                  </a:lnTo>
                  <a:lnTo>
                    <a:pt x="648855" y="1153375"/>
                  </a:lnTo>
                  <a:lnTo>
                    <a:pt x="621398" y="1188707"/>
                  </a:lnTo>
                  <a:lnTo>
                    <a:pt x="594461" y="1224445"/>
                  </a:lnTo>
                  <a:lnTo>
                    <a:pt x="568045" y="1260602"/>
                  </a:lnTo>
                  <a:lnTo>
                    <a:pt x="542150" y="1297152"/>
                  </a:lnTo>
                  <a:lnTo>
                    <a:pt x="516788" y="1334109"/>
                  </a:lnTo>
                  <a:lnTo>
                    <a:pt x="491959" y="1371447"/>
                  </a:lnTo>
                  <a:lnTo>
                    <a:pt x="467664" y="1409179"/>
                  </a:lnTo>
                  <a:lnTo>
                    <a:pt x="443928" y="1447292"/>
                  </a:lnTo>
                  <a:lnTo>
                    <a:pt x="420738" y="1485785"/>
                  </a:lnTo>
                  <a:lnTo>
                    <a:pt x="398106" y="1524635"/>
                  </a:lnTo>
                  <a:lnTo>
                    <a:pt x="376034" y="1563852"/>
                  </a:lnTo>
                  <a:lnTo>
                    <a:pt x="354533" y="1603425"/>
                  </a:lnTo>
                  <a:lnTo>
                    <a:pt x="333616" y="1643354"/>
                  </a:lnTo>
                  <a:lnTo>
                    <a:pt x="313270" y="1683639"/>
                  </a:lnTo>
                  <a:lnTo>
                    <a:pt x="293509" y="1724253"/>
                  </a:lnTo>
                  <a:lnTo>
                    <a:pt x="274332" y="1765211"/>
                  </a:lnTo>
                  <a:lnTo>
                    <a:pt x="255765" y="1806498"/>
                  </a:lnTo>
                  <a:lnTo>
                    <a:pt x="237794" y="1848104"/>
                  </a:lnTo>
                  <a:lnTo>
                    <a:pt x="220433" y="1890039"/>
                  </a:lnTo>
                  <a:lnTo>
                    <a:pt x="203682" y="1932279"/>
                  </a:lnTo>
                  <a:lnTo>
                    <a:pt x="187553" y="1974837"/>
                  </a:lnTo>
                  <a:lnTo>
                    <a:pt x="172046" y="2017687"/>
                  </a:lnTo>
                  <a:lnTo>
                    <a:pt x="157162" y="2060841"/>
                  </a:lnTo>
                  <a:lnTo>
                    <a:pt x="142925" y="2104288"/>
                  </a:lnTo>
                  <a:lnTo>
                    <a:pt x="129324" y="2148014"/>
                  </a:lnTo>
                  <a:lnTo>
                    <a:pt x="116370" y="2192032"/>
                  </a:lnTo>
                  <a:lnTo>
                    <a:pt x="104063" y="2236317"/>
                  </a:lnTo>
                  <a:lnTo>
                    <a:pt x="92417" y="2280869"/>
                  </a:lnTo>
                  <a:lnTo>
                    <a:pt x="81432" y="2325687"/>
                  </a:lnTo>
                  <a:lnTo>
                    <a:pt x="71120" y="2370772"/>
                  </a:lnTo>
                  <a:lnTo>
                    <a:pt x="61480" y="2416098"/>
                  </a:lnTo>
                  <a:lnTo>
                    <a:pt x="52514" y="2461679"/>
                  </a:lnTo>
                  <a:lnTo>
                    <a:pt x="44246" y="2507500"/>
                  </a:lnTo>
                  <a:lnTo>
                    <a:pt x="36652" y="2553563"/>
                  </a:lnTo>
                  <a:lnTo>
                    <a:pt x="29768" y="2599855"/>
                  </a:lnTo>
                  <a:lnTo>
                    <a:pt x="23583" y="2646362"/>
                  </a:lnTo>
                  <a:lnTo>
                    <a:pt x="18097" y="2693098"/>
                  </a:lnTo>
                  <a:lnTo>
                    <a:pt x="13335" y="2740050"/>
                  </a:lnTo>
                  <a:lnTo>
                    <a:pt x="9283" y="2787205"/>
                  </a:lnTo>
                  <a:lnTo>
                    <a:pt x="5956" y="2834563"/>
                  </a:lnTo>
                  <a:lnTo>
                    <a:pt x="3365" y="2882125"/>
                  </a:lnTo>
                  <a:lnTo>
                    <a:pt x="1498" y="2929877"/>
                  </a:lnTo>
                  <a:lnTo>
                    <a:pt x="381" y="2977807"/>
                  </a:lnTo>
                  <a:lnTo>
                    <a:pt x="0" y="3025927"/>
                  </a:lnTo>
                  <a:lnTo>
                    <a:pt x="381" y="3074047"/>
                  </a:lnTo>
                  <a:lnTo>
                    <a:pt x="1498" y="3121990"/>
                  </a:lnTo>
                  <a:lnTo>
                    <a:pt x="3365" y="3169742"/>
                  </a:lnTo>
                  <a:lnTo>
                    <a:pt x="5956" y="3217291"/>
                  </a:lnTo>
                  <a:lnTo>
                    <a:pt x="9283" y="3264662"/>
                  </a:lnTo>
                  <a:lnTo>
                    <a:pt x="13335" y="3311817"/>
                  </a:lnTo>
                  <a:lnTo>
                    <a:pt x="18097" y="3358769"/>
                  </a:lnTo>
                  <a:lnTo>
                    <a:pt x="23583" y="3405492"/>
                  </a:lnTo>
                  <a:lnTo>
                    <a:pt x="29768" y="3452012"/>
                  </a:lnTo>
                  <a:lnTo>
                    <a:pt x="36652" y="3498304"/>
                  </a:lnTo>
                  <a:lnTo>
                    <a:pt x="44246" y="3544366"/>
                  </a:lnTo>
                  <a:lnTo>
                    <a:pt x="52514" y="3590188"/>
                  </a:lnTo>
                  <a:lnTo>
                    <a:pt x="61480" y="3635768"/>
                  </a:lnTo>
                  <a:lnTo>
                    <a:pt x="71120" y="3681095"/>
                  </a:lnTo>
                  <a:lnTo>
                    <a:pt x="81432" y="3726180"/>
                  </a:lnTo>
                  <a:lnTo>
                    <a:pt x="92417" y="3770998"/>
                  </a:lnTo>
                  <a:lnTo>
                    <a:pt x="104063" y="3815550"/>
                  </a:lnTo>
                  <a:lnTo>
                    <a:pt x="116370" y="3859834"/>
                  </a:lnTo>
                  <a:lnTo>
                    <a:pt x="129324" y="3903853"/>
                  </a:lnTo>
                  <a:lnTo>
                    <a:pt x="142925" y="3947579"/>
                  </a:lnTo>
                  <a:lnTo>
                    <a:pt x="157162" y="3991025"/>
                  </a:lnTo>
                  <a:lnTo>
                    <a:pt x="172046" y="4034180"/>
                  </a:lnTo>
                  <a:lnTo>
                    <a:pt x="187553" y="4077030"/>
                  </a:lnTo>
                  <a:lnTo>
                    <a:pt x="203682" y="4119588"/>
                  </a:lnTo>
                  <a:lnTo>
                    <a:pt x="220433" y="4161828"/>
                  </a:lnTo>
                  <a:lnTo>
                    <a:pt x="237794" y="4203763"/>
                  </a:lnTo>
                  <a:lnTo>
                    <a:pt x="255765" y="4245368"/>
                  </a:lnTo>
                  <a:lnTo>
                    <a:pt x="274332" y="4286656"/>
                  </a:lnTo>
                  <a:lnTo>
                    <a:pt x="293509" y="4327614"/>
                  </a:lnTo>
                  <a:lnTo>
                    <a:pt x="313270" y="4368228"/>
                  </a:lnTo>
                  <a:lnTo>
                    <a:pt x="333616" y="4408513"/>
                  </a:lnTo>
                  <a:lnTo>
                    <a:pt x="354533" y="4448441"/>
                  </a:lnTo>
                  <a:lnTo>
                    <a:pt x="376034" y="4488015"/>
                  </a:lnTo>
                  <a:lnTo>
                    <a:pt x="398106" y="4527232"/>
                  </a:lnTo>
                  <a:lnTo>
                    <a:pt x="420738" y="4566094"/>
                  </a:lnTo>
                  <a:lnTo>
                    <a:pt x="443928" y="4604575"/>
                  </a:lnTo>
                  <a:lnTo>
                    <a:pt x="467664" y="4642688"/>
                  </a:lnTo>
                  <a:lnTo>
                    <a:pt x="491959" y="4680420"/>
                  </a:lnTo>
                  <a:lnTo>
                    <a:pt x="516788" y="4717758"/>
                  </a:lnTo>
                  <a:lnTo>
                    <a:pt x="542150" y="4754715"/>
                  </a:lnTo>
                  <a:lnTo>
                    <a:pt x="568045" y="4791265"/>
                  </a:lnTo>
                  <a:lnTo>
                    <a:pt x="594461" y="4827422"/>
                  </a:lnTo>
                  <a:lnTo>
                    <a:pt x="621398" y="4863160"/>
                  </a:lnTo>
                  <a:lnTo>
                    <a:pt x="648855" y="4898491"/>
                  </a:lnTo>
                  <a:lnTo>
                    <a:pt x="676808" y="4933404"/>
                  </a:lnTo>
                  <a:lnTo>
                    <a:pt x="705269" y="4967897"/>
                  </a:lnTo>
                  <a:lnTo>
                    <a:pt x="734225" y="5001946"/>
                  </a:lnTo>
                  <a:lnTo>
                    <a:pt x="763676" y="5035575"/>
                  </a:lnTo>
                  <a:lnTo>
                    <a:pt x="793610" y="5068748"/>
                  </a:lnTo>
                  <a:lnTo>
                    <a:pt x="824026" y="5101488"/>
                  </a:lnTo>
                  <a:lnTo>
                    <a:pt x="854925" y="5133759"/>
                  </a:lnTo>
                  <a:lnTo>
                    <a:pt x="886282" y="5165585"/>
                  </a:lnTo>
                  <a:lnTo>
                    <a:pt x="918095" y="5196941"/>
                  </a:lnTo>
                  <a:lnTo>
                    <a:pt x="950379" y="5227840"/>
                  </a:lnTo>
                  <a:lnTo>
                    <a:pt x="983119" y="5258257"/>
                  </a:lnTo>
                  <a:lnTo>
                    <a:pt x="1016292" y="5288191"/>
                  </a:lnTo>
                  <a:lnTo>
                    <a:pt x="1049909" y="5317629"/>
                  </a:lnTo>
                  <a:lnTo>
                    <a:pt x="1083970" y="5346598"/>
                  </a:lnTo>
                  <a:lnTo>
                    <a:pt x="1118463" y="5375059"/>
                  </a:lnTo>
                  <a:lnTo>
                    <a:pt x="1153375" y="5403012"/>
                  </a:lnTo>
                  <a:lnTo>
                    <a:pt x="1188707" y="5430469"/>
                  </a:lnTo>
                  <a:lnTo>
                    <a:pt x="1224445" y="5457406"/>
                  </a:lnTo>
                  <a:lnTo>
                    <a:pt x="1260602" y="5483822"/>
                  </a:lnTo>
                  <a:lnTo>
                    <a:pt x="1297152" y="5509717"/>
                  </a:lnTo>
                  <a:lnTo>
                    <a:pt x="1334109" y="5535079"/>
                  </a:lnTo>
                  <a:lnTo>
                    <a:pt x="1371447" y="5559907"/>
                  </a:lnTo>
                  <a:lnTo>
                    <a:pt x="1409179" y="5584190"/>
                  </a:lnTo>
                  <a:lnTo>
                    <a:pt x="1447292" y="5607939"/>
                  </a:lnTo>
                  <a:lnTo>
                    <a:pt x="1485773" y="5631129"/>
                  </a:lnTo>
                  <a:lnTo>
                    <a:pt x="1524635" y="5653760"/>
                  </a:lnTo>
                  <a:lnTo>
                    <a:pt x="1563852" y="5675820"/>
                  </a:lnTo>
                  <a:lnTo>
                    <a:pt x="1603425" y="5697321"/>
                  </a:lnTo>
                  <a:lnTo>
                    <a:pt x="1643354" y="5718251"/>
                  </a:lnTo>
                  <a:lnTo>
                    <a:pt x="1683639" y="5738596"/>
                  </a:lnTo>
                  <a:lnTo>
                    <a:pt x="1724253" y="5758358"/>
                  </a:lnTo>
                  <a:lnTo>
                    <a:pt x="1765211" y="5777522"/>
                  </a:lnTo>
                  <a:lnTo>
                    <a:pt x="1806498" y="5796102"/>
                  </a:lnTo>
                  <a:lnTo>
                    <a:pt x="1848104" y="5814072"/>
                  </a:lnTo>
                  <a:lnTo>
                    <a:pt x="1890039" y="5831433"/>
                  </a:lnTo>
                  <a:lnTo>
                    <a:pt x="1932279" y="5848185"/>
                  </a:lnTo>
                  <a:lnTo>
                    <a:pt x="1974837" y="5864314"/>
                  </a:lnTo>
                  <a:lnTo>
                    <a:pt x="2017687" y="5879820"/>
                  </a:lnTo>
                  <a:lnTo>
                    <a:pt x="2060841" y="5894692"/>
                  </a:lnTo>
                  <a:lnTo>
                    <a:pt x="2104288" y="5908941"/>
                  </a:lnTo>
                  <a:lnTo>
                    <a:pt x="2148014" y="5922543"/>
                  </a:lnTo>
                  <a:lnTo>
                    <a:pt x="2192020" y="5935497"/>
                  </a:lnTo>
                  <a:lnTo>
                    <a:pt x="2236317" y="5947803"/>
                  </a:lnTo>
                  <a:lnTo>
                    <a:pt x="2280869" y="5959449"/>
                  </a:lnTo>
                  <a:lnTo>
                    <a:pt x="2325687" y="5970422"/>
                  </a:lnTo>
                  <a:lnTo>
                    <a:pt x="2370772" y="5980747"/>
                  </a:lnTo>
                  <a:lnTo>
                    <a:pt x="2416098" y="5990387"/>
                  </a:lnTo>
                  <a:lnTo>
                    <a:pt x="2461679" y="5999340"/>
                  </a:lnTo>
                  <a:lnTo>
                    <a:pt x="2507500" y="6007620"/>
                  </a:lnTo>
                  <a:lnTo>
                    <a:pt x="2553563" y="6015202"/>
                  </a:lnTo>
                  <a:lnTo>
                    <a:pt x="2599855" y="6022098"/>
                  </a:lnTo>
                  <a:lnTo>
                    <a:pt x="2646362" y="6028283"/>
                  </a:lnTo>
                  <a:lnTo>
                    <a:pt x="2648839" y="6028575"/>
                  </a:lnTo>
                  <a:lnTo>
                    <a:pt x="2694267" y="6034608"/>
                  </a:lnTo>
                  <a:lnTo>
                    <a:pt x="2741053" y="6040094"/>
                  </a:lnTo>
                  <a:lnTo>
                    <a:pt x="2788043" y="6044870"/>
                  </a:lnTo>
                  <a:lnTo>
                    <a:pt x="2835249" y="6048921"/>
                  </a:lnTo>
                  <a:lnTo>
                    <a:pt x="2882658" y="6052248"/>
                  </a:lnTo>
                  <a:lnTo>
                    <a:pt x="2930271" y="6054852"/>
                  </a:lnTo>
                  <a:lnTo>
                    <a:pt x="2978073" y="6056719"/>
                  </a:lnTo>
                  <a:lnTo>
                    <a:pt x="3026067" y="6057836"/>
                  </a:lnTo>
                  <a:lnTo>
                    <a:pt x="3074225" y="6058217"/>
                  </a:lnTo>
                  <a:lnTo>
                    <a:pt x="11790121" y="6058217"/>
                  </a:lnTo>
                  <a:lnTo>
                    <a:pt x="11790121" y="12"/>
                  </a:lnTo>
                  <a:close/>
                </a:path>
              </a:pathLst>
            </a:custGeom>
            <a:solidFill>
              <a:srgbClr val="3CCBDA"/>
            </a:solidFill>
          </p:spPr>
          <p:txBody>
            <a:bodyPr wrap="square" lIns="0" tIns="0" rIns="0" bIns="0" rtlCol="0"/>
            <a:lstStyle/>
            <a:p>
              <a:endParaRPr/>
            </a:p>
          </p:txBody>
        </p:sp>
        <p:pic>
          <p:nvPicPr>
            <p:cNvPr id="14" name="object 4">
              <a:extLst>
                <a:ext uri="{FF2B5EF4-FFF2-40B4-BE49-F238E27FC236}">
                  <a16:creationId xmlns:a16="http://schemas.microsoft.com/office/drawing/2014/main" id="{1F7D795D-C7D5-9AFF-9A0E-33C95B8B9762}"/>
                </a:ext>
              </a:extLst>
            </p:cNvPr>
            <p:cNvPicPr/>
            <p:nvPr/>
          </p:nvPicPr>
          <p:blipFill>
            <a:blip r:embed="rId2" cstate="print"/>
            <a:stretch>
              <a:fillRect/>
            </a:stretch>
          </p:blipFill>
          <p:spPr>
            <a:xfrm>
              <a:off x="2556001" y="8713"/>
              <a:ext cx="7800977" cy="7124700"/>
            </a:xfrm>
            <a:prstGeom prst="rect">
              <a:avLst/>
            </a:prstGeom>
          </p:spPr>
        </p:pic>
      </p:gr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12"/>
            <a:ext cx="15120619" cy="7560309"/>
          </a:xfrm>
          <a:custGeom>
            <a:avLst/>
            <a:gdLst/>
            <a:ahLst/>
            <a:cxnLst/>
            <a:rect l="l" t="t" r="r" b="b"/>
            <a:pathLst>
              <a:path w="15120619" h="7560309">
                <a:moveTo>
                  <a:pt x="15120010" y="0"/>
                </a:moveTo>
                <a:lnTo>
                  <a:pt x="0" y="0"/>
                </a:lnTo>
                <a:lnTo>
                  <a:pt x="0" y="7559992"/>
                </a:lnTo>
                <a:lnTo>
                  <a:pt x="15120010" y="7559992"/>
                </a:lnTo>
                <a:lnTo>
                  <a:pt x="15120010" y="0"/>
                </a:lnTo>
                <a:close/>
              </a:path>
            </a:pathLst>
          </a:custGeom>
          <a:solidFill>
            <a:srgbClr val="0ABBB5"/>
          </a:solidFill>
        </p:spPr>
        <p:txBody>
          <a:bodyPr wrap="square" lIns="0" tIns="0" rIns="0" bIns="0" rtlCol="0"/>
          <a:lstStyle/>
          <a:p>
            <a:endParaRPr/>
          </a:p>
        </p:txBody>
      </p:sp>
      <p:grpSp>
        <p:nvGrpSpPr>
          <p:cNvPr id="3" name="object 3"/>
          <p:cNvGrpSpPr/>
          <p:nvPr/>
        </p:nvGrpSpPr>
        <p:grpSpPr>
          <a:xfrm>
            <a:off x="9322832" y="1835976"/>
            <a:ext cx="5797550" cy="5724525"/>
            <a:chOff x="9322832" y="1835976"/>
            <a:chExt cx="5797550" cy="5724525"/>
          </a:xfrm>
        </p:grpSpPr>
        <p:sp>
          <p:nvSpPr>
            <p:cNvPr id="4" name="object 4"/>
            <p:cNvSpPr/>
            <p:nvPr/>
          </p:nvSpPr>
          <p:spPr>
            <a:xfrm>
              <a:off x="10130400" y="3386984"/>
              <a:ext cx="4989830" cy="4173220"/>
            </a:xfrm>
            <a:custGeom>
              <a:avLst/>
              <a:gdLst/>
              <a:ahLst/>
              <a:cxnLst/>
              <a:rect l="l" t="t" r="r" b="b"/>
              <a:pathLst>
                <a:path w="4989830" h="4173220">
                  <a:moveTo>
                    <a:pt x="4003827" y="0"/>
                  </a:moveTo>
                  <a:lnTo>
                    <a:pt x="3946658" y="186"/>
                  </a:lnTo>
                  <a:lnTo>
                    <a:pt x="3889919" y="745"/>
                  </a:lnTo>
                  <a:lnTo>
                    <a:pt x="3833609" y="1678"/>
                  </a:lnTo>
                  <a:lnTo>
                    <a:pt x="3777729" y="2984"/>
                  </a:lnTo>
                  <a:lnTo>
                    <a:pt x="3722277" y="4665"/>
                  </a:lnTo>
                  <a:lnTo>
                    <a:pt x="3667254" y="6720"/>
                  </a:lnTo>
                  <a:lnTo>
                    <a:pt x="3612659" y="9150"/>
                  </a:lnTo>
                  <a:lnTo>
                    <a:pt x="3558491" y="11955"/>
                  </a:lnTo>
                  <a:lnTo>
                    <a:pt x="3504750" y="15136"/>
                  </a:lnTo>
                  <a:lnTo>
                    <a:pt x="3451436" y="18693"/>
                  </a:lnTo>
                  <a:lnTo>
                    <a:pt x="3398548" y="22627"/>
                  </a:lnTo>
                  <a:lnTo>
                    <a:pt x="3346087" y="26937"/>
                  </a:lnTo>
                  <a:lnTo>
                    <a:pt x="3294050" y="31625"/>
                  </a:lnTo>
                  <a:lnTo>
                    <a:pt x="3242439" y="36691"/>
                  </a:lnTo>
                  <a:lnTo>
                    <a:pt x="3191253" y="42135"/>
                  </a:lnTo>
                  <a:lnTo>
                    <a:pt x="3140490" y="47957"/>
                  </a:lnTo>
                  <a:lnTo>
                    <a:pt x="3040237" y="60739"/>
                  </a:lnTo>
                  <a:lnTo>
                    <a:pt x="2941676" y="75040"/>
                  </a:lnTo>
                  <a:lnTo>
                    <a:pt x="2844804" y="90863"/>
                  </a:lnTo>
                  <a:lnTo>
                    <a:pt x="2749618" y="108211"/>
                  </a:lnTo>
                  <a:lnTo>
                    <a:pt x="2656114" y="127088"/>
                  </a:lnTo>
                  <a:lnTo>
                    <a:pt x="2609992" y="137101"/>
                  </a:lnTo>
                  <a:lnTo>
                    <a:pt x="2564289" y="147497"/>
                  </a:lnTo>
                  <a:lnTo>
                    <a:pt x="2519005" y="158276"/>
                  </a:lnTo>
                  <a:lnTo>
                    <a:pt x="2474140" y="169440"/>
                  </a:lnTo>
                  <a:lnTo>
                    <a:pt x="2429693" y="180989"/>
                  </a:lnTo>
                  <a:lnTo>
                    <a:pt x="2385664" y="192922"/>
                  </a:lnTo>
                  <a:lnTo>
                    <a:pt x="2342052" y="205240"/>
                  </a:lnTo>
                  <a:lnTo>
                    <a:pt x="2298857" y="217945"/>
                  </a:lnTo>
                  <a:lnTo>
                    <a:pt x="2256079" y="231035"/>
                  </a:lnTo>
                  <a:lnTo>
                    <a:pt x="2213717" y="244512"/>
                  </a:lnTo>
                  <a:lnTo>
                    <a:pt x="2171771" y="258376"/>
                  </a:lnTo>
                  <a:lnTo>
                    <a:pt x="2130239" y="272627"/>
                  </a:lnTo>
                  <a:lnTo>
                    <a:pt x="2089123" y="287266"/>
                  </a:lnTo>
                  <a:lnTo>
                    <a:pt x="2048422" y="302293"/>
                  </a:lnTo>
                  <a:lnTo>
                    <a:pt x="2008134" y="317709"/>
                  </a:lnTo>
                  <a:lnTo>
                    <a:pt x="1968260" y="333513"/>
                  </a:lnTo>
                  <a:lnTo>
                    <a:pt x="1928800" y="349707"/>
                  </a:lnTo>
                  <a:lnTo>
                    <a:pt x="1889752" y="366291"/>
                  </a:lnTo>
                  <a:lnTo>
                    <a:pt x="1851117" y="383265"/>
                  </a:lnTo>
                  <a:lnTo>
                    <a:pt x="1812893" y="400629"/>
                  </a:lnTo>
                  <a:lnTo>
                    <a:pt x="1775082" y="418384"/>
                  </a:lnTo>
                  <a:lnTo>
                    <a:pt x="1737682" y="436531"/>
                  </a:lnTo>
                  <a:lnTo>
                    <a:pt x="1700692" y="455069"/>
                  </a:lnTo>
                  <a:lnTo>
                    <a:pt x="1664113" y="473999"/>
                  </a:lnTo>
                  <a:lnTo>
                    <a:pt x="1627944" y="493322"/>
                  </a:lnTo>
                  <a:lnTo>
                    <a:pt x="1592185" y="513038"/>
                  </a:lnTo>
                  <a:lnTo>
                    <a:pt x="1556835" y="533147"/>
                  </a:lnTo>
                  <a:lnTo>
                    <a:pt x="1521894" y="553650"/>
                  </a:lnTo>
                  <a:lnTo>
                    <a:pt x="1487361" y="574547"/>
                  </a:lnTo>
                  <a:lnTo>
                    <a:pt x="1453236" y="595838"/>
                  </a:lnTo>
                  <a:lnTo>
                    <a:pt x="1419519" y="617525"/>
                  </a:lnTo>
                  <a:lnTo>
                    <a:pt x="1386209" y="639606"/>
                  </a:lnTo>
                  <a:lnTo>
                    <a:pt x="1353306" y="662084"/>
                  </a:lnTo>
                  <a:lnTo>
                    <a:pt x="1320809" y="684957"/>
                  </a:lnTo>
                  <a:lnTo>
                    <a:pt x="1288718" y="708228"/>
                  </a:lnTo>
                  <a:lnTo>
                    <a:pt x="1257032" y="731895"/>
                  </a:lnTo>
                  <a:lnTo>
                    <a:pt x="1225752" y="755959"/>
                  </a:lnTo>
                  <a:lnTo>
                    <a:pt x="1194877" y="780421"/>
                  </a:lnTo>
                  <a:lnTo>
                    <a:pt x="1164405" y="805281"/>
                  </a:lnTo>
                  <a:lnTo>
                    <a:pt x="1134338" y="830540"/>
                  </a:lnTo>
                  <a:lnTo>
                    <a:pt x="1104675" y="856197"/>
                  </a:lnTo>
                  <a:lnTo>
                    <a:pt x="1075414" y="882254"/>
                  </a:lnTo>
                  <a:lnTo>
                    <a:pt x="1046556" y="908711"/>
                  </a:lnTo>
                  <a:lnTo>
                    <a:pt x="1018101" y="935568"/>
                  </a:lnTo>
                  <a:lnTo>
                    <a:pt x="990047" y="962825"/>
                  </a:lnTo>
                  <a:lnTo>
                    <a:pt x="962395" y="990483"/>
                  </a:lnTo>
                  <a:lnTo>
                    <a:pt x="935144" y="1018543"/>
                  </a:lnTo>
                  <a:lnTo>
                    <a:pt x="908293" y="1047004"/>
                  </a:lnTo>
                  <a:lnTo>
                    <a:pt x="881843" y="1075868"/>
                  </a:lnTo>
                  <a:lnTo>
                    <a:pt x="855793" y="1105133"/>
                  </a:lnTo>
                  <a:lnTo>
                    <a:pt x="830142" y="1134802"/>
                  </a:lnTo>
                  <a:lnTo>
                    <a:pt x="804890" y="1164874"/>
                  </a:lnTo>
                  <a:lnTo>
                    <a:pt x="780037" y="1195350"/>
                  </a:lnTo>
                  <a:lnTo>
                    <a:pt x="755582" y="1226230"/>
                  </a:lnTo>
                  <a:lnTo>
                    <a:pt x="731525" y="1257515"/>
                  </a:lnTo>
                  <a:lnTo>
                    <a:pt x="707866" y="1289204"/>
                  </a:lnTo>
                  <a:lnTo>
                    <a:pt x="684603" y="1321299"/>
                  </a:lnTo>
                  <a:lnTo>
                    <a:pt x="661737" y="1353799"/>
                  </a:lnTo>
                  <a:lnTo>
                    <a:pt x="639267" y="1386706"/>
                  </a:lnTo>
                  <a:lnTo>
                    <a:pt x="617193" y="1420019"/>
                  </a:lnTo>
                  <a:lnTo>
                    <a:pt x="595515" y="1453739"/>
                  </a:lnTo>
                  <a:lnTo>
                    <a:pt x="574231" y="1487866"/>
                  </a:lnTo>
                  <a:lnTo>
                    <a:pt x="553342" y="1522401"/>
                  </a:lnTo>
                  <a:lnTo>
                    <a:pt x="532847" y="1557344"/>
                  </a:lnTo>
                  <a:lnTo>
                    <a:pt x="512746" y="1592696"/>
                  </a:lnTo>
                  <a:lnTo>
                    <a:pt x="493038" y="1628456"/>
                  </a:lnTo>
                  <a:lnTo>
                    <a:pt x="473723" y="1664626"/>
                  </a:lnTo>
                  <a:lnTo>
                    <a:pt x="454801" y="1701206"/>
                  </a:lnTo>
                  <a:lnTo>
                    <a:pt x="436271" y="1738195"/>
                  </a:lnTo>
                  <a:lnTo>
                    <a:pt x="418133" y="1775596"/>
                  </a:lnTo>
                  <a:lnTo>
                    <a:pt x="400386" y="1813407"/>
                  </a:lnTo>
                  <a:lnTo>
                    <a:pt x="383029" y="1851629"/>
                  </a:lnTo>
                  <a:lnTo>
                    <a:pt x="366064" y="1890263"/>
                  </a:lnTo>
                  <a:lnTo>
                    <a:pt x="349488" y="1929309"/>
                  </a:lnTo>
                  <a:lnTo>
                    <a:pt x="333302" y="1968768"/>
                  </a:lnTo>
                  <a:lnTo>
                    <a:pt x="317506" y="2008640"/>
                  </a:lnTo>
                  <a:lnTo>
                    <a:pt x="302098" y="2048925"/>
                  </a:lnTo>
                  <a:lnTo>
                    <a:pt x="287079" y="2089623"/>
                  </a:lnTo>
                  <a:lnTo>
                    <a:pt x="272447" y="2130736"/>
                  </a:lnTo>
                  <a:lnTo>
                    <a:pt x="258204" y="2172263"/>
                  </a:lnTo>
                  <a:lnTo>
                    <a:pt x="244348" y="2214206"/>
                  </a:lnTo>
                  <a:lnTo>
                    <a:pt x="230878" y="2256563"/>
                  </a:lnTo>
                  <a:lnTo>
                    <a:pt x="217795" y="2299336"/>
                  </a:lnTo>
                  <a:lnTo>
                    <a:pt x="205098" y="2342526"/>
                  </a:lnTo>
                  <a:lnTo>
                    <a:pt x="192787" y="2386132"/>
                  </a:lnTo>
                  <a:lnTo>
                    <a:pt x="180861" y="2430154"/>
                  </a:lnTo>
                  <a:lnTo>
                    <a:pt x="169320" y="2474594"/>
                  </a:lnTo>
                  <a:lnTo>
                    <a:pt x="158163" y="2519452"/>
                  </a:lnTo>
                  <a:lnTo>
                    <a:pt x="147390" y="2564728"/>
                  </a:lnTo>
                  <a:lnTo>
                    <a:pt x="137000" y="2610422"/>
                  </a:lnTo>
                  <a:lnTo>
                    <a:pt x="126994" y="2656536"/>
                  </a:lnTo>
                  <a:lnTo>
                    <a:pt x="117371" y="2703068"/>
                  </a:lnTo>
                  <a:lnTo>
                    <a:pt x="108130" y="2750021"/>
                  </a:lnTo>
                  <a:lnTo>
                    <a:pt x="99271" y="2797393"/>
                  </a:lnTo>
                  <a:lnTo>
                    <a:pt x="90794" y="2845186"/>
                  </a:lnTo>
                  <a:lnTo>
                    <a:pt x="82697" y="2893400"/>
                  </a:lnTo>
                  <a:lnTo>
                    <a:pt x="74982" y="2942035"/>
                  </a:lnTo>
                  <a:lnTo>
                    <a:pt x="67646" y="2991092"/>
                  </a:lnTo>
                  <a:lnTo>
                    <a:pt x="60691" y="3040571"/>
                  </a:lnTo>
                  <a:lnTo>
                    <a:pt x="54115" y="3090472"/>
                  </a:lnTo>
                  <a:lnTo>
                    <a:pt x="47919" y="3140796"/>
                  </a:lnTo>
                  <a:lnTo>
                    <a:pt x="42101" y="3191544"/>
                  </a:lnTo>
                  <a:lnTo>
                    <a:pt x="36661" y="3242715"/>
                  </a:lnTo>
                  <a:lnTo>
                    <a:pt x="31599" y="3294311"/>
                  </a:lnTo>
                  <a:lnTo>
                    <a:pt x="26915" y="3346331"/>
                  </a:lnTo>
                  <a:lnTo>
                    <a:pt x="22608" y="3398776"/>
                  </a:lnTo>
                  <a:lnTo>
                    <a:pt x="18677" y="3451646"/>
                  </a:lnTo>
                  <a:lnTo>
                    <a:pt x="15123" y="3504942"/>
                  </a:lnTo>
                  <a:lnTo>
                    <a:pt x="11945" y="3558664"/>
                  </a:lnTo>
                  <a:lnTo>
                    <a:pt x="9142" y="3612812"/>
                  </a:lnTo>
                  <a:lnTo>
                    <a:pt x="6714" y="3667387"/>
                  </a:lnTo>
                  <a:lnTo>
                    <a:pt x="4660" y="3722390"/>
                  </a:lnTo>
                  <a:lnTo>
                    <a:pt x="2981" y="3777820"/>
                  </a:lnTo>
                  <a:lnTo>
                    <a:pt x="1676" y="3833679"/>
                  </a:lnTo>
                  <a:lnTo>
                    <a:pt x="744" y="3889966"/>
                  </a:lnTo>
                  <a:lnTo>
                    <a:pt x="186" y="3946682"/>
                  </a:lnTo>
                  <a:lnTo>
                    <a:pt x="0" y="4003827"/>
                  </a:lnTo>
                  <a:lnTo>
                    <a:pt x="186" y="4060972"/>
                  </a:lnTo>
                  <a:lnTo>
                    <a:pt x="744" y="4117688"/>
                  </a:lnTo>
                  <a:lnTo>
                    <a:pt x="1660" y="4173020"/>
                  </a:lnTo>
                  <a:lnTo>
                    <a:pt x="4989585" y="4173020"/>
                  </a:lnTo>
                  <a:lnTo>
                    <a:pt x="4989585" y="63857"/>
                  </a:lnTo>
                  <a:lnTo>
                    <a:pt x="4917502" y="54158"/>
                  </a:lnTo>
                  <a:lnTo>
                    <a:pt x="4867163" y="47957"/>
                  </a:lnTo>
                  <a:lnTo>
                    <a:pt x="4816401" y="42135"/>
                  </a:lnTo>
                  <a:lnTo>
                    <a:pt x="4765215" y="36691"/>
                  </a:lnTo>
                  <a:lnTo>
                    <a:pt x="4713603" y="31625"/>
                  </a:lnTo>
                  <a:lnTo>
                    <a:pt x="4661567" y="26937"/>
                  </a:lnTo>
                  <a:lnTo>
                    <a:pt x="4609105" y="22627"/>
                  </a:lnTo>
                  <a:lnTo>
                    <a:pt x="4556218" y="18693"/>
                  </a:lnTo>
                  <a:lnTo>
                    <a:pt x="4502904" y="15136"/>
                  </a:lnTo>
                  <a:lnTo>
                    <a:pt x="4449163" y="11955"/>
                  </a:lnTo>
                  <a:lnTo>
                    <a:pt x="4394995" y="9150"/>
                  </a:lnTo>
                  <a:lnTo>
                    <a:pt x="4340400" y="6720"/>
                  </a:lnTo>
                  <a:lnTo>
                    <a:pt x="4285377" y="4665"/>
                  </a:lnTo>
                  <a:lnTo>
                    <a:pt x="4229925" y="2984"/>
                  </a:lnTo>
                  <a:lnTo>
                    <a:pt x="4174045" y="1678"/>
                  </a:lnTo>
                  <a:lnTo>
                    <a:pt x="4117735" y="745"/>
                  </a:lnTo>
                  <a:lnTo>
                    <a:pt x="4060996" y="186"/>
                  </a:lnTo>
                  <a:lnTo>
                    <a:pt x="4003827" y="0"/>
                  </a:lnTo>
                  <a:close/>
                </a:path>
              </a:pathLst>
            </a:custGeom>
            <a:solidFill>
              <a:srgbClr val="DE1B76"/>
            </a:solidFill>
          </p:spPr>
          <p:txBody>
            <a:bodyPr wrap="square" lIns="0" tIns="0" rIns="0" bIns="0" rtlCol="0"/>
            <a:lstStyle/>
            <a:p>
              <a:endParaRPr/>
            </a:p>
          </p:txBody>
        </p:sp>
        <p:pic>
          <p:nvPicPr>
            <p:cNvPr id="5" name="object 5"/>
            <p:cNvPicPr/>
            <p:nvPr/>
          </p:nvPicPr>
          <p:blipFill>
            <a:blip r:embed="rId2" cstate="print"/>
            <a:stretch>
              <a:fillRect/>
            </a:stretch>
          </p:blipFill>
          <p:spPr>
            <a:xfrm>
              <a:off x="9322832" y="1835976"/>
              <a:ext cx="5789329" cy="5724028"/>
            </a:xfrm>
            <a:prstGeom prst="rect">
              <a:avLst/>
            </a:prstGeom>
          </p:spPr>
        </p:pic>
      </p:grpSp>
      <p:sp>
        <p:nvSpPr>
          <p:cNvPr id="9" name="object 9"/>
          <p:cNvSpPr txBox="1">
            <a:spLocks noGrp="1"/>
          </p:cNvSpPr>
          <p:nvPr>
            <p:ph type="title"/>
          </p:nvPr>
        </p:nvSpPr>
        <p:spPr>
          <a:xfrm>
            <a:off x="707299" y="1594105"/>
            <a:ext cx="5089525" cy="1192634"/>
          </a:xfrm>
          <a:prstGeom prst="rect">
            <a:avLst/>
          </a:prstGeom>
        </p:spPr>
        <p:txBody>
          <a:bodyPr vert="horz" wrap="square" lIns="0" tIns="12700" rIns="0" bIns="0" rtlCol="0">
            <a:spAutoFit/>
          </a:bodyPr>
          <a:lstStyle/>
          <a:p>
            <a:pPr marL="12700">
              <a:lnSpc>
                <a:spcPts val="4620"/>
              </a:lnSpc>
              <a:spcBef>
                <a:spcPts val="100"/>
              </a:spcBef>
            </a:pPr>
            <a:r>
              <a:rPr lang="en-CA" sz="4200" spc="204" dirty="0">
                <a:solidFill>
                  <a:schemeClr val="tx1"/>
                </a:solidFill>
              </a:rPr>
              <a:t>Do you have any questions? </a:t>
            </a:r>
            <a:endParaRPr sz="4200" dirty="0">
              <a:solidFill>
                <a:schemeClr val="tx1"/>
              </a:solidFil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9576" y="2541"/>
            <a:ext cx="15120619" cy="7560309"/>
          </a:xfrm>
          <a:custGeom>
            <a:avLst/>
            <a:gdLst/>
            <a:ahLst/>
            <a:cxnLst/>
            <a:rect l="l" t="t" r="r" b="b"/>
            <a:pathLst>
              <a:path w="15120619" h="7560309">
                <a:moveTo>
                  <a:pt x="15120010" y="0"/>
                </a:moveTo>
                <a:lnTo>
                  <a:pt x="0" y="0"/>
                </a:lnTo>
                <a:lnTo>
                  <a:pt x="0" y="7559992"/>
                </a:lnTo>
                <a:lnTo>
                  <a:pt x="15120010" y="7559992"/>
                </a:lnTo>
                <a:lnTo>
                  <a:pt x="15120010" y="0"/>
                </a:lnTo>
                <a:close/>
              </a:path>
            </a:pathLst>
          </a:custGeom>
          <a:solidFill>
            <a:srgbClr val="0ABBB5"/>
          </a:solidFill>
          <a:ln>
            <a:solidFill>
              <a:srgbClr val="0ABBB5"/>
            </a:solidFill>
          </a:ln>
        </p:spPr>
        <p:txBody>
          <a:bodyPr wrap="square" lIns="0" tIns="0" rIns="0" bIns="0" rtlCol="0"/>
          <a:lstStyle/>
          <a:p>
            <a:endParaRPr dirty="0"/>
          </a:p>
        </p:txBody>
      </p:sp>
      <p:sp>
        <p:nvSpPr>
          <p:cNvPr id="5" name="object 5"/>
          <p:cNvSpPr txBox="1">
            <a:spLocks noGrp="1"/>
          </p:cNvSpPr>
          <p:nvPr>
            <p:ph type="title"/>
          </p:nvPr>
        </p:nvSpPr>
        <p:spPr>
          <a:xfrm>
            <a:off x="932299" y="882905"/>
            <a:ext cx="9678551" cy="3111108"/>
          </a:xfrm>
          <a:prstGeom prst="rect">
            <a:avLst/>
          </a:prstGeom>
        </p:spPr>
        <p:txBody>
          <a:bodyPr vert="horz" wrap="square" lIns="0" tIns="154940" rIns="0" bIns="0" rtlCol="0">
            <a:spAutoFit/>
          </a:bodyPr>
          <a:lstStyle/>
          <a:p>
            <a:pPr marL="12700" marR="906144">
              <a:spcBef>
                <a:spcPts val="1220"/>
              </a:spcBef>
            </a:pPr>
            <a:r>
              <a:rPr lang="en-GB" sz="5600" spc="185" dirty="0">
                <a:solidFill>
                  <a:srgbClr val="191530"/>
                </a:solidFill>
              </a:rPr>
              <a:t>Build Your Growth Marketing Strategy </a:t>
            </a:r>
            <a:br>
              <a:rPr lang="en-GB" sz="5600" spc="185" dirty="0">
                <a:solidFill>
                  <a:srgbClr val="191530"/>
                </a:solidFill>
              </a:rPr>
            </a:br>
            <a:r>
              <a:rPr lang="en-GB" sz="2000" b="0" spc="150" dirty="0">
                <a:solidFill>
                  <a:srgbClr val="FFFFFF"/>
                </a:solidFill>
                <a:latin typeface="Gill Sans MT"/>
                <a:cs typeface="Gill Sans MT"/>
              </a:rPr>
              <a:t>Traditionally, marketing focuses on top-of-funnel activities that attract potential customers and deliver them to sales teams. Growth marketing integrates the entire pipeline.</a:t>
            </a:r>
            <a:br>
              <a:rPr lang="en-GB" sz="2000" b="0" spc="150" dirty="0">
                <a:solidFill>
                  <a:srgbClr val="FFFFFF"/>
                </a:solidFill>
                <a:latin typeface="Gill Sans MT"/>
                <a:cs typeface="Gill Sans MT"/>
              </a:rPr>
            </a:br>
            <a:endParaRPr lang="en-GB" sz="2000" dirty="0">
              <a:latin typeface="Gill Sans MT"/>
              <a:cs typeface="Gill Sans MT"/>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68" name="Group 67">
            <a:extLst>
              <a:ext uri="{FF2B5EF4-FFF2-40B4-BE49-F238E27FC236}">
                <a16:creationId xmlns:a16="http://schemas.microsoft.com/office/drawing/2014/main" id="{AABCEA13-4282-0632-E934-871F98CFE549}"/>
              </a:ext>
            </a:extLst>
          </p:cNvPr>
          <p:cNvGrpSpPr/>
          <p:nvPr/>
        </p:nvGrpSpPr>
        <p:grpSpPr>
          <a:xfrm>
            <a:off x="0" y="901217"/>
            <a:ext cx="5661742" cy="6659094"/>
            <a:chOff x="0" y="901217"/>
            <a:chExt cx="5661742" cy="6659094"/>
          </a:xfrm>
        </p:grpSpPr>
        <p:sp>
          <p:nvSpPr>
            <p:cNvPr id="53" name="object 53"/>
            <p:cNvSpPr/>
            <p:nvPr/>
          </p:nvSpPr>
          <p:spPr>
            <a:xfrm>
              <a:off x="0" y="3582036"/>
              <a:ext cx="4018915" cy="3978275"/>
            </a:xfrm>
            <a:custGeom>
              <a:avLst/>
              <a:gdLst/>
              <a:ahLst/>
              <a:cxnLst/>
              <a:rect l="l" t="t" r="r" b="b"/>
              <a:pathLst>
                <a:path w="4018915" h="3978275">
                  <a:moveTo>
                    <a:pt x="1681742" y="356496"/>
                  </a:moveTo>
                  <a:lnTo>
                    <a:pt x="1680053" y="360064"/>
                  </a:lnTo>
                  <a:lnTo>
                    <a:pt x="1660876" y="378962"/>
                  </a:lnTo>
                  <a:lnTo>
                    <a:pt x="1644417" y="394367"/>
                  </a:lnTo>
                  <a:lnTo>
                    <a:pt x="1636238" y="402147"/>
                  </a:lnTo>
                  <a:lnTo>
                    <a:pt x="1628148" y="410077"/>
                  </a:lnTo>
                  <a:lnTo>
                    <a:pt x="1622167" y="416059"/>
                  </a:lnTo>
                  <a:lnTo>
                    <a:pt x="1616617" y="422307"/>
                  </a:lnTo>
                  <a:lnTo>
                    <a:pt x="1610775" y="428365"/>
                  </a:lnTo>
                  <a:lnTo>
                    <a:pt x="756395" y="1266120"/>
                  </a:lnTo>
                  <a:lnTo>
                    <a:pt x="0" y="2032160"/>
                  </a:lnTo>
                  <a:lnTo>
                    <a:pt x="0" y="3977968"/>
                  </a:lnTo>
                  <a:lnTo>
                    <a:pt x="2016410" y="3977968"/>
                  </a:lnTo>
                  <a:lnTo>
                    <a:pt x="3520042" y="2471312"/>
                  </a:lnTo>
                  <a:lnTo>
                    <a:pt x="3542642" y="2451913"/>
                  </a:lnTo>
                  <a:lnTo>
                    <a:pt x="3586947" y="2411573"/>
                  </a:lnTo>
                  <a:lnTo>
                    <a:pt x="3642029" y="2355885"/>
                  </a:lnTo>
                  <a:lnTo>
                    <a:pt x="3674072" y="2320421"/>
                  </a:lnTo>
                  <a:lnTo>
                    <a:pt x="3704691" y="2284145"/>
                  </a:lnTo>
                  <a:lnTo>
                    <a:pt x="3733887" y="2247095"/>
                  </a:lnTo>
                  <a:lnTo>
                    <a:pt x="3761657" y="2209308"/>
                  </a:lnTo>
                  <a:lnTo>
                    <a:pt x="3788004" y="2170820"/>
                  </a:lnTo>
                  <a:lnTo>
                    <a:pt x="3812927" y="2131669"/>
                  </a:lnTo>
                  <a:lnTo>
                    <a:pt x="3836426" y="2091891"/>
                  </a:lnTo>
                  <a:lnTo>
                    <a:pt x="3858500" y="2051523"/>
                  </a:lnTo>
                  <a:lnTo>
                    <a:pt x="3879150" y="2010602"/>
                  </a:lnTo>
                  <a:lnTo>
                    <a:pt x="3898376" y="1969165"/>
                  </a:lnTo>
                  <a:lnTo>
                    <a:pt x="3916178" y="1927249"/>
                  </a:lnTo>
                  <a:lnTo>
                    <a:pt x="3932556" y="1884890"/>
                  </a:lnTo>
                  <a:lnTo>
                    <a:pt x="3947509" y="1842126"/>
                  </a:lnTo>
                  <a:lnTo>
                    <a:pt x="3961039" y="1798993"/>
                  </a:lnTo>
                  <a:lnTo>
                    <a:pt x="3973144" y="1755528"/>
                  </a:lnTo>
                  <a:lnTo>
                    <a:pt x="3983825" y="1711768"/>
                  </a:lnTo>
                  <a:lnTo>
                    <a:pt x="3993082" y="1667751"/>
                  </a:lnTo>
                  <a:lnTo>
                    <a:pt x="4000915" y="1623512"/>
                  </a:lnTo>
                  <a:lnTo>
                    <a:pt x="4007324" y="1579089"/>
                  </a:lnTo>
                  <a:lnTo>
                    <a:pt x="4012308" y="1534518"/>
                  </a:lnTo>
                  <a:lnTo>
                    <a:pt x="4015869" y="1489837"/>
                  </a:lnTo>
                  <a:lnTo>
                    <a:pt x="4018005" y="1445081"/>
                  </a:lnTo>
                  <a:lnTo>
                    <a:pt x="4018717" y="1400290"/>
                  </a:lnTo>
                  <a:lnTo>
                    <a:pt x="4018005" y="1355498"/>
                  </a:lnTo>
                  <a:lnTo>
                    <a:pt x="4015869" y="1310743"/>
                  </a:lnTo>
                  <a:lnTo>
                    <a:pt x="4012308" y="1266061"/>
                  </a:lnTo>
                  <a:lnTo>
                    <a:pt x="4007324" y="1221491"/>
                  </a:lnTo>
                  <a:lnTo>
                    <a:pt x="4000915" y="1177067"/>
                  </a:lnTo>
                  <a:lnTo>
                    <a:pt x="3993082" y="1132828"/>
                  </a:lnTo>
                  <a:lnTo>
                    <a:pt x="3983825" y="1088811"/>
                  </a:lnTo>
                  <a:lnTo>
                    <a:pt x="3973144" y="1045051"/>
                  </a:lnTo>
                  <a:lnTo>
                    <a:pt x="3961039" y="1001586"/>
                  </a:lnTo>
                  <a:lnTo>
                    <a:pt x="3947509" y="958453"/>
                  </a:lnTo>
                  <a:lnTo>
                    <a:pt x="3932556" y="915689"/>
                  </a:lnTo>
                  <a:lnTo>
                    <a:pt x="3916178" y="873330"/>
                  </a:lnTo>
                  <a:lnTo>
                    <a:pt x="3898376" y="831414"/>
                  </a:lnTo>
                  <a:lnTo>
                    <a:pt x="3879150" y="789977"/>
                  </a:lnTo>
                  <a:lnTo>
                    <a:pt x="3858500" y="749056"/>
                  </a:lnTo>
                  <a:lnTo>
                    <a:pt x="3836426" y="708688"/>
                  </a:lnTo>
                  <a:lnTo>
                    <a:pt x="3812927" y="668910"/>
                  </a:lnTo>
                  <a:lnTo>
                    <a:pt x="3788004" y="629759"/>
                  </a:lnTo>
                  <a:lnTo>
                    <a:pt x="3761657" y="591271"/>
                  </a:lnTo>
                  <a:lnTo>
                    <a:pt x="3733887" y="553484"/>
                  </a:lnTo>
                  <a:lnTo>
                    <a:pt x="3704691" y="516434"/>
                  </a:lnTo>
                  <a:lnTo>
                    <a:pt x="3674072" y="480158"/>
                  </a:lnTo>
                  <a:lnTo>
                    <a:pt x="3642029" y="444694"/>
                  </a:lnTo>
                  <a:lnTo>
                    <a:pt x="3608561" y="410077"/>
                  </a:lnTo>
                  <a:lnTo>
                    <a:pt x="3573623" y="376308"/>
                  </a:lnTo>
                  <a:lnTo>
                    <a:pt x="3553363" y="358020"/>
                  </a:lnTo>
                  <a:lnTo>
                    <a:pt x="1683178" y="358020"/>
                  </a:lnTo>
                  <a:lnTo>
                    <a:pt x="1681742" y="356496"/>
                  </a:lnTo>
                  <a:close/>
                </a:path>
                <a:path w="4018915" h="3978275">
                  <a:moveTo>
                    <a:pt x="2608498" y="0"/>
                  </a:moveTo>
                  <a:lnTo>
                    <a:pt x="2563301" y="1044"/>
                  </a:lnTo>
                  <a:lnTo>
                    <a:pt x="2518151" y="3540"/>
                  </a:lnTo>
                  <a:lnTo>
                    <a:pt x="2473084" y="7485"/>
                  </a:lnTo>
                  <a:lnTo>
                    <a:pt x="2428139" y="12882"/>
                  </a:lnTo>
                  <a:lnTo>
                    <a:pt x="2383354" y="19728"/>
                  </a:lnTo>
                  <a:lnTo>
                    <a:pt x="2338767" y="28025"/>
                  </a:lnTo>
                  <a:lnTo>
                    <a:pt x="2294415" y="37772"/>
                  </a:lnTo>
                  <a:lnTo>
                    <a:pt x="2250337" y="48970"/>
                  </a:lnTo>
                  <a:lnTo>
                    <a:pt x="2206570" y="61618"/>
                  </a:lnTo>
                  <a:lnTo>
                    <a:pt x="2163153" y="75716"/>
                  </a:lnTo>
                  <a:lnTo>
                    <a:pt x="2120122" y="91265"/>
                  </a:lnTo>
                  <a:lnTo>
                    <a:pt x="2077517" y="108264"/>
                  </a:lnTo>
                  <a:lnTo>
                    <a:pt x="2035375" y="126713"/>
                  </a:lnTo>
                  <a:lnTo>
                    <a:pt x="1993733" y="146613"/>
                  </a:lnTo>
                  <a:lnTo>
                    <a:pt x="1952630" y="167963"/>
                  </a:lnTo>
                  <a:lnTo>
                    <a:pt x="1912104" y="190763"/>
                  </a:lnTo>
                  <a:lnTo>
                    <a:pt x="1872192" y="215013"/>
                  </a:lnTo>
                  <a:lnTo>
                    <a:pt x="1832933" y="240714"/>
                  </a:lnTo>
                  <a:lnTo>
                    <a:pt x="1794364" y="267865"/>
                  </a:lnTo>
                  <a:lnTo>
                    <a:pt x="1756523" y="296466"/>
                  </a:lnTo>
                  <a:lnTo>
                    <a:pt x="1719448" y="326518"/>
                  </a:lnTo>
                  <a:lnTo>
                    <a:pt x="1683178" y="358020"/>
                  </a:lnTo>
                  <a:lnTo>
                    <a:pt x="3553363" y="358020"/>
                  </a:lnTo>
                  <a:lnTo>
                    <a:pt x="3501195" y="313124"/>
                  </a:lnTo>
                  <a:lnTo>
                    <a:pt x="3463782" y="283707"/>
                  </a:lnTo>
                  <a:lnTo>
                    <a:pt x="3425618" y="255741"/>
                  </a:lnTo>
                  <a:lnTo>
                    <a:pt x="3386743" y="229226"/>
                  </a:lnTo>
                  <a:lnTo>
                    <a:pt x="3347194" y="204162"/>
                  </a:lnTo>
                  <a:lnTo>
                    <a:pt x="3307010" y="180548"/>
                  </a:lnTo>
                  <a:lnTo>
                    <a:pt x="3266227" y="158384"/>
                  </a:lnTo>
                  <a:lnTo>
                    <a:pt x="3224885" y="137672"/>
                  </a:lnTo>
                  <a:lnTo>
                    <a:pt x="3183020" y="118410"/>
                  </a:lnTo>
                  <a:lnTo>
                    <a:pt x="3140671" y="100598"/>
                  </a:lnTo>
                  <a:lnTo>
                    <a:pt x="3097875" y="84237"/>
                  </a:lnTo>
                  <a:lnTo>
                    <a:pt x="3054671" y="69326"/>
                  </a:lnTo>
                  <a:lnTo>
                    <a:pt x="3011097" y="55866"/>
                  </a:lnTo>
                  <a:lnTo>
                    <a:pt x="2967189" y="43857"/>
                  </a:lnTo>
                  <a:lnTo>
                    <a:pt x="2922987" y="33298"/>
                  </a:lnTo>
                  <a:lnTo>
                    <a:pt x="2878528" y="24190"/>
                  </a:lnTo>
                  <a:lnTo>
                    <a:pt x="2833849" y="16532"/>
                  </a:lnTo>
                  <a:lnTo>
                    <a:pt x="2788990" y="10324"/>
                  </a:lnTo>
                  <a:lnTo>
                    <a:pt x="2743987" y="5568"/>
                  </a:lnTo>
                  <a:lnTo>
                    <a:pt x="2698879" y="2261"/>
                  </a:lnTo>
                  <a:lnTo>
                    <a:pt x="2653704" y="405"/>
                  </a:lnTo>
                  <a:lnTo>
                    <a:pt x="2608498" y="0"/>
                  </a:lnTo>
                  <a:close/>
                </a:path>
              </a:pathLst>
            </a:custGeom>
            <a:solidFill>
              <a:srgbClr val="191530"/>
            </a:solidFill>
          </p:spPr>
          <p:txBody>
            <a:bodyPr wrap="square" lIns="0" tIns="0" rIns="0" bIns="0" rtlCol="0"/>
            <a:lstStyle/>
            <a:p>
              <a:endParaRPr/>
            </a:p>
          </p:txBody>
        </p:sp>
        <p:pic>
          <p:nvPicPr>
            <p:cNvPr id="54" name="object 54"/>
            <p:cNvPicPr/>
            <p:nvPr/>
          </p:nvPicPr>
          <p:blipFill>
            <a:blip r:embed="rId2" cstate="print"/>
            <a:stretch>
              <a:fillRect/>
            </a:stretch>
          </p:blipFill>
          <p:spPr>
            <a:xfrm>
              <a:off x="3527059" y="5127363"/>
              <a:ext cx="1921731" cy="446956"/>
            </a:xfrm>
            <a:prstGeom prst="rect">
              <a:avLst/>
            </a:prstGeom>
            <a:solidFill>
              <a:srgbClr val="0ABBB5"/>
            </a:solidFill>
            <a:ln>
              <a:solidFill>
                <a:srgbClr val="0ABBB5"/>
              </a:solidFill>
            </a:ln>
          </p:spPr>
        </p:pic>
        <p:pic>
          <p:nvPicPr>
            <p:cNvPr id="55" name="object 55"/>
            <p:cNvPicPr/>
            <p:nvPr/>
          </p:nvPicPr>
          <p:blipFill>
            <a:blip r:embed="rId3" cstate="print"/>
            <a:stretch>
              <a:fillRect/>
            </a:stretch>
          </p:blipFill>
          <p:spPr>
            <a:xfrm>
              <a:off x="5222961" y="5429632"/>
              <a:ext cx="438781" cy="476580"/>
            </a:xfrm>
            <a:prstGeom prst="rect">
              <a:avLst/>
            </a:prstGeom>
          </p:spPr>
        </p:pic>
        <p:pic>
          <p:nvPicPr>
            <p:cNvPr id="56" name="object 56"/>
            <p:cNvPicPr/>
            <p:nvPr/>
          </p:nvPicPr>
          <p:blipFill>
            <a:blip r:embed="rId4" cstate="print"/>
            <a:stretch>
              <a:fillRect/>
            </a:stretch>
          </p:blipFill>
          <p:spPr>
            <a:xfrm>
              <a:off x="918378" y="901217"/>
              <a:ext cx="1612942" cy="1594586"/>
            </a:xfrm>
            <a:prstGeom prst="rect">
              <a:avLst/>
            </a:prstGeom>
          </p:spPr>
        </p:pic>
        <p:pic>
          <p:nvPicPr>
            <p:cNvPr id="57" name="object 57"/>
            <p:cNvPicPr/>
            <p:nvPr/>
          </p:nvPicPr>
          <p:blipFill>
            <a:blip r:embed="rId5" cstate="print"/>
            <a:stretch>
              <a:fillRect/>
            </a:stretch>
          </p:blipFill>
          <p:spPr>
            <a:xfrm>
              <a:off x="0" y="1990928"/>
              <a:ext cx="4569015" cy="5569077"/>
            </a:xfrm>
            <a:prstGeom prst="rect">
              <a:avLst/>
            </a:prstGeom>
          </p:spPr>
        </p:pic>
        <p:sp>
          <p:nvSpPr>
            <p:cNvPr id="58" name="object 58"/>
            <p:cNvSpPr/>
            <p:nvPr/>
          </p:nvSpPr>
          <p:spPr>
            <a:xfrm>
              <a:off x="2024999" y="6343215"/>
              <a:ext cx="495300" cy="838835"/>
            </a:xfrm>
            <a:custGeom>
              <a:avLst/>
              <a:gdLst/>
              <a:ahLst/>
              <a:cxnLst/>
              <a:rect l="l" t="t" r="r" b="b"/>
              <a:pathLst>
                <a:path w="495300" h="838834">
                  <a:moveTo>
                    <a:pt x="268198" y="0"/>
                  </a:moveTo>
                  <a:lnTo>
                    <a:pt x="115404" y="20205"/>
                  </a:lnTo>
                  <a:lnTo>
                    <a:pt x="0" y="168109"/>
                  </a:lnTo>
                  <a:lnTo>
                    <a:pt x="149402" y="532803"/>
                  </a:lnTo>
                  <a:lnTo>
                    <a:pt x="149402" y="514794"/>
                  </a:lnTo>
                  <a:lnTo>
                    <a:pt x="368998" y="838796"/>
                  </a:lnTo>
                  <a:lnTo>
                    <a:pt x="494995" y="716394"/>
                  </a:lnTo>
                  <a:lnTo>
                    <a:pt x="462597" y="208800"/>
                  </a:lnTo>
                  <a:lnTo>
                    <a:pt x="268198" y="0"/>
                  </a:lnTo>
                  <a:close/>
                </a:path>
              </a:pathLst>
            </a:custGeom>
            <a:solidFill>
              <a:srgbClr val="191530"/>
            </a:solidFill>
          </p:spPr>
          <p:txBody>
            <a:bodyPr wrap="square" lIns="0" tIns="0" rIns="0" bIns="0" rtlCol="0"/>
            <a:lstStyle/>
            <a:p>
              <a:endParaRPr/>
            </a:p>
          </p:txBody>
        </p:sp>
      </p:grpSp>
      <p:sp>
        <p:nvSpPr>
          <p:cNvPr id="21" name="object 21"/>
          <p:cNvSpPr txBox="1"/>
          <p:nvPr/>
        </p:nvSpPr>
        <p:spPr>
          <a:xfrm>
            <a:off x="3423352" y="260196"/>
            <a:ext cx="7739965" cy="1367041"/>
          </a:xfrm>
          <a:prstGeom prst="rect">
            <a:avLst/>
          </a:prstGeom>
        </p:spPr>
        <p:txBody>
          <a:bodyPr vert="horz" wrap="square" lIns="0" tIns="12700" rIns="0" bIns="0" rtlCol="0">
            <a:spAutoFit/>
          </a:bodyPr>
          <a:lstStyle/>
          <a:p>
            <a:pPr algn="l"/>
            <a:r>
              <a:rPr lang="en-GB" sz="4400" b="1" i="0" dirty="0">
                <a:solidFill>
                  <a:srgbClr val="434649"/>
                </a:solidFill>
                <a:effectLst/>
                <a:latin typeface="Gill Sans MT" panose="020B0502020104020203" pitchFamily="34" charset="0"/>
              </a:rPr>
              <a:t>How to create a successful global marketing strategy?</a:t>
            </a:r>
          </a:p>
        </p:txBody>
      </p:sp>
      <p:sp>
        <p:nvSpPr>
          <p:cNvPr id="23" name="TextBox 22">
            <a:extLst>
              <a:ext uri="{FF2B5EF4-FFF2-40B4-BE49-F238E27FC236}">
                <a16:creationId xmlns:a16="http://schemas.microsoft.com/office/drawing/2014/main" id="{81B61088-F06B-7D1B-A7BE-76F4A4077E7F}"/>
              </a:ext>
            </a:extLst>
          </p:cNvPr>
          <p:cNvSpPr txBox="1"/>
          <p:nvPr/>
        </p:nvSpPr>
        <p:spPr>
          <a:xfrm>
            <a:off x="5581650" y="2013101"/>
            <a:ext cx="9163050" cy="5370381"/>
          </a:xfrm>
          <a:prstGeom prst="rect">
            <a:avLst/>
          </a:prstGeom>
          <a:noFill/>
        </p:spPr>
        <p:txBody>
          <a:bodyPr wrap="square">
            <a:spAutoFit/>
          </a:bodyPr>
          <a:lstStyle/>
          <a:p>
            <a:pPr marL="12700" marR="5080" algn="just">
              <a:lnSpc>
                <a:spcPct val="116700"/>
              </a:lnSpc>
              <a:spcBef>
                <a:spcPts val="100"/>
              </a:spcBef>
            </a:pPr>
            <a:r>
              <a:rPr lang="en-GB" sz="1600" spc="55" dirty="0">
                <a:solidFill>
                  <a:srgbClr val="526482"/>
                </a:solidFill>
                <a:latin typeface="Gill Sans MT"/>
                <a:cs typeface="Gill Sans MT"/>
              </a:rPr>
              <a:t>A global marketing strategy streamlines your company’s brand vision to present to your target markets. This will serve as the basis for determining the right angle to promote your brand in foreign markets, so your social media, events, brand messages, and even PR will all play a pivotal role here. </a:t>
            </a:r>
          </a:p>
          <a:p>
            <a:pPr marL="12700" marR="5080" algn="just">
              <a:lnSpc>
                <a:spcPct val="116700"/>
              </a:lnSpc>
              <a:spcBef>
                <a:spcPts val="100"/>
              </a:spcBef>
            </a:pPr>
            <a:r>
              <a:rPr lang="en-GB" sz="1600" spc="55" dirty="0">
                <a:solidFill>
                  <a:srgbClr val="526482"/>
                </a:solidFill>
                <a:latin typeface="Gill Sans MT"/>
                <a:cs typeface="Gill Sans MT"/>
              </a:rPr>
              <a:t>Many businesses use one of the four main international business strategies to begin expanding globally:</a:t>
            </a:r>
          </a:p>
          <a:p>
            <a:pPr marL="12700" marR="5080" algn="just">
              <a:lnSpc>
                <a:spcPct val="116700"/>
              </a:lnSpc>
              <a:spcBef>
                <a:spcPts val="100"/>
              </a:spcBef>
            </a:pPr>
            <a:endParaRPr lang="en-GB" sz="1600" spc="55" dirty="0">
              <a:solidFill>
                <a:srgbClr val="526482"/>
              </a:solidFill>
              <a:latin typeface="Gill Sans MT"/>
              <a:cs typeface="Gill Sans MT"/>
            </a:endParaRPr>
          </a:p>
          <a:p>
            <a:pPr marL="12700" marR="5080" algn="just">
              <a:lnSpc>
                <a:spcPct val="116700"/>
              </a:lnSpc>
              <a:spcBef>
                <a:spcPts val="100"/>
              </a:spcBef>
            </a:pPr>
            <a:r>
              <a:rPr lang="en-GB" sz="1600" b="1" spc="55" dirty="0">
                <a:solidFill>
                  <a:srgbClr val="526482"/>
                </a:solidFill>
                <a:latin typeface="Gill Sans MT"/>
                <a:cs typeface="Gill Sans MT"/>
              </a:rPr>
              <a:t>International</a:t>
            </a:r>
            <a:r>
              <a:rPr lang="en-GB" sz="1600" spc="55" dirty="0">
                <a:solidFill>
                  <a:srgbClr val="526482"/>
                </a:solidFill>
                <a:latin typeface="Gill Sans MT"/>
                <a:cs typeface="Gill Sans MT"/>
              </a:rPr>
              <a:t>: Where a company has an overarching marketing plan, so they don’t have any intention of changing the way they sell their products internationally. </a:t>
            </a:r>
          </a:p>
          <a:p>
            <a:pPr marL="12700" marR="5080" algn="just">
              <a:lnSpc>
                <a:spcPct val="116700"/>
              </a:lnSpc>
              <a:spcBef>
                <a:spcPts val="100"/>
              </a:spcBef>
            </a:pPr>
            <a:endParaRPr lang="en-GB" sz="1600" spc="55" dirty="0">
              <a:solidFill>
                <a:srgbClr val="526482"/>
              </a:solidFill>
              <a:latin typeface="Gill Sans MT"/>
              <a:cs typeface="Gill Sans MT"/>
            </a:endParaRPr>
          </a:p>
          <a:p>
            <a:pPr marL="12700" marR="5080" algn="just">
              <a:lnSpc>
                <a:spcPct val="116700"/>
              </a:lnSpc>
              <a:spcBef>
                <a:spcPts val="100"/>
              </a:spcBef>
            </a:pPr>
            <a:r>
              <a:rPr lang="en-GB" sz="1600" b="1" spc="55" dirty="0">
                <a:solidFill>
                  <a:srgbClr val="526482"/>
                </a:solidFill>
                <a:latin typeface="Gill Sans MT"/>
                <a:cs typeface="Gill Sans MT"/>
              </a:rPr>
              <a:t>Multi-domestic</a:t>
            </a:r>
            <a:r>
              <a:rPr lang="en-GB" sz="1600" spc="55" dirty="0">
                <a:solidFill>
                  <a:srgbClr val="526482"/>
                </a:solidFill>
                <a:latin typeface="Gill Sans MT"/>
                <a:cs typeface="Gill Sans MT"/>
              </a:rPr>
              <a:t>: Here, the company focuses its local marketing strategy on ensuring its product conforms to the local standards and regulations in each of its target markets. </a:t>
            </a:r>
          </a:p>
          <a:p>
            <a:pPr marL="12700" marR="5080" algn="just">
              <a:lnSpc>
                <a:spcPct val="116700"/>
              </a:lnSpc>
              <a:spcBef>
                <a:spcPts val="100"/>
              </a:spcBef>
            </a:pPr>
            <a:endParaRPr lang="en-GB" sz="1600" spc="55" dirty="0">
              <a:solidFill>
                <a:srgbClr val="526482"/>
              </a:solidFill>
              <a:latin typeface="Gill Sans MT"/>
              <a:cs typeface="Gill Sans MT"/>
            </a:endParaRPr>
          </a:p>
          <a:p>
            <a:pPr marL="12700" marR="5080" algn="just">
              <a:lnSpc>
                <a:spcPct val="116700"/>
              </a:lnSpc>
              <a:spcBef>
                <a:spcPts val="100"/>
              </a:spcBef>
            </a:pPr>
            <a:r>
              <a:rPr lang="en-GB" sz="1600" b="1" spc="55" dirty="0">
                <a:solidFill>
                  <a:srgbClr val="526482"/>
                </a:solidFill>
                <a:latin typeface="Gill Sans MT"/>
                <a:cs typeface="Gill Sans MT"/>
              </a:rPr>
              <a:t>Global</a:t>
            </a:r>
            <a:r>
              <a:rPr lang="en-GB" sz="1600" spc="55" dirty="0">
                <a:solidFill>
                  <a:srgbClr val="526482"/>
                </a:solidFill>
                <a:latin typeface="Gill Sans MT"/>
                <a:cs typeface="Gill Sans MT"/>
              </a:rPr>
              <a:t>: Here, the company is mainly concerned with decreasing costs while improving efficiency in promoting their products, ignoring responsiveness to local preferences. </a:t>
            </a:r>
          </a:p>
          <a:p>
            <a:pPr marL="12700" marR="5080" algn="just">
              <a:lnSpc>
                <a:spcPct val="116700"/>
              </a:lnSpc>
              <a:spcBef>
                <a:spcPts val="100"/>
              </a:spcBef>
            </a:pPr>
            <a:endParaRPr lang="en-GB" sz="1600" spc="55" dirty="0">
              <a:solidFill>
                <a:srgbClr val="526482"/>
              </a:solidFill>
              <a:latin typeface="Gill Sans MT"/>
              <a:cs typeface="Gill Sans MT"/>
            </a:endParaRPr>
          </a:p>
          <a:p>
            <a:pPr marL="12700" marR="5080" algn="just">
              <a:lnSpc>
                <a:spcPct val="116700"/>
              </a:lnSpc>
              <a:spcBef>
                <a:spcPts val="100"/>
              </a:spcBef>
            </a:pPr>
            <a:r>
              <a:rPr lang="en-GB" sz="1600" b="1" spc="55" dirty="0">
                <a:solidFill>
                  <a:srgbClr val="526482"/>
                </a:solidFill>
                <a:latin typeface="Gill Sans MT"/>
                <a:cs typeface="Gill Sans MT"/>
              </a:rPr>
              <a:t>Transnational</a:t>
            </a:r>
            <a:r>
              <a:rPr lang="en-GB" sz="1600" spc="55" dirty="0">
                <a:solidFill>
                  <a:srgbClr val="526482"/>
                </a:solidFill>
                <a:latin typeface="Gill Sans MT"/>
                <a:cs typeface="Gill Sans MT"/>
              </a:rPr>
              <a:t>: This type of global marketing strategy strikes a balance between a multi-domestic strategy and a global strategy. </a:t>
            </a:r>
            <a:endParaRPr lang="en-GB" sz="1600" dirty="0">
              <a:latin typeface="Gill Sans MT"/>
              <a:cs typeface="Gill Sans MT"/>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6343650" y="12"/>
            <a:ext cx="8776741" cy="7560309"/>
          </a:xfrm>
          <a:custGeom>
            <a:avLst/>
            <a:gdLst/>
            <a:ahLst/>
            <a:cxnLst/>
            <a:rect l="l" t="t" r="r" b="b"/>
            <a:pathLst>
              <a:path w="10456544" h="7560309">
                <a:moveTo>
                  <a:pt x="10456151" y="0"/>
                </a:moveTo>
                <a:lnTo>
                  <a:pt x="0" y="0"/>
                </a:lnTo>
                <a:lnTo>
                  <a:pt x="0" y="7559992"/>
                </a:lnTo>
                <a:lnTo>
                  <a:pt x="10456151" y="7559992"/>
                </a:lnTo>
                <a:lnTo>
                  <a:pt x="10456151" y="0"/>
                </a:lnTo>
                <a:close/>
              </a:path>
            </a:pathLst>
          </a:custGeom>
          <a:solidFill>
            <a:srgbClr val="191530"/>
          </a:solidFill>
        </p:spPr>
        <p:txBody>
          <a:bodyPr wrap="square" lIns="0" tIns="0" rIns="0" bIns="0" rtlCol="0"/>
          <a:lstStyle/>
          <a:p>
            <a:endParaRPr/>
          </a:p>
        </p:txBody>
      </p:sp>
      <p:grpSp>
        <p:nvGrpSpPr>
          <p:cNvPr id="3" name="object 3"/>
          <p:cNvGrpSpPr/>
          <p:nvPr/>
        </p:nvGrpSpPr>
        <p:grpSpPr>
          <a:xfrm>
            <a:off x="8339368" y="978294"/>
            <a:ext cx="806450" cy="768985"/>
            <a:chOff x="8339368" y="978294"/>
            <a:chExt cx="806450" cy="768985"/>
          </a:xfrm>
          <a:solidFill>
            <a:srgbClr val="0ABBB5"/>
          </a:solidFill>
        </p:grpSpPr>
        <p:sp>
          <p:nvSpPr>
            <p:cNvPr id="4" name="object 4"/>
            <p:cNvSpPr/>
            <p:nvPr/>
          </p:nvSpPr>
          <p:spPr>
            <a:xfrm>
              <a:off x="8339366" y="978306"/>
              <a:ext cx="806450" cy="768985"/>
            </a:xfrm>
            <a:custGeom>
              <a:avLst/>
              <a:gdLst/>
              <a:ahLst/>
              <a:cxnLst/>
              <a:rect l="l" t="t" r="r" b="b"/>
              <a:pathLst>
                <a:path w="806450" h="768985">
                  <a:moveTo>
                    <a:pt x="382943" y="0"/>
                  </a:moveTo>
                  <a:lnTo>
                    <a:pt x="334911" y="2984"/>
                  </a:lnTo>
                  <a:lnTo>
                    <a:pt x="288658" y="11696"/>
                  </a:lnTo>
                  <a:lnTo>
                    <a:pt x="244538" y="25768"/>
                  </a:lnTo>
                  <a:lnTo>
                    <a:pt x="202920" y="44869"/>
                  </a:lnTo>
                  <a:lnTo>
                    <a:pt x="164160" y="68605"/>
                  </a:lnTo>
                  <a:lnTo>
                    <a:pt x="128612" y="96647"/>
                  </a:lnTo>
                  <a:lnTo>
                    <a:pt x="96647" y="128612"/>
                  </a:lnTo>
                  <a:lnTo>
                    <a:pt x="68618" y="164160"/>
                  </a:lnTo>
                  <a:lnTo>
                    <a:pt x="44869" y="202920"/>
                  </a:lnTo>
                  <a:lnTo>
                    <a:pt x="25781" y="244525"/>
                  </a:lnTo>
                  <a:lnTo>
                    <a:pt x="11696" y="288645"/>
                  </a:lnTo>
                  <a:lnTo>
                    <a:pt x="2984" y="334899"/>
                  </a:lnTo>
                  <a:lnTo>
                    <a:pt x="0" y="382943"/>
                  </a:lnTo>
                  <a:lnTo>
                    <a:pt x="0" y="606221"/>
                  </a:lnTo>
                  <a:lnTo>
                    <a:pt x="5803" y="649452"/>
                  </a:lnTo>
                  <a:lnTo>
                    <a:pt x="22199" y="688301"/>
                  </a:lnTo>
                  <a:lnTo>
                    <a:pt x="47625" y="721220"/>
                  </a:lnTo>
                  <a:lnTo>
                    <a:pt x="80543" y="746658"/>
                  </a:lnTo>
                  <a:lnTo>
                    <a:pt x="119405" y="763054"/>
                  </a:lnTo>
                  <a:lnTo>
                    <a:pt x="162636" y="768870"/>
                  </a:lnTo>
                  <a:lnTo>
                    <a:pt x="205879" y="763054"/>
                  </a:lnTo>
                  <a:lnTo>
                    <a:pt x="244729" y="746658"/>
                  </a:lnTo>
                  <a:lnTo>
                    <a:pt x="277647" y="721220"/>
                  </a:lnTo>
                  <a:lnTo>
                    <a:pt x="303085" y="688301"/>
                  </a:lnTo>
                  <a:lnTo>
                    <a:pt x="319481" y="649452"/>
                  </a:lnTo>
                  <a:lnTo>
                    <a:pt x="325285" y="606221"/>
                  </a:lnTo>
                  <a:lnTo>
                    <a:pt x="325285" y="382943"/>
                  </a:lnTo>
                  <a:lnTo>
                    <a:pt x="329819" y="360502"/>
                  </a:lnTo>
                  <a:lnTo>
                    <a:pt x="342176" y="342163"/>
                  </a:lnTo>
                  <a:lnTo>
                    <a:pt x="360502" y="329806"/>
                  </a:lnTo>
                  <a:lnTo>
                    <a:pt x="382943" y="325285"/>
                  </a:lnTo>
                  <a:lnTo>
                    <a:pt x="382943" y="0"/>
                  </a:lnTo>
                  <a:close/>
                </a:path>
                <a:path w="806450" h="768985">
                  <a:moveTo>
                    <a:pt x="806183" y="0"/>
                  </a:moveTo>
                  <a:lnTo>
                    <a:pt x="758151" y="2984"/>
                  </a:lnTo>
                  <a:lnTo>
                    <a:pt x="711898" y="11696"/>
                  </a:lnTo>
                  <a:lnTo>
                    <a:pt x="667778" y="25768"/>
                  </a:lnTo>
                  <a:lnTo>
                    <a:pt x="626160" y="44869"/>
                  </a:lnTo>
                  <a:lnTo>
                    <a:pt x="587400" y="68605"/>
                  </a:lnTo>
                  <a:lnTo>
                    <a:pt x="551853" y="96647"/>
                  </a:lnTo>
                  <a:lnTo>
                    <a:pt x="519887" y="128612"/>
                  </a:lnTo>
                  <a:lnTo>
                    <a:pt x="491858" y="164160"/>
                  </a:lnTo>
                  <a:lnTo>
                    <a:pt x="468109" y="202920"/>
                  </a:lnTo>
                  <a:lnTo>
                    <a:pt x="449021" y="244525"/>
                  </a:lnTo>
                  <a:lnTo>
                    <a:pt x="434936" y="288645"/>
                  </a:lnTo>
                  <a:lnTo>
                    <a:pt x="426224" y="334899"/>
                  </a:lnTo>
                  <a:lnTo>
                    <a:pt x="423240" y="382943"/>
                  </a:lnTo>
                  <a:lnTo>
                    <a:pt x="423240" y="606221"/>
                  </a:lnTo>
                  <a:lnTo>
                    <a:pt x="429056" y="649452"/>
                  </a:lnTo>
                  <a:lnTo>
                    <a:pt x="445439" y="688301"/>
                  </a:lnTo>
                  <a:lnTo>
                    <a:pt x="470877" y="721220"/>
                  </a:lnTo>
                  <a:lnTo>
                    <a:pt x="503796" y="746658"/>
                  </a:lnTo>
                  <a:lnTo>
                    <a:pt x="542645" y="763054"/>
                  </a:lnTo>
                  <a:lnTo>
                    <a:pt x="585876" y="768870"/>
                  </a:lnTo>
                  <a:lnTo>
                    <a:pt x="629119" y="763054"/>
                  </a:lnTo>
                  <a:lnTo>
                    <a:pt x="667969" y="746658"/>
                  </a:lnTo>
                  <a:lnTo>
                    <a:pt x="700887" y="721220"/>
                  </a:lnTo>
                  <a:lnTo>
                    <a:pt x="726325" y="688301"/>
                  </a:lnTo>
                  <a:lnTo>
                    <a:pt x="742721" y="649452"/>
                  </a:lnTo>
                  <a:lnTo>
                    <a:pt x="748525" y="606221"/>
                  </a:lnTo>
                  <a:lnTo>
                    <a:pt x="748525" y="382943"/>
                  </a:lnTo>
                  <a:lnTo>
                    <a:pt x="753059" y="360502"/>
                  </a:lnTo>
                  <a:lnTo>
                    <a:pt x="765416" y="342163"/>
                  </a:lnTo>
                  <a:lnTo>
                    <a:pt x="783742" y="329806"/>
                  </a:lnTo>
                  <a:lnTo>
                    <a:pt x="806183" y="325285"/>
                  </a:lnTo>
                  <a:lnTo>
                    <a:pt x="806183" y="0"/>
                  </a:lnTo>
                  <a:close/>
                </a:path>
              </a:pathLst>
            </a:custGeom>
            <a:grpFill/>
          </p:spPr>
          <p:txBody>
            <a:bodyPr wrap="square" lIns="0" tIns="0" rIns="0" bIns="0" rtlCol="0"/>
            <a:lstStyle/>
            <a:p>
              <a:endParaRPr/>
            </a:p>
          </p:txBody>
        </p:sp>
        <p:sp>
          <p:nvSpPr>
            <p:cNvPr id="5" name="object 5"/>
            <p:cNvSpPr/>
            <p:nvPr/>
          </p:nvSpPr>
          <p:spPr>
            <a:xfrm>
              <a:off x="8339366" y="1421878"/>
              <a:ext cx="748665" cy="325755"/>
            </a:xfrm>
            <a:custGeom>
              <a:avLst/>
              <a:gdLst/>
              <a:ahLst/>
              <a:cxnLst/>
              <a:rect l="l" t="t" r="r" b="b"/>
              <a:pathLst>
                <a:path w="748665" h="325755">
                  <a:moveTo>
                    <a:pt x="325285" y="162648"/>
                  </a:moveTo>
                  <a:lnTo>
                    <a:pt x="319468" y="119405"/>
                  </a:lnTo>
                  <a:lnTo>
                    <a:pt x="303072" y="80556"/>
                  </a:lnTo>
                  <a:lnTo>
                    <a:pt x="277647" y="47637"/>
                  </a:lnTo>
                  <a:lnTo>
                    <a:pt x="244729" y="22199"/>
                  </a:lnTo>
                  <a:lnTo>
                    <a:pt x="205867" y="5803"/>
                  </a:lnTo>
                  <a:lnTo>
                    <a:pt x="162636" y="0"/>
                  </a:lnTo>
                  <a:lnTo>
                    <a:pt x="119405" y="5803"/>
                  </a:lnTo>
                  <a:lnTo>
                    <a:pt x="80556" y="22199"/>
                  </a:lnTo>
                  <a:lnTo>
                    <a:pt x="47637" y="47637"/>
                  </a:lnTo>
                  <a:lnTo>
                    <a:pt x="22199" y="80556"/>
                  </a:lnTo>
                  <a:lnTo>
                    <a:pt x="5803" y="119405"/>
                  </a:lnTo>
                  <a:lnTo>
                    <a:pt x="0" y="162648"/>
                  </a:lnTo>
                  <a:lnTo>
                    <a:pt x="5803" y="205879"/>
                  </a:lnTo>
                  <a:lnTo>
                    <a:pt x="22199" y="244741"/>
                  </a:lnTo>
                  <a:lnTo>
                    <a:pt x="47637" y="277660"/>
                  </a:lnTo>
                  <a:lnTo>
                    <a:pt x="80556" y="303085"/>
                  </a:lnTo>
                  <a:lnTo>
                    <a:pt x="119405" y="319481"/>
                  </a:lnTo>
                  <a:lnTo>
                    <a:pt x="162636" y="325297"/>
                  </a:lnTo>
                  <a:lnTo>
                    <a:pt x="205867" y="319481"/>
                  </a:lnTo>
                  <a:lnTo>
                    <a:pt x="244729" y="303085"/>
                  </a:lnTo>
                  <a:lnTo>
                    <a:pt x="277647" y="277660"/>
                  </a:lnTo>
                  <a:lnTo>
                    <a:pt x="303072" y="244741"/>
                  </a:lnTo>
                  <a:lnTo>
                    <a:pt x="319468" y="205879"/>
                  </a:lnTo>
                  <a:lnTo>
                    <a:pt x="325285" y="162648"/>
                  </a:lnTo>
                  <a:close/>
                </a:path>
                <a:path w="748665" h="325755">
                  <a:moveTo>
                    <a:pt x="748525" y="162648"/>
                  </a:moveTo>
                  <a:lnTo>
                    <a:pt x="742708" y="119405"/>
                  </a:lnTo>
                  <a:lnTo>
                    <a:pt x="726313" y="80556"/>
                  </a:lnTo>
                  <a:lnTo>
                    <a:pt x="700887" y="47637"/>
                  </a:lnTo>
                  <a:lnTo>
                    <a:pt x="667969" y="22199"/>
                  </a:lnTo>
                  <a:lnTo>
                    <a:pt x="629107" y="5803"/>
                  </a:lnTo>
                  <a:lnTo>
                    <a:pt x="585876" y="0"/>
                  </a:lnTo>
                  <a:lnTo>
                    <a:pt x="542645" y="5803"/>
                  </a:lnTo>
                  <a:lnTo>
                    <a:pt x="503796" y="22199"/>
                  </a:lnTo>
                  <a:lnTo>
                    <a:pt x="470877" y="47637"/>
                  </a:lnTo>
                  <a:lnTo>
                    <a:pt x="445439" y="80556"/>
                  </a:lnTo>
                  <a:lnTo>
                    <a:pt x="429044" y="119405"/>
                  </a:lnTo>
                  <a:lnTo>
                    <a:pt x="423240" y="162648"/>
                  </a:lnTo>
                  <a:lnTo>
                    <a:pt x="429044" y="205879"/>
                  </a:lnTo>
                  <a:lnTo>
                    <a:pt x="445439" y="244741"/>
                  </a:lnTo>
                  <a:lnTo>
                    <a:pt x="470877" y="277660"/>
                  </a:lnTo>
                  <a:lnTo>
                    <a:pt x="503796" y="303085"/>
                  </a:lnTo>
                  <a:lnTo>
                    <a:pt x="542645" y="319481"/>
                  </a:lnTo>
                  <a:lnTo>
                    <a:pt x="585876" y="325297"/>
                  </a:lnTo>
                  <a:lnTo>
                    <a:pt x="629107" y="319481"/>
                  </a:lnTo>
                  <a:lnTo>
                    <a:pt x="667969" y="303085"/>
                  </a:lnTo>
                  <a:lnTo>
                    <a:pt x="700887" y="277660"/>
                  </a:lnTo>
                  <a:lnTo>
                    <a:pt x="726313" y="244741"/>
                  </a:lnTo>
                  <a:lnTo>
                    <a:pt x="742708" y="205879"/>
                  </a:lnTo>
                  <a:lnTo>
                    <a:pt x="748525" y="162648"/>
                  </a:lnTo>
                  <a:close/>
                </a:path>
              </a:pathLst>
            </a:custGeom>
            <a:grpFill/>
          </p:spPr>
          <p:txBody>
            <a:bodyPr wrap="square" lIns="0" tIns="0" rIns="0" bIns="0" rtlCol="0"/>
            <a:lstStyle/>
            <a:p>
              <a:endParaRPr/>
            </a:p>
          </p:txBody>
        </p:sp>
      </p:grpSp>
      <p:sp>
        <p:nvSpPr>
          <p:cNvPr id="6" name="object 6"/>
          <p:cNvSpPr txBox="1">
            <a:spLocks noGrp="1"/>
          </p:cNvSpPr>
          <p:nvPr>
            <p:ph type="title"/>
          </p:nvPr>
        </p:nvSpPr>
        <p:spPr>
          <a:xfrm>
            <a:off x="8318239" y="1771905"/>
            <a:ext cx="5480685" cy="1736373"/>
          </a:xfrm>
          <a:prstGeom prst="rect">
            <a:avLst/>
          </a:prstGeom>
        </p:spPr>
        <p:txBody>
          <a:bodyPr vert="horz" wrap="square" lIns="0" tIns="119380" rIns="0" bIns="0" rtlCol="0">
            <a:spAutoFit/>
          </a:bodyPr>
          <a:lstStyle/>
          <a:p>
            <a:pPr marL="12700" marR="5080">
              <a:lnSpc>
                <a:spcPts val="4200"/>
              </a:lnSpc>
              <a:spcBef>
                <a:spcPts val="940"/>
              </a:spcBef>
            </a:pPr>
            <a:r>
              <a:rPr lang="en-GB" sz="4200" spc="60" dirty="0">
                <a:solidFill>
                  <a:srgbClr val="FFFFFF"/>
                </a:solidFill>
              </a:rPr>
              <a:t>Research Your Market and Ideal Customer(s)</a:t>
            </a:r>
          </a:p>
        </p:txBody>
      </p:sp>
      <p:sp>
        <p:nvSpPr>
          <p:cNvPr id="10" name="object 10"/>
          <p:cNvSpPr txBox="1"/>
          <p:nvPr/>
        </p:nvSpPr>
        <p:spPr>
          <a:xfrm>
            <a:off x="180473" y="294317"/>
            <a:ext cx="5111534" cy="7057894"/>
          </a:xfrm>
          <a:prstGeom prst="rect">
            <a:avLst/>
          </a:prstGeom>
        </p:spPr>
        <p:txBody>
          <a:bodyPr vert="horz" wrap="square" lIns="0" tIns="12700" rIns="0" bIns="0" rtlCol="0">
            <a:spAutoFit/>
          </a:bodyPr>
          <a:lstStyle/>
          <a:p>
            <a:pPr marL="12700" marR="5080" algn="just">
              <a:lnSpc>
                <a:spcPct val="116700"/>
              </a:lnSpc>
              <a:spcBef>
                <a:spcPts val="100"/>
              </a:spcBef>
            </a:pPr>
            <a:r>
              <a:rPr lang="en-GB" sz="1600" dirty="0">
                <a:solidFill>
                  <a:srgbClr val="526482"/>
                </a:solidFill>
                <a:latin typeface="Gill Sans MT"/>
                <a:cs typeface="Gill Sans MT"/>
              </a:rPr>
              <a:t>The first step in expanding internationally is researching your market and ideal customers in each foreign country. For this, you need to:</a:t>
            </a:r>
          </a:p>
          <a:p>
            <a:pPr marL="12700" marR="5080" algn="just">
              <a:lnSpc>
                <a:spcPct val="116700"/>
              </a:lnSpc>
              <a:spcBef>
                <a:spcPts val="100"/>
              </a:spcBef>
            </a:pPr>
            <a:endParaRPr lang="en-GB" sz="1600" dirty="0">
              <a:solidFill>
                <a:srgbClr val="526482"/>
              </a:solidFill>
              <a:latin typeface="Gill Sans MT"/>
              <a:cs typeface="Gill Sans MT"/>
            </a:endParaRPr>
          </a:p>
          <a:p>
            <a:pPr marL="184150" marR="5080" indent="-171450" algn="just">
              <a:lnSpc>
                <a:spcPct val="116700"/>
              </a:lnSpc>
              <a:spcBef>
                <a:spcPts val="100"/>
              </a:spcBef>
              <a:buFont typeface="Arial" panose="020B0604020202020204" pitchFamily="34" charset="0"/>
              <a:buChar char="•"/>
            </a:pPr>
            <a:r>
              <a:rPr lang="en-GB" sz="1600" dirty="0">
                <a:solidFill>
                  <a:srgbClr val="526482"/>
                </a:solidFill>
                <a:latin typeface="Gill Sans MT"/>
                <a:cs typeface="Gill Sans MT"/>
              </a:rPr>
              <a:t>Identify your target market: Identify your target market, competitors, and ideal customers. </a:t>
            </a:r>
          </a:p>
          <a:p>
            <a:pPr marL="184150" marR="5080" indent="-171450" algn="just">
              <a:lnSpc>
                <a:spcPct val="116700"/>
              </a:lnSpc>
              <a:spcBef>
                <a:spcPts val="100"/>
              </a:spcBef>
              <a:buFont typeface="Arial" panose="020B0604020202020204" pitchFamily="34" charset="0"/>
              <a:buChar char="•"/>
            </a:pPr>
            <a:endParaRPr lang="en-GB" sz="1600" dirty="0">
              <a:solidFill>
                <a:srgbClr val="526482"/>
              </a:solidFill>
              <a:latin typeface="Gill Sans MT"/>
              <a:cs typeface="Gill Sans MT"/>
            </a:endParaRPr>
          </a:p>
          <a:p>
            <a:pPr marL="184150" marR="5080" indent="-171450" algn="just">
              <a:lnSpc>
                <a:spcPct val="116700"/>
              </a:lnSpc>
              <a:spcBef>
                <a:spcPts val="100"/>
              </a:spcBef>
              <a:buFont typeface="Arial" panose="020B0604020202020204" pitchFamily="34" charset="0"/>
              <a:buChar char="•"/>
            </a:pPr>
            <a:r>
              <a:rPr lang="en-GB" sz="1600" dirty="0">
                <a:solidFill>
                  <a:srgbClr val="526482"/>
                </a:solidFill>
                <a:latin typeface="Gill Sans MT"/>
                <a:cs typeface="Gill Sans MT"/>
              </a:rPr>
              <a:t>Get as specific as possible and zero in on the details: geographical scope, demographics, purchasing power.</a:t>
            </a:r>
          </a:p>
          <a:p>
            <a:pPr marL="184150" marR="5080" indent="-171450" algn="just">
              <a:lnSpc>
                <a:spcPct val="116700"/>
              </a:lnSpc>
              <a:spcBef>
                <a:spcPts val="100"/>
              </a:spcBef>
              <a:buFont typeface="Arial" panose="020B0604020202020204" pitchFamily="34" charset="0"/>
              <a:buChar char="•"/>
            </a:pPr>
            <a:endParaRPr lang="en-GB" sz="1600" dirty="0">
              <a:solidFill>
                <a:srgbClr val="526482"/>
              </a:solidFill>
              <a:latin typeface="Gill Sans MT"/>
              <a:cs typeface="Gill Sans MT"/>
            </a:endParaRPr>
          </a:p>
          <a:p>
            <a:pPr marL="184150" marR="5080" indent="-171450" algn="just">
              <a:lnSpc>
                <a:spcPct val="116700"/>
              </a:lnSpc>
              <a:spcBef>
                <a:spcPts val="100"/>
              </a:spcBef>
              <a:buFont typeface="Arial" panose="020B0604020202020204" pitchFamily="34" charset="0"/>
              <a:buChar char="•"/>
            </a:pPr>
            <a:r>
              <a:rPr lang="en-GB" sz="1600" dirty="0">
                <a:solidFill>
                  <a:srgbClr val="526482"/>
                </a:solidFill>
                <a:latin typeface="Gill Sans MT"/>
                <a:cs typeface="Gill Sans MT"/>
              </a:rPr>
              <a:t>Gather secondary data: Collect data from existing market reports, industry publications, and government research.</a:t>
            </a:r>
          </a:p>
          <a:p>
            <a:pPr marL="184150" marR="5080" indent="-171450" algn="just">
              <a:lnSpc>
                <a:spcPct val="116700"/>
              </a:lnSpc>
              <a:spcBef>
                <a:spcPts val="100"/>
              </a:spcBef>
              <a:buFont typeface="Arial" panose="020B0604020202020204" pitchFamily="34" charset="0"/>
              <a:buChar char="•"/>
            </a:pPr>
            <a:endParaRPr lang="en-GB" sz="1600" dirty="0">
              <a:solidFill>
                <a:srgbClr val="526482"/>
              </a:solidFill>
              <a:latin typeface="Gill Sans MT"/>
              <a:cs typeface="Gill Sans MT"/>
            </a:endParaRPr>
          </a:p>
          <a:p>
            <a:pPr marL="184150" marR="5080" indent="-171450" algn="just">
              <a:lnSpc>
                <a:spcPct val="116700"/>
              </a:lnSpc>
              <a:spcBef>
                <a:spcPts val="100"/>
              </a:spcBef>
              <a:buFont typeface="Arial" panose="020B0604020202020204" pitchFamily="34" charset="0"/>
              <a:buChar char="•"/>
            </a:pPr>
            <a:r>
              <a:rPr lang="en-GB" sz="1600" dirty="0">
                <a:solidFill>
                  <a:srgbClr val="526482"/>
                </a:solidFill>
                <a:latin typeface="Gill Sans MT"/>
                <a:cs typeface="Gill Sans MT"/>
              </a:rPr>
              <a:t>Do your own research: Conduct primary research using surveys and interviews to gather first-hand information from potential customers and partners and discover who your customer base really is.</a:t>
            </a:r>
          </a:p>
          <a:p>
            <a:pPr marL="184150" marR="5080" indent="-171450" algn="just">
              <a:lnSpc>
                <a:spcPct val="116700"/>
              </a:lnSpc>
              <a:spcBef>
                <a:spcPts val="100"/>
              </a:spcBef>
              <a:buFont typeface="Arial" panose="020B0604020202020204" pitchFamily="34" charset="0"/>
              <a:buChar char="•"/>
            </a:pPr>
            <a:endParaRPr lang="en-GB" sz="1600" dirty="0">
              <a:solidFill>
                <a:srgbClr val="526482"/>
              </a:solidFill>
              <a:latin typeface="Gill Sans MT"/>
              <a:cs typeface="Gill Sans MT"/>
            </a:endParaRPr>
          </a:p>
          <a:p>
            <a:pPr marL="184150" marR="5080" indent="-171450" algn="just">
              <a:lnSpc>
                <a:spcPct val="116700"/>
              </a:lnSpc>
              <a:spcBef>
                <a:spcPts val="100"/>
              </a:spcBef>
              <a:buFont typeface="Arial" panose="020B0604020202020204" pitchFamily="34" charset="0"/>
              <a:buChar char="•"/>
            </a:pPr>
            <a:r>
              <a:rPr lang="en-GB" sz="1600" dirty="0" err="1">
                <a:solidFill>
                  <a:srgbClr val="526482"/>
                </a:solidFill>
                <a:latin typeface="Gill Sans MT"/>
                <a:cs typeface="Gill Sans MT"/>
              </a:rPr>
              <a:t>Analyze</a:t>
            </a:r>
            <a:r>
              <a:rPr lang="en-GB" sz="1600" dirty="0">
                <a:solidFill>
                  <a:srgbClr val="526482"/>
                </a:solidFill>
                <a:latin typeface="Gill Sans MT"/>
                <a:cs typeface="Gill Sans MT"/>
              </a:rPr>
              <a:t> the data: Identify important patterns, trends, risks, and opportunities.</a:t>
            </a:r>
          </a:p>
          <a:p>
            <a:pPr marL="184150" marR="5080" indent="-171450" algn="just">
              <a:lnSpc>
                <a:spcPct val="116700"/>
              </a:lnSpc>
              <a:spcBef>
                <a:spcPts val="100"/>
              </a:spcBef>
              <a:buFont typeface="Arial" panose="020B0604020202020204" pitchFamily="34" charset="0"/>
              <a:buChar char="•"/>
            </a:pPr>
            <a:endParaRPr lang="en-GB" sz="1600" dirty="0">
              <a:solidFill>
                <a:srgbClr val="526482"/>
              </a:solidFill>
              <a:latin typeface="Gill Sans MT"/>
              <a:cs typeface="Gill Sans MT"/>
            </a:endParaRPr>
          </a:p>
          <a:p>
            <a:pPr marL="184150" marR="5080" indent="-171450" algn="just">
              <a:lnSpc>
                <a:spcPct val="116700"/>
              </a:lnSpc>
              <a:spcBef>
                <a:spcPts val="100"/>
              </a:spcBef>
              <a:buFont typeface="Arial" panose="020B0604020202020204" pitchFamily="34" charset="0"/>
              <a:buChar char="•"/>
            </a:pPr>
            <a:r>
              <a:rPr lang="en-GB" sz="1600" dirty="0">
                <a:solidFill>
                  <a:srgbClr val="526482"/>
                </a:solidFill>
                <a:latin typeface="Gill Sans MT"/>
                <a:cs typeface="Gill Sans MT"/>
              </a:rPr>
              <a:t>Define your goals and strategy: Use the insights to inform your goals and marketing strategy, including product development, pricing, distribution, and promotion channels.</a:t>
            </a:r>
          </a:p>
        </p:txBody>
      </p:sp>
      <p:pic>
        <p:nvPicPr>
          <p:cNvPr id="11" name="object 11"/>
          <p:cNvPicPr/>
          <p:nvPr/>
        </p:nvPicPr>
        <p:blipFill>
          <a:blip r:embed="rId2" cstate="print"/>
          <a:stretch>
            <a:fillRect/>
          </a:stretch>
        </p:blipFill>
        <p:spPr>
          <a:xfrm>
            <a:off x="12150003" y="4726801"/>
            <a:ext cx="118849" cy="135204"/>
          </a:xfrm>
          <a:prstGeom prst="rect">
            <a:avLst/>
          </a:prstGeom>
        </p:spPr>
      </p:pic>
      <p:grpSp>
        <p:nvGrpSpPr>
          <p:cNvPr id="12" name="object 12"/>
          <p:cNvGrpSpPr/>
          <p:nvPr/>
        </p:nvGrpSpPr>
        <p:grpSpPr>
          <a:xfrm>
            <a:off x="11760975" y="3987012"/>
            <a:ext cx="449580" cy="421640"/>
            <a:chOff x="11760975" y="3987012"/>
            <a:chExt cx="449580" cy="421640"/>
          </a:xfrm>
        </p:grpSpPr>
        <p:pic>
          <p:nvPicPr>
            <p:cNvPr id="13" name="object 13"/>
            <p:cNvPicPr/>
            <p:nvPr/>
          </p:nvPicPr>
          <p:blipFill>
            <a:blip r:embed="rId3" cstate="print"/>
            <a:stretch>
              <a:fillRect/>
            </a:stretch>
          </p:blipFill>
          <p:spPr>
            <a:xfrm>
              <a:off x="12087000" y="4111204"/>
              <a:ext cx="92189" cy="141833"/>
            </a:xfrm>
            <a:prstGeom prst="rect">
              <a:avLst/>
            </a:prstGeom>
          </p:spPr>
        </p:pic>
        <p:pic>
          <p:nvPicPr>
            <p:cNvPr id="14" name="object 14"/>
            <p:cNvPicPr/>
            <p:nvPr/>
          </p:nvPicPr>
          <p:blipFill>
            <a:blip r:embed="rId4" cstate="print"/>
            <a:stretch>
              <a:fillRect/>
            </a:stretch>
          </p:blipFill>
          <p:spPr>
            <a:xfrm>
              <a:off x="11760975" y="3987012"/>
              <a:ext cx="449223" cy="421284"/>
            </a:xfrm>
            <a:prstGeom prst="rect">
              <a:avLst/>
            </a:prstGeom>
          </p:spPr>
        </p:pic>
      </p:grpSp>
      <p:grpSp>
        <p:nvGrpSpPr>
          <p:cNvPr id="15" name="object 15"/>
          <p:cNvGrpSpPr/>
          <p:nvPr/>
        </p:nvGrpSpPr>
        <p:grpSpPr>
          <a:xfrm>
            <a:off x="4915663" y="2197862"/>
            <a:ext cx="6655434" cy="5328285"/>
            <a:chOff x="3168218" y="2232004"/>
            <a:chExt cx="6655434" cy="5328285"/>
          </a:xfrm>
        </p:grpSpPr>
        <p:pic>
          <p:nvPicPr>
            <p:cNvPr id="16" name="object 16"/>
            <p:cNvPicPr/>
            <p:nvPr/>
          </p:nvPicPr>
          <p:blipFill>
            <a:blip r:embed="rId5" cstate="print"/>
            <a:stretch>
              <a:fillRect/>
            </a:stretch>
          </p:blipFill>
          <p:spPr>
            <a:xfrm>
              <a:off x="3168218" y="2232004"/>
              <a:ext cx="5469538" cy="5328000"/>
            </a:xfrm>
            <a:prstGeom prst="rect">
              <a:avLst/>
            </a:prstGeom>
          </p:spPr>
        </p:pic>
        <p:pic>
          <p:nvPicPr>
            <p:cNvPr id="17" name="object 17"/>
            <p:cNvPicPr/>
            <p:nvPr/>
          </p:nvPicPr>
          <p:blipFill>
            <a:blip r:embed="rId6" cstate="print"/>
            <a:stretch>
              <a:fillRect/>
            </a:stretch>
          </p:blipFill>
          <p:spPr>
            <a:xfrm>
              <a:off x="6683832" y="6229088"/>
              <a:ext cx="2963963" cy="1330917"/>
            </a:xfrm>
            <a:prstGeom prst="rect">
              <a:avLst/>
            </a:prstGeom>
          </p:spPr>
        </p:pic>
        <p:pic>
          <p:nvPicPr>
            <p:cNvPr id="18" name="object 18"/>
            <p:cNvPicPr/>
            <p:nvPr/>
          </p:nvPicPr>
          <p:blipFill>
            <a:blip r:embed="rId7" cstate="print"/>
            <a:stretch>
              <a:fillRect/>
            </a:stretch>
          </p:blipFill>
          <p:spPr>
            <a:xfrm>
              <a:off x="9495002" y="5919089"/>
              <a:ext cx="328053" cy="310514"/>
            </a:xfrm>
            <a:prstGeom prst="rect">
              <a:avLst/>
            </a:prstGeom>
          </p:spPr>
        </p:pic>
        <p:pic>
          <p:nvPicPr>
            <p:cNvPr id="19" name="object 19"/>
            <p:cNvPicPr/>
            <p:nvPr/>
          </p:nvPicPr>
          <p:blipFill>
            <a:blip r:embed="rId8" cstate="print"/>
            <a:stretch>
              <a:fillRect/>
            </a:stretch>
          </p:blipFill>
          <p:spPr>
            <a:xfrm>
              <a:off x="9420974" y="6662204"/>
              <a:ext cx="164020" cy="177799"/>
            </a:xfrm>
            <a:prstGeom prst="rect">
              <a:avLst/>
            </a:prstGeom>
          </p:spPr>
        </p:pic>
        <p:pic>
          <p:nvPicPr>
            <p:cNvPr id="20" name="object 20"/>
            <p:cNvPicPr/>
            <p:nvPr/>
          </p:nvPicPr>
          <p:blipFill>
            <a:blip r:embed="rId9" cstate="print"/>
            <a:stretch>
              <a:fillRect/>
            </a:stretch>
          </p:blipFill>
          <p:spPr>
            <a:xfrm>
              <a:off x="8835974" y="7376655"/>
              <a:ext cx="328053" cy="183349"/>
            </a:xfrm>
            <a:prstGeom prst="rect">
              <a:avLst/>
            </a:prstGeom>
          </p:spPr>
        </p:pic>
      </p:grpSp>
      <p:pic>
        <p:nvPicPr>
          <p:cNvPr id="21" name="object 21"/>
          <p:cNvPicPr/>
          <p:nvPr/>
        </p:nvPicPr>
        <p:blipFill>
          <a:blip r:embed="rId10" cstate="print"/>
          <a:stretch>
            <a:fillRect/>
          </a:stretch>
        </p:blipFill>
        <p:spPr>
          <a:xfrm>
            <a:off x="11257977" y="5518405"/>
            <a:ext cx="190028" cy="177800"/>
          </a:xfrm>
          <a:prstGeom prst="rect">
            <a:avLst/>
          </a:prstGeom>
        </p:spPr>
      </p:pic>
      <p:pic>
        <p:nvPicPr>
          <p:cNvPr id="22" name="object 22"/>
          <p:cNvPicPr/>
          <p:nvPr/>
        </p:nvPicPr>
        <p:blipFill>
          <a:blip r:embed="rId11" cstate="print"/>
          <a:stretch>
            <a:fillRect/>
          </a:stretch>
        </p:blipFill>
        <p:spPr>
          <a:xfrm>
            <a:off x="13933411" y="4108450"/>
            <a:ext cx="203123" cy="180345"/>
          </a:xfrm>
          <a:prstGeom prst="rect">
            <a:avLst/>
          </a:prstGeom>
        </p:spPr>
      </p:pic>
      <p:grpSp>
        <p:nvGrpSpPr>
          <p:cNvPr id="23" name="object 23"/>
          <p:cNvGrpSpPr/>
          <p:nvPr/>
        </p:nvGrpSpPr>
        <p:grpSpPr>
          <a:xfrm>
            <a:off x="13977421" y="3731539"/>
            <a:ext cx="308610" cy="311785"/>
            <a:chOff x="13977421" y="3731539"/>
            <a:chExt cx="308610" cy="311785"/>
          </a:xfrm>
        </p:grpSpPr>
        <p:sp>
          <p:nvSpPr>
            <p:cNvPr id="24" name="object 24"/>
            <p:cNvSpPr/>
            <p:nvPr/>
          </p:nvSpPr>
          <p:spPr>
            <a:xfrm>
              <a:off x="13977421" y="3979956"/>
              <a:ext cx="64135" cy="63500"/>
            </a:xfrm>
            <a:custGeom>
              <a:avLst/>
              <a:gdLst/>
              <a:ahLst/>
              <a:cxnLst/>
              <a:rect l="l" t="t" r="r" b="b"/>
              <a:pathLst>
                <a:path w="64134" h="63500">
                  <a:moveTo>
                    <a:pt x="31915" y="0"/>
                  </a:moveTo>
                  <a:lnTo>
                    <a:pt x="19491" y="2474"/>
                  </a:lnTo>
                  <a:lnTo>
                    <a:pt x="9347" y="9224"/>
                  </a:lnTo>
                  <a:lnTo>
                    <a:pt x="2507" y="19239"/>
                  </a:lnTo>
                  <a:lnTo>
                    <a:pt x="0" y="31508"/>
                  </a:lnTo>
                  <a:lnTo>
                    <a:pt x="2507" y="43764"/>
                  </a:lnTo>
                  <a:lnTo>
                    <a:pt x="9347" y="53776"/>
                  </a:lnTo>
                  <a:lnTo>
                    <a:pt x="19491" y="60528"/>
                  </a:lnTo>
                  <a:lnTo>
                    <a:pt x="31915" y="63004"/>
                  </a:lnTo>
                  <a:lnTo>
                    <a:pt x="44338" y="60528"/>
                  </a:lnTo>
                  <a:lnTo>
                    <a:pt x="54482" y="53776"/>
                  </a:lnTo>
                  <a:lnTo>
                    <a:pt x="61322" y="43764"/>
                  </a:lnTo>
                  <a:lnTo>
                    <a:pt x="63830" y="31508"/>
                  </a:lnTo>
                  <a:lnTo>
                    <a:pt x="61322" y="19239"/>
                  </a:lnTo>
                  <a:lnTo>
                    <a:pt x="54482" y="9224"/>
                  </a:lnTo>
                  <a:lnTo>
                    <a:pt x="44338" y="2474"/>
                  </a:lnTo>
                  <a:lnTo>
                    <a:pt x="31915" y="0"/>
                  </a:lnTo>
                  <a:close/>
                </a:path>
              </a:pathLst>
            </a:custGeom>
            <a:solidFill>
              <a:srgbClr val="FFFFFF"/>
            </a:solidFill>
          </p:spPr>
          <p:txBody>
            <a:bodyPr wrap="square" lIns="0" tIns="0" rIns="0" bIns="0" rtlCol="0"/>
            <a:lstStyle/>
            <a:p>
              <a:endParaRPr/>
            </a:p>
          </p:txBody>
        </p:sp>
        <p:pic>
          <p:nvPicPr>
            <p:cNvPr id="25" name="object 25"/>
            <p:cNvPicPr/>
            <p:nvPr/>
          </p:nvPicPr>
          <p:blipFill>
            <a:blip r:embed="rId12" cstate="print"/>
            <a:stretch>
              <a:fillRect/>
            </a:stretch>
          </p:blipFill>
          <p:spPr>
            <a:xfrm>
              <a:off x="14054517" y="3731539"/>
              <a:ext cx="231192" cy="235877"/>
            </a:xfrm>
            <a:prstGeom prst="rect">
              <a:avLst/>
            </a:prstGeom>
          </p:spPr>
        </p:pic>
      </p:grpSp>
      <p:pic>
        <p:nvPicPr>
          <p:cNvPr id="26" name="object 26"/>
          <p:cNvPicPr/>
          <p:nvPr/>
        </p:nvPicPr>
        <p:blipFill>
          <a:blip r:embed="rId13" cstate="print"/>
          <a:stretch>
            <a:fillRect/>
          </a:stretch>
        </p:blipFill>
        <p:spPr>
          <a:xfrm>
            <a:off x="10755621" y="7115288"/>
            <a:ext cx="203120" cy="180353"/>
          </a:xfrm>
          <a:prstGeom prst="rect">
            <a:avLst/>
          </a:prstGeom>
        </p:spPr>
      </p:pic>
      <p:grpSp>
        <p:nvGrpSpPr>
          <p:cNvPr id="27" name="object 27"/>
          <p:cNvGrpSpPr/>
          <p:nvPr/>
        </p:nvGrpSpPr>
        <p:grpSpPr>
          <a:xfrm>
            <a:off x="10799630" y="6738391"/>
            <a:ext cx="308610" cy="311785"/>
            <a:chOff x="10799630" y="6738391"/>
            <a:chExt cx="308610" cy="311785"/>
          </a:xfrm>
        </p:grpSpPr>
        <p:sp>
          <p:nvSpPr>
            <p:cNvPr id="28" name="object 28"/>
            <p:cNvSpPr/>
            <p:nvPr/>
          </p:nvSpPr>
          <p:spPr>
            <a:xfrm>
              <a:off x="10799630" y="6986805"/>
              <a:ext cx="64135" cy="63500"/>
            </a:xfrm>
            <a:custGeom>
              <a:avLst/>
              <a:gdLst/>
              <a:ahLst/>
              <a:cxnLst/>
              <a:rect l="l" t="t" r="r" b="b"/>
              <a:pathLst>
                <a:path w="64134" h="63500">
                  <a:moveTo>
                    <a:pt x="31915" y="0"/>
                  </a:moveTo>
                  <a:lnTo>
                    <a:pt x="19491" y="2474"/>
                  </a:lnTo>
                  <a:lnTo>
                    <a:pt x="9347" y="9224"/>
                  </a:lnTo>
                  <a:lnTo>
                    <a:pt x="2507" y="19239"/>
                  </a:lnTo>
                  <a:lnTo>
                    <a:pt x="0" y="31508"/>
                  </a:lnTo>
                  <a:lnTo>
                    <a:pt x="2507" y="43764"/>
                  </a:lnTo>
                  <a:lnTo>
                    <a:pt x="9347" y="53776"/>
                  </a:lnTo>
                  <a:lnTo>
                    <a:pt x="19491" y="60528"/>
                  </a:lnTo>
                  <a:lnTo>
                    <a:pt x="31915" y="63004"/>
                  </a:lnTo>
                  <a:lnTo>
                    <a:pt x="44338" y="60528"/>
                  </a:lnTo>
                  <a:lnTo>
                    <a:pt x="54483" y="53776"/>
                  </a:lnTo>
                  <a:lnTo>
                    <a:pt x="61322" y="43764"/>
                  </a:lnTo>
                  <a:lnTo>
                    <a:pt x="63830" y="31508"/>
                  </a:lnTo>
                  <a:lnTo>
                    <a:pt x="61322" y="19239"/>
                  </a:lnTo>
                  <a:lnTo>
                    <a:pt x="54483" y="9224"/>
                  </a:lnTo>
                  <a:lnTo>
                    <a:pt x="44338" y="2474"/>
                  </a:lnTo>
                  <a:lnTo>
                    <a:pt x="31915" y="0"/>
                  </a:lnTo>
                  <a:close/>
                </a:path>
              </a:pathLst>
            </a:custGeom>
            <a:solidFill>
              <a:srgbClr val="FFFFFF"/>
            </a:solidFill>
          </p:spPr>
          <p:txBody>
            <a:bodyPr wrap="square" lIns="0" tIns="0" rIns="0" bIns="0" rtlCol="0"/>
            <a:lstStyle/>
            <a:p>
              <a:endParaRPr/>
            </a:p>
          </p:txBody>
        </p:sp>
        <p:pic>
          <p:nvPicPr>
            <p:cNvPr id="29" name="object 29"/>
            <p:cNvPicPr/>
            <p:nvPr/>
          </p:nvPicPr>
          <p:blipFill>
            <a:blip r:embed="rId14" cstate="print"/>
            <a:stretch>
              <a:fillRect/>
            </a:stretch>
          </p:blipFill>
          <p:spPr>
            <a:xfrm>
              <a:off x="10876725" y="6738391"/>
              <a:ext cx="231196" cy="235868"/>
            </a:xfrm>
            <a:prstGeom prst="rect">
              <a:avLst/>
            </a:prstGeom>
          </p:spPr>
        </p:pic>
      </p:grpSp>
      <p:grpSp>
        <p:nvGrpSpPr>
          <p:cNvPr id="30" name="object 30"/>
          <p:cNvGrpSpPr/>
          <p:nvPr/>
        </p:nvGrpSpPr>
        <p:grpSpPr>
          <a:xfrm>
            <a:off x="12750965" y="3607689"/>
            <a:ext cx="433070" cy="356870"/>
            <a:chOff x="12750965" y="3607689"/>
            <a:chExt cx="433070" cy="356870"/>
          </a:xfrm>
        </p:grpSpPr>
        <p:pic>
          <p:nvPicPr>
            <p:cNvPr id="31" name="object 31"/>
            <p:cNvPicPr/>
            <p:nvPr/>
          </p:nvPicPr>
          <p:blipFill>
            <a:blip r:embed="rId15" cstate="print"/>
            <a:stretch>
              <a:fillRect/>
            </a:stretch>
          </p:blipFill>
          <p:spPr>
            <a:xfrm>
              <a:off x="12968156" y="3768089"/>
              <a:ext cx="73685" cy="196419"/>
            </a:xfrm>
            <a:prstGeom prst="rect">
              <a:avLst/>
            </a:prstGeom>
          </p:spPr>
        </p:pic>
        <p:sp>
          <p:nvSpPr>
            <p:cNvPr id="32" name="object 32"/>
            <p:cNvSpPr/>
            <p:nvPr/>
          </p:nvSpPr>
          <p:spPr>
            <a:xfrm>
              <a:off x="13092344" y="3829307"/>
              <a:ext cx="64135" cy="45720"/>
            </a:xfrm>
            <a:custGeom>
              <a:avLst/>
              <a:gdLst/>
              <a:ahLst/>
              <a:cxnLst/>
              <a:rect l="l" t="t" r="r" b="b"/>
              <a:pathLst>
                <a:path w="64134" h="45720">
                  <a:moveTo>
                    <a:pt x="31915" y="0"/>
                  </a:moveTo>
                  <a:lnTo>
                    <a:pt x="19491" y="1774"/>
                  </a:lnTo>
                  <a:lnTo>
                    <a:pt x="9347" y="6611"/>
                  </a:lnTo>
                  <a:lnTo>
                    <a:pt x="2507" y="13785"/>
                  </a:lnTo>
                  <a:lnTo>
                    <a:pt x="0" y="22567"/>
                  </a:lnTo>
                  <a:lnTo>
                    <a:pt x="2507" y="31357"/>
                  </a:lnTo>
                  <a:lnTo>
                    <a:pt x="9347" y="38534"/>
                  </a:lnTo>
                  <a:lnTo>
                    <a:pt x="19491" y="43374"/>
                  </a:lnTo>
                  <a:lnTo>
                    <a:pt x="31915" y="45148"/>
                  </a:lnTo>
                  <a:lnTo>
                    <a:pt x="44338" y="43374"/>
                  </a:lnTo>
                  <a:lnTo>
                    <a:pt x="54482" y="38534"/>
                  </a:lnTo>
                  <a:lnTo>
                    <a:pt x="61322" y="31357"/>
                  </a:lnTo>
                  <a:lnTo>
                    <a:pt x="63830" y="22567"/>
                  </a:lnTo>
                  <a:lnTo>
                    <a:pt x="61322" y="13785"/>
                  </a:lnTo>
                  <a:lnTo>
                    <a:pt x="54482" y="6611"/>
                  </a:lnTo>
                  <a:lnTo>
                    <a:pt x="44338" y="1774"/>
                  </a:lnTo>
                  <a:lnTo>
                    <a:pt x="31915" y="0"/>
                  </a:lnTo>
                  <a:close/>
                </a:path>
              </a:pathLst>
            </a:custGeom>
            <a:solidFill>
              <a:srgbClr val="FFFFFF"/>
            </a:solidFill>
          </p:spPr>
          <p:txBody>
            <a:bodyPr wrap="square" lIns="0" tIns="0" rIns="0" bIns="0" rtlCol="0"/>
            <a:lstStyle/>
            <a:p>
              <a:endParaRPr/>
            </a:p>
          </p:txBody>
        </p:sp>
        <p:pic>
          <p:nvPicPr>
            <p:cNvPr id="33" name="object 33"/>
            <p:cNvPicPr/>
            <p:nvPr/>
          </p:nvPicPr>
          <p:blipFill>
            <a:blip r:embed="rId16" cstate="print"/>
            <a:stretch>
              <a:fillRect/>
            </a:stretch>
          </p:blipFill>
          <p:spPr>
            <a:xfrm>
              <a:off x="12750965" y="3607689"/>
              <a:ext cx="373290" cy="337680"/>
            </a:xfrm>
            <a:prstGeom prst="rect">
              <a:avLst/>
            </a:prstGeom>
          </p:spPr>
        </p:pic>
        <p:sp>
          <p:nvSpPr>
            <p:cNvPr id="34" name="object 34"/>
            <p:cNvSpPr/>
            <p:nvPr/>
          </p:nvSpPr>
          <p:spPr>
            <a:xfrm>
              <a:off x="13095005" y="3699807"/>
              <a:ext cx="88900" cy="135890"/>
            </a:xfrm>
            <a:custGeom>
              <a:avLst/>
              <a:gdLst/>
              <a:ahLst/>
              <a:cxnLst/>
              <a:rect l="l" t="t" r="r" b="b"/>
              <a:pathLst>
                <a:path w="88900" h="135889">
                  <a:moveTo>
                    <a:pt x="63957" y="0"/>
                  </a:moveTo>
                  <a:lnTo>
                    <a:pt x="45380" y="8272"/>
                  </a:lnTo>
                  <a:lnTo>
                    <a:pt x="24349" y="29273"/>
                  </a:lnTo>
                  <a:lnTo>
                    <a:pt x="7132" y="57275"/>
                  </a:lnTo>
                  <a:lnTo>
                    <a:pt x="0" y="86550"/>
                  </a:lnTo>
                  <a:lnTo>
                    <a:pt x="7289" y="110840"/>
                  </a:lnTo>
                  <a:lnTo>
                    <a:pt x="24768" y="127374"/>
                  </a:lnTo>
                  <a:lnTo>
                    <a:pt x="45852" y="135660"/>
                  </a:lnTo>
                  <a:lnTo>
                    <a:pt x="63957" y="135204"/>
                  </a:lnTo>
                  <a:lnTo>
                    <a:pt x="88348" y="122720"/>
                  </a:lnTo>
                  <a:lnTo>
                    <a:pt x="88541" y="110978"/>
                  </a:lnTo>
                  <a:lnTo>
                    <a:pt x="78451" y="95799"/>
                  </a:lnTo>
                  <a:lnTo>
                    <a:pt x="71996" y="72999"/>
                  </a:lnTo>
                  <a:lnTo>
                    <a:pt x="73601" y="45846"/>
                  </a:lnTo>
                  <a:lnTo>
                    <a:pt x="75606" y="22502"/>
                  </a:lnTo>
                  <a:lnTo>
                    <a:pt x="73796" y="6157"/>
                  </a:lnTo>
                  <a:lnTo>
                    <a:pt x="63957" y="0"/>
                  </a:lnTo>
                  <a:close/>
                </a:path>
              </a:pathLst>
            </a:custGeom>
            <a:solidFill>
              <a:srgbClr val="FFFFFF">
                <a:alpha val="83998"/>
              </a:srgbClr>
            </a:solidFill>
          </p:spPr>
          <p:txBody>
            <a:bodyPr wrap="square" lIns="0" tIns="0" rIns="0" bIns="0" rtlCol="0"/>
            <a:lstStyle/>
            <a:p>
              <a:endParaRPr/>
            </a:p>
          </p:txBody>
        </p:sp>
      </p:gr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5295" y="-13159"/>
            <a:ext cx="15120619" cy="7560309"/>
          </a:xfrm>
          <a:custGeom>
            <a:avLst/>
            <a:gdLst/>
            <a:ahLst/>
            <a:cxnLst/>
            <a:rect l="l" t="t" r="r" b="b"/>
            <a:pathLst>
              <a:path w="15120619" h="7560309">
                <a:moveTo>
                  <a:pt x="15120010" y="0"/>
                </a:moveTo>
                <a:lnTo>
                  <a:pt x="0" y="0"/>
                </a:lnTo>
                <a:lnTo>
                  <a:pt x="0" y="7559992"/>
                </a:lnTo>
                <a:lnTo>
                  <a:pt x="15120010" y="7559992"/>
                </a:lnTo>
                <a:lnTo>
                  <a:pt x="15120010" y="0"/>
                </a:lnTo>
                <a:close/>
              </a:path>
            </a:pathLst>
          </a:custGeom>
          <a:solidFill>
            <a:srgbClr val="0ABBB5"/>
          </a:solidFill>
        </p:spPr>
        <p:txBody>
          <a:bodyPr wrap="square" lIns="0" tIns="0" rIns="0" bIns="0" rtlCol="0"/>
          <a:lstStyle/>
          <a:p>
            <a:endParaRPr lang="en-CA"/>
          </a:p>
        </p:txBody>
      </p:sp>
      <p:sp>
        <p:nvSpPr>
          <p:cNvPr id="5" name="object 5"/>
          <p:cNvSpPr txBox="1">
            <a:spLocks noGrp="1"/>
          </p:cNvSpPr>
          <p:nvPr>
            <p:ph type="title"/>
          </p:nvPr>
        </p:nvSpPr>
        <p:spPr>
          <a:xfrm>
            <a:off x="323850" y="254216"/>
            <a:ext cx="6554351" cy="1539460"/>
          </a:xfrm>
          <a:prstGeom prst="rect">
            <a:avLst/>
          </a:prstGeom>
        </p:spPr>
        <p:txBody>
          <a:bodyPr vert="horz" wrap="square" lIns="0" tIns="154940" rIns="0" bIns="0" rtlCol="0">
            <a:spAutoFit/>
          </a:bodyPr>
          <a:lstStyle/>
          <a:p>
            <a:pPr marL="12700" marR="5080">
              <a:lnSpc>
                <a:spcPts val="5600"/>
              </a:lnSpc>
              <a:spcBef>
                <a:spcPts val="1220"/>
              </a:spcBef>
            </a:pPr>
            <a:r>
              <a:rPr lang="en-GB" sz="4200" spc="95" dirty="0">
                <a:solidFill>
                  <a:schemeClr val="tx1"/>
                </a:solidFill>
              </a:rPr>
              <a:t>Identify Key Pain Points &amp; Opportunities</a:t>
            </a:r>
            <a:endParaRPr lang="en-GB" sz="4200" dirty="0">
              <a:latin typeface="Gill Sans MT"/>
              <a:cs typeface="Gill Sans MT"/>
            </a:endParaRPr>
          </a:p>
        </p:txBody>
      </p:sp>
      <p:pic>
        <p:nvPicPr>
          <p:cNvPr id="7" name="object 7"/>
          <p:cNvPicPr/>
          <p:nvPr/>
        </p:nvPicPr>
        <p:blipFill>
          <a:blip r:embed="rId2" cstate="print"/>
          <a:stretch>
            <a:fillRect/>
          </a:stretch>
        </p:blipFill>
        <p:spPr>
          <a:xfrm>
            <a:off x="8115512" y="33359"/>
            <a:ext cx="7010401" cy="7559992"/>
          </a:xfrm>
          <a:prstGeom prst="rect">
            <a:avLst/>
          </a:prstGeom>
          <a:solidFill>
            <a:srgbClr val="0ABBB5"/>
          </a:solidFill>
        </p:spPr>
      </p:pic>
      <p:sp>
        <p:nvSpPr>
          <p:cNvPr id="4" name="TextBox 3">
            <a:extLst>
              <a:ext uri="{FF2B5EF4-FFF2-40B4-BE49-F238E27FC236}">
                <a16:creationId xmlns:a16="http://schemas.microsoft.com/office/drawing/2014/main" id="{2787140B-3FBA-25FC-5C5D-BE4CA7782C4D}"/>
              </a:ext>
            </a:extLst>
          </p:cNvPr>
          <p:cNvSpPr txBox="1"/>
          <p:nvPr/>
        </p:nvSpPr>
        <p:spPr>
          <a:xfrm>
            <a:off x="323850" y="1647825"/>
            <a:ext cx="7239000" cy="5355312"/>
          </a:xfrm>
          <a:prstGeom prst="rect">
            <a:avLst/>
          </a:prstGeom>
          <a:noFill/>
        </p:spPr>
        <p:txBody>
          <a:bodyPr wrap="square">
            <a:spAutoFit/>
          </a:bodyPr>
          <a:lstStyle/>
          <a:p>
            <a:endParaRPr lang="en-CA" dirty="0">
              <a:solidFill>
                <a:schemeClr val="bg1"/>
              </a:solidFill>
              <a:latin typeface="Gill Sans MT" panose="020B0502020104020203" pitchFamily="34" charset="0"/>
            </a:endParaRPr>
          </a:p>
          <a:p>
            <a:endParaRPr lang="en-CA" dirty="0">
              <a:solidFill>
                <a:schemeClr val="bg1"/>
              </a:solidFill>
              <a:latin typeface="Gill Sans MT" panose="020B0502020104020203" pitchFamily="34" charset="0"/>
            </a:endParaRPr>
          </a:p>
          <a:p>
            <a:r>
              <a:rPr lang="en-CA" dirty="0">
                <a:solidFill>
                  <a:schemeClr val="bg1"/>
                </a:solidFill>
                <a:latin typeface="Gill Sans MT" panose="020B0502020104020203" pitchFamily="34" charset="0"/>
              </a:rPr>
              <a:t>Once you have an idea of who your customer base is in each market, work on identifying the key pain points they’re struggling with and how you can help.</a:t>
            </a:r>
          </a:p>
          <a:p>
            <a:r>
              <a:rPr lang="en-CA" dirty="0">
                <a:solidFill>
                  <a:schemeClr val="bg1"/>
                </a:solidFill>
                <a:latin typeface="Gill Sans MT" panose="020B0502020104020203" pitchFamily="34" charset="0"/>
              </a:rPr>
              <a:t>Here are some questions that might help you with this:</a:t>
            </a:r>
          </a:p>
          <a:p>
            <a:endParaRPr lang="en-CA" dirty="0">
              <a:solidFill>
                <a:schemeClr val="bg1"/>
              </a:solidFill>
              <a:latin typeface="Gill Sans MT" panose="020B0502020104020203" pitchFamily="34" charset="0"/>
            </a:endParaRPr>
          </a:p>
          <a:p>
            <a:pPr marL="285750" indent="-285750">
              <a:buFont typeface="Arial" panose="020B0604020202020204" pitchFamily="34" charset="0"/>
              <a:buChar char="•"/>
            </a:pPr>
            <a:r>
              <a:rPr lang="en-CA" dirty="0">
                <a:solidFill>
                  <a:schemeClr val="bg1"/>
                </a:solidFill>
                <a:latin typeface="Gill Sans MT" panose="020B0502020104020203" pitchFamily="34" charset="0"/>
              </a:rPr>
              <a:t>What are the existing solutions that your new customers are currently using?</a:t>
            </a:r>
          </a:p>
          <a:p>
            <a:pPr marL="285750" indent="-285750">
              <a:buFont typeface="Arial" panose="020B0604020202020204" pitchFamily="34" charset="0"/>
              <a:buChar char="•"/>
            </a:pPr>
            <a:r>
              <a:rPr lang="en-CA" dirty="0">
                <a:solidFill>
                  <a:schemeClr val="bg1"/>
                </a:solidFill>
                <a:latin typeface="Gill Sans MT" panose="020B0502020104020203" pitchFamily="34" charset="0"/>
              </a:rPr>
              <a:t>How does your product or service compare to them?</a:t>
            </a:r>
          </a:p>
          <a:p>
            <a:pPr marL="285750" indent="-285750">
              <a:buFont typeface="Arial" panose="020B0604020202020204" pitchFamily="34" charset="0"/>
              <a:buChar char="•"/>
            </a:pPr>
            <a:r>
              <a:rPr lang="en-CA" dirty="0">
                <a:solidFill>
                  <a:schemeClr val="bg1"/>
                </a:solidFill>
                <a:latin typeface="Gill Sans MT" panose="020B0502020104020203" pitchFamily="34" charset="0"/>
              </a:rPr>
              <a:t>What are the gaps in the market that your product or service can fill?</a:t>
            </a:r>
          </a:p>
          <a:p>
            <a:pPr marL="285750" indent="-285750">
              <a:buFont typeface="Arial" panose="020B0604020202020204" pitchFamily="34" charset="0"/>
              <a:buChar char="•"/>
            </a:pPr>
            <a:r>
              <a:rPr lang="en-CA" dirty="0">
                <a:solidFill>
                  <a:schemeClr val="bg1"/>
                </a:solidFill>
                <a:latin typeface="Gill Sans MT" panose="020B0502020104020203" pitchFamily="34" charset="0"/>
              </a:rPr>
              <a:t>What are the unique cultural, economic, and social factors that may impact your target market’s pain points, needs, and expectations?</a:t>
            </a:r>
          </a:p>
          <a:p>
            <a:pPr marL="285750" indent="-285750">
              <a:buFont typeface="Arial" panose="020B0604020202020204" pitchFamily="34" charset="0"/>
              <a:buChar char="•"/>
            </a:pPr>
            <a:r>
              <a:rPr lang="en-CA" dirty="0">
                <a:solidFill>
                  <a:schemeClr val="bg1"/>
                </a:solidFill>
                <a:latin typeface="Gill Sans MT" panose="020B0502020104020203" pitchFamily="34" charset="0"/>
              </a:rPr>
              <a:t>How can you position your product or service (with the help of social media, organic reach, or Google Ads, for example) to provide relevant solutions at the right time?</a:t>
            </a:r>
          </a:p>
          <a:p>
            <a:pPr marL="285750" indent="-285750">
              <a:buFont typeface="Arial" panose="020B0604020202020204" pitchFamily="34" charset="0"/>
              <a:buChar char="•"/>
            </a:pPr>
            <a:r>
              <a:rPr lang="en-CA" dirty="0">
                <a:solidFill>
                  <a:schemeClr val="bg1"/>
                </a:solidFill>
                <a:latin typeface="Gill Sans MT" panose="020B0502020104020203" pitchFamily="34" charset="0"/>
              </a:rPr>
              <a:t>Is there a particular way all local competitors are addressing the target audience’s pain points? Are there alternative approaches you could experiment with?</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7565391" y="2541"/>
            <a:ext cx="7560309" cy="7560309"/>
          </a:xfrm>
          <a:custGeom>
            <a:avLst/>
            <a:gdLst/>
            <a:ahLst/>
            <a:cxnLst/>
            <a:rect l="l" t="t" r="r" b="b"/>
            <a:pathLst>
              <a:path w="7560309" h="7560309">
                <a:moveTo>
                  <a:pt x="7560005" y="0"/>
                </a:moveTo>
                <a:lnTo>
                  <a:pt x="0" y="0"/>
                </a:lnTo>
                <a:lnTo>
                  <a:pt x="0" y="7559992"/>
                </a:lnTo>
                <a:lnTo>
                  <a:pt x="7560005" y="7559992"/>
                </a:lnTo>
                <a:lnTo>
                  <a:pt x="7560005" y="0"/>
                </a:lnTo>
                <a:close/>
              </a:path>
            </a:pathLst>
          </a:custGeom>
          <a:solidFill>
            <a:srgbClr val="0ABBB5"/>
          </a:solidFill>
        </p:spPr>
        <p:txBody>
          <a:bodyPr wrap="square" lIns="0" tIns="0" rIns="0" bIns="0" rtlCol="0"/>
          <a:lstStyle/>
          <a:p>
            <a:endParaRPr/>
          </a:p>
        </p:txBody>
      </p:sp>
      <p:sp>
        <p:nvSpPr>
          <p:cNvPr id="3" name="object 3"/>
          <p:cNvSpPr txBox="1"/>
          <p:nvPr/>
        </p:nvSpPr>
        <p:spPr>
          <a:xfrm>
            <a:off x="7942222" y="2827529"/>
            <a:ext cx="6733910" cy="3150158"/>
          </a:xfrm>
          <a:prstGeom prst="rect">
            <a:avLst/>
          </a:prstGeom>
        </p:spPr>
        <p:txBody>
          <a:bodyPr vert="horz" wrap="square" lIns="0" tIns="12700" rIns="0" bIns="0" rtlCol="0">
            <a:spAutoFit/>
          </a:bodyPr>
          <a:lstStyle/>
          <a:p>
            <a:pPr marL="12700" marR="5080" algn="just">
              <a:lnSpc>
                <a:spcPct val="116700"/>
              </a:lnSpc>
              <a:spcBef>
                <a:spcPts val="100"/>
              </a:spcBef>
            </a:pPr>
            <a:r>
              <a:rPr lang="en-GB" sz="2200" dirty="0">
                <a:solidFill>
                  <a:schemeClr val="bg1"/>
                </a:solidFill>
                <a:latin typeface="Gill Sans MT"/>
                <a:cs typeface="Gill Sans MT"/>
              </a:rPr>
              <a:t>A strong network of partners and suppliers is the backbone of any successful global business. Your local contacts will have invaluable expertise and knowledge of the market; through networking, you’ll be able to gather important insights on how to best conquer a new market. Building a global team and network can help ease your growth strategy with insights you can’t always get from your home country alone.</a:t>
            </a:r>
          </a:p>
        </p:txBody>
      </p:sp>
      <p:sp>
        <p:nvSpPr>
          <p:cNvPr id="10" name="object 10"/>
          <p:cNvSpPr txBox="1"/>
          <p:nvPr/>
        </p:nvSpPr>
        <p:spPr>
          <a:xfrm>
            <a:off x="7942222" y="1157422"/>
            <a:ext cx="6733910" cy="1305486"/>
          </a:xfrm>
          <a:prstGeom prst="rect">
            <a:avLst/>
          </a:prstGeom>
        </p:spPr>
        <p:txBody>
          <a:bodyPr vert="horz" wrap="square" lIns="0" tIns="12700" rIns="0" bIns="0" rtlCol="0">
            <a:spAutoFit/>
          </a:bodyPr>
          <a:lstStyle/>
          <a:p>
            <a:pPr marL="12700">
              <a:spcBef>
                <a:spcPts val="100"/>
              </a:spcBef>
            </a:pPr>
            <a:r>
              <a:rPr lang="en-GB" sz="4200" b="1" dirty="0">
                <a:solidFill>
                  <a:schemeClr val="bg1"/>
                </a:solidFill>
                <a:latin typeface="Century Gothic"/>
                <a:cs typeface="Century Gothic"/>
              </a:rPr>
              <a:t>Build a Network of Partners and Suppliers</a:t>
            </a:r>
            <a:endParaRPr sz="4200" dirty="0">
              <a:solidFill>
                <a:schemeClr val="bg1"/>
              </a:solidFill>
              <a:latin typeface="Century Gothic"/>
              <a:cs typeface="Century Gothic"/>
            </a:endParaRPr>
          </a:p>
        </p:txBody>
      </p:sp>
      <p:grpSp>
        <p:nvGrpSpPr>
          <p:cNvPr id="11" name="object 11"/>
          <p:cNvGrpSpPr/>
          <p:nvPr/>
        </p:nvGrpSpPr>
        <p:grpSpPr>
          <a:xfrm>
            <a:off x="403689" y="402542"/>
            <a:ext cx="439192" cy="158750"/>
            <a:chOff x="2880013" y="3484905"/>
            <a:chExt cx="439192" cy="158750"/>
          </a:xfrm>
          <a:solidFill>
            <a:srgbClr val="0ABBB5"/>
          </a:solidFill>
        </p:grpSpPr>
        <p:sp>
          <p:nvSpPr>
            <p:cNvPr id="12" name="object 12"/>
            <p:cNvSpPr/>
            <p:nvPr/>
          </p:nvSpPr>
          <p:spPr>
            <a:xfrm>
              <a:off x="2959214" y="3484905"/>
              <a:ext cx="281305" cy="158750"/>
            </a:xfrm>
            <a:custGeom>
              <a:avLst/>
              <a:gdLst/>
              <a:ahLst/>
              <a:cxnLst/>
              <a:rect l="l" t="t" r="r" b="b"/>
              <a:pathLst>
                <a:path w="281305" h="158750">
                  <a:moveTo>
                    <a:pt x="280796" y="0"/>
                  </a:moveTo>
                  <a:lnTo>
                    <a:pt x="0" y="0"/>
                  </a:lnTo>
                  <a:lnTo>
                    <a:pt x="0" y="158394"/>
                  </a:lnTo>
                  <a:lnTo>
                    <a:pt x="280796" y="158394"/>
                  </a:lnTo>
                  <a:lnTo>
                    <a:pt x="280796" y="0"/>
                  </a:lnTo>
                  <a:close/>
                </a:path>
              </a:pathLst>
            </a:custGeom>
            <a:grpFill/>
          </p:spPr>
          <p:txBody>
            <a:bodyPr wrap="square" lIns="0" tIns="0" rIns="0" bIns="0" rtlCol="0"/>
            <a:lstStyle/>
            <a:p>
              <a:endParaRPr/>
            </a:p>
          </p:txBody>
        </p:sp>
        <p:pic>
          <p:nvPicPr>
            <p:cNvPr id="13" name="object 13"/>
            <p:cNvPicPr/>
            <p:nvPr/>
          </p:nvPicPr>
          <p:blipFill>
            <a:blip r:embed="rId2" cstate="print"/>
            <a:stretch>
              <a:fillRect/>
            </a:stretch>
          </p:blipFill>
          <p:spPr>
            <a:xfrm>
              <a:off x="2880013" y="3484910"/>
              <a:ext cx="158394" cy="158394"/>
            </a:xfrm>
            <a:prstGeom prst="rect">
              <a:avLst/>
            </a:prstGeom>
            <a:solidFill>
              <a:schemeClr val="tx1"/>
            </a:solidFill>
          </p:spPr>
        </p:pic>
        <p:pic>
          <p:nvPicPr>
            <p:cNvPr id="14" name="object 14"/>
            <p:cNvPicPr/>
            <p:nvPr/>
          </p:nvPicPr>
          <p:blipFill>
            <a:blip r:embed="rId2" cstate="print"/>
            <a:stretch>
              <a:fillRect/>
            </a:stretch>
          </p:blipFill>
          <p:spPr>
            <a:xfrm>
              <a:off x="3160811" y="3484910"/>
              <a:ext cx="158394" cy="158394"/>
            </a:xfrm>
            <a:prstGeom prst="rect">
              <a:avLst/>
            </a:prstGeom>
            <a:solidFill>
              <a:schemeClr val="tx1"/>
            </a:solidFill>
          </p:spPr>
        </p:pic>
      </p:grpSp>
      <p:grpSp>
        <p:nvGrpSpPr>
          <p:cNvPr id="8" name="Group 7">
            <a:extLst>
              <a:ext uri="{FF2B5EF4-FFF2-40B4-BE49-F238E27FC236}">
                <a16:creationId xmlns:a16="http://schemas.microsoft.com/office/drawing/2014/main" id="{6D103967-C9A4-CDDD-B21A-96066568A618}"/>
              </a:ext>
            </a:extLst>
          </p:cNvPr>
          <p:cNvGrpSpPr/>
          <p:nvPr/>
        </p:nvGrpSpPr>
        <p:grpSpPr>
          <a:xfrm>
            <a:off x="449568" y="1902934"/>
            <a:ext cx="6091237" cy="3849751"/>
            <a:chOff x="467300" y="3237830"/>
            <a:chExt cx="6091237" cy="3849751"/>
          </a:xfrm>
        </p:grpSpPr>
        <p:pic>
          <p:nvPicPr>
            <p:cNvPr id="1026" name="Picture 2" descr="Connecting Homes – The Ideal Multi-Enterprise Business Network | SAP Blogs">
              <a:extLst>
                <a:ext uri="{FF2B5EF4-FFF2-40B4-BE49-F238E27FC236}">
                  <a16:creationId xmlns:a16="http://schemas.microsoft.com/office/drawing/2014/main" id="{A79FB606-1738-CBEA-89D5-02663442EFE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7300" y="3237830"/>
              <a:ext cx="6091237" cy="3849751"/>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969BAF08-CD29-2641-B1E3-95B08199B717}"/>
                </a:ext>
              </a:extLst>
            </p:cNvPr>
            <p:cNvSpPr/>
            <p:nvPr/>
          </p:nvSpPr>
          <p:spPr>
            <a:xfrm>
              <a:off x="623542" y="3552825"/>
              <a:ext cx="2595908" cy="6096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gr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8553449" y="12"/>
            <a:ext cx="6566851" cy="7560309"/>
          </a:xfrm>
          <a:custGeom>
            <a:avLst/>
            <a:gdLst/>
            <a:ahLst/>
            <a:cxnLst/>
            <a:rect l="l" t="t" r="r" b="b"/>
            <a:pathLst>
              <a:path w="7560309" h="7560309">
                <a:moveTo>
                  <a:pt x="7560005" y="0"/>
                </a:moveTo>
                <a:lnTo>
                  <a:pt x="0" y="0"/>
                </a:lnTo>
                <a:lnTo>
                  <a:pt x="0" y="7559992"/>
                </a:lnTo>
                <a:lnTo>
                  <a:pt x="7560005" y="7559992"/>
                </a:lnTo>
                <a:lnTo>
                  <a:pt x="7560005" y="0"/>
                </a:lnTo>
                <a:close/>
              </a:path>
            </a:pathLst>
          </a:custGeom>
          <a:solidFill>
            <a:srgbClr val="0ABBB5"/>
          </a:solidFill>
        </p:spPr>
        <p:txBody>
          <a:bodyPr wrap="square" lIns="0" tIns="0" rIns="0" bIns="0" rtlCol="0"/>
          <a:lstStyle/>
          <a:p>
            <a:endParaRPr/>
          </a:p>
        </p:txBody>
      </p:sp>
      <p:sp>
        <p:nvSpPr>
          <p:cNvPr id="3" name="object 3"/>
          <p:cNvSpPr/>
          <p:nvPr/>
        </p:nvSpPr>
        <p:spPr>
          <a:xfrm>
            <a:off x="386383" y="0"/>
            <a:ext cx="2912745" cy="4451985"/>
          </a:xfrm>
          <a:custGeom>
            <a:avLst/>
            <a:gdLst/>
            <a:ahLst/>
            <a:cxnLst/>
            <a:rect l="l" t="t" r="r" b="b"/>
            <a:pathLst>
              <a:path w="2912745" h="4451985">
                <a:moveTo>
                  <a:pt x="2912300" y="0"/>
                </a:moveTo>
                <a:lnTo>
                  <a:pt x="0" y="0"/>
                </a:lnTo>
                <a:lnTo>
                  <a:pt x="0" y="2995450"/>
                </a:lnTo>
                <a:lnTo>
                  <a:pt x="778" y="3043517"/>
                </a:lnTo>
                <a:lnTo>
                  <a:pt x="3097" y="3091193"/>
                </a:lnTo>
                <a:lnTo>
                  <a:pt x="6932" y="3138457"/>
                </a:lnTo>
                <a:lnTo>
                  <a:pt x="12261" y="3185283"/>
                </a:lnTo>
                <a:lnTo>
                  <a:pt x="19058" y="3231647"/>
                </a:lnTo>
                <a:lnTo>
                  <a:pt x="27299" y="3277526"/>
                </a:lnTo>
                <a:lnTo>
                  <a:pt x="36962" y="3322896"/>
                </a:lnTo>
                <a:lnTo>
                  <a:pt x="48021" y="3367732"/>
                </a:lnTo>
                <a:lnTo>
                  <a:pt x="60453" y="3412011"/>
                </a:lnTo>
                <a:lnTo>
                  <a:pt x="74234" y="3455709"/>
                </a:lnTo>
                <a:lnTo>
                  <a:pt x="89339" y="3498802"/>
                </a:lnTo>
                <a:lnTo>
                  <a:pt x="105746" y="3541265"/>
                </a:lnTo>
                <a:lnTo>
                  <a:pt x="123429" y="3583075"/>
                </a:lnTo>
                <a:lnTo>
                  <a:pt x="142365" y="3624208"/>
                </a:lnTo>
                <a:lnTo>
                  <a:pt x="162530" y="3664639"/>
                </a:lnTo>
                <a:lnTo>
                  <a:pt x="183900" y="3704345"/>
                </a:lnTo>
                <a:lnTo>
                  <a:pt x="206451" y="3743302"/>
                </a:lnTo>
                <a:lnTo>
                  <a:pt x="230158" y="3781486"/>
                </a:lnTo>
                <a:lnTo>
                  <a:pt x="254999" y="3818873"/>
                </a:lnTo>
                <a:lnTo>
                  <a:pt x="280948" y="3855438"/>
                </a:lnTo>
                <a:lnTo>
                  <a:pt x="307983" y="3891159"/>
                </a:lnTo>
                <a:lnTo>
                  <a:pt x="336078" y="3926010"/>
                </a:lnTo>
                <a:lnTo>
                  <a:pt x="365211" y="3959968"/>
                </a:lnTo>
                <a:lnTo>
                  <a:pt x="395356" y="3993009"/>
                </a:lnTo>
                <a:lnTo>
                  <a:pt x="426491" y="4025109"/>
                </a:lnTo>
                <a:lnTo>
                  <a:pt x="458591" y="4056244"/>
                </a:lnTo>
                <a:lnTo>
                  <a:pt x="491631" y="4086390"/>
                </a:lnTo>
                <a:lnTo>
                  <a:pt x="525589" y="4115523"/>
                </a:lnTo>
                <a:lnTo>
                  <a:pt x="560440" y="4143619"/>
                </a:lnTo>
                <a:lnTo>
                  <a:pt x="596160" y="4170654"/>
                </a:lnTo>
                <a:lnTo>
                  <a:pt x="632725" y="4196604"/>
                </a:lnTo>
                <a:lnTo>
                  <a:pt x="670111" y="4221445"/>
                </a:lnTo>
                <a:lnTo>
                  <a:pt x="708295" y="4245153"/>
                </a:lnTo>
                <a:lnTo>
                  <a:pt x="747252" y="4267704"/>
                </a:lnTo>
                <a:lnTo>
                  <a:pt x="786958" y="4289074"/>
                </a:lnTo>
                <a:lnTo>
                  <a:pt x="827389" y="4309239"/>
                </a:lnTo>
                <a:lnTo>
                  <a:pt x="868521" y="4328175"/>
                </a:lnTo>
                <a:lnTo>
                  <a:pt x="910331" y="4345859"/>
                </a:lnTo>
                <a:lnTo>
                  <a:pt x="952794" y="4362266"/>
                </a:lnTo>
                <a:lnTo>
                  <a:pt x="995886" y="4377371"/>
                </a:lnTo>
                <a:lnTo>
                  <a:pt x="1039583" y="4391152"/>
                </a:lnTo>
                <a:lnTo>
                  <a:pt x="1083862" y="4403585"/>
                </a:lnTo>
                <a:lnTo>
                  <a:pt x="1128699" y="4414644"/>
                </a:lnTo>
                <a:lnTo>
                  <a:pt x="1174068" y="4424307"/>
                </a:lnTo>
                <a:lnTo>
                  <a:pt x="1219947" y="4432548"/>
                </a:lnTo>
                <a:lnTo>
                  <a:pt x="1266312" y="4439346"/>
                </a:lnTo>
                <a:lnTo>
                  <a:pt x="1313137" y="4444674"/>
                </a:lnTo>
                <a:lnTo>
                  <a:pt x="1360401" y="4448510"/>
                </a:lnTo>
                <a:lnTo>
                  <a:pt x="1408077" y="4450829"/>
                </a:lnTo>
                <a:lnTo>
                  <a:pt x="1456143" y="4451607"/>
                </a:lnTo>
                <a:lnTo>
                  <a:pt x="1504210" y="4450829"/>
                </a:lnTo>
                <a:lnTo>
                  <a:pt x="1551886" y="4448510"/>
                </a:lnTo>
                <a:lnTo>
                  <a:pt x="1599150" y="4444674"/>
                </a:lnTo>
                <a:lnTo>
                  <a:pt x="1645975" y="4439346"/>
                </a:lnTo>
                <a:lnTo>
                  <a:pt x="1692340" y="4432548"/>
                </a:lnTo>
                <a:lnTo>
                  <a:pt x="1738219" y="4424307"/>
                </a:lnTo>
                <a:lnTo>
                  <a:pt x="1783589" y="4414644"/>
                </a:lnTo>
                <a:lnTo>
                  <a:pt x="1828425" y="4403585"/>
                </a:lnTo>
                <a:lnTo>
                  <a:pt x="1872704" y="4391152"/>
                </a:lnTo>
                <a:lnTo>
                  <a:pt x="1916402" y="4377371"/>
                </a:lnTo>
                <a:lnTo>
                  <a:pt x="1959495" y="4362266"/>
                </a:lnTo>
                <a:lnTo>
                  <a:pt x="2001958" y="4345859"/>
                </a:lnTo>
                <a:lnTo>
                  <a:pt x="2043768" y="4328175"/>
                </a:lnTo>
                <a:lnTo>
                  <a:pt x="2084900" y="4309239"/>
                </a:lnTo>
                <a:lnTo>
                  <a:pt x="2125332" y="4289074"/>
                </a:lnTo>
                <a:lnTo>
                  <a:pt x="2165038" y="4267704"/>
                </a:lnTo>
                <a:lnTo>
                  <a:pt x="2203995" y="4245153"/>
                </a:lnTo>
                <a:lnTo>
                  <a:pt x="2242179" y="4221445"/>
                </a:lnTo>
                <a:lnTo>
                  <a:pt x="2279566" y="4196604"/>
                </a:lnTo>
                <a:lnTo>
                  <a:pt x="2316131" y="4170654"/>
                </a:lnTo>
                <a:lnTo>
                  <a:pt x="2351852" y="4143619"/>
                </a:lnTo>
                <a:lnTo>
                  <a:pt x="2386703" y="4115523"/>
                </a:lnTo>
                <a:lnTo>
                  <a:pt x="2420661" y="4086390"/>
                </a:lnTo>
                <a:lnTo>
                  <a:pt x="2453702" y="4056244"/>
                </a:lnTo>
                <a:lnTo>
                  <a:pt x="2485802" y="4025109"/>
                </a:lnTo>
                <a:lnTo>
                  <a:pt x="2516937" y="3993009"/>
                </a:lnTo>
                <a:lnTo>
                  <a:pt x="2547083" y="3959968"/>
                </a:lnTo>
                <a:lnTo>
                  <a:pt x="2576216" y="3926010"/>
                </a:lnTo>
                <a:lnTo>
                  <a:pt x="2604312" y="3891159"/>
                </a:lnTo>
                <a:lnTo>
                  <a:pt x="2631347" y="3855438"/>
                </a:lnTo>
                <a:lnTo>
                  <a:pt x="2657297" y="3818873"/>
                </a:lnTo>
                <a:lnTo>
                  <a:pt x="2682138" y="3781486"/>
                </a:lnTo>
                <a:lnTo>
                  <a:pt x="2705846" y="3743302"/>
                </a:lnTo>
                <a:lnTo>
                  <a:pt x="2728397" y="3704345"/>
                </a:lnTo>
                <a:lnTo>
                  <a:pt x="2749767" y="3664639"/>
                </a:lnTo>
                <a:lnTo>
                  <a:pt x="2769932" y="3624208"/>
                </a:lnTo>
                <a:lnTo>
                  <a:pt x="2788868" y="3583075"/>
                </a:lnTo>
                <a:lnTo>
                  <a:pt x="2806552" y="3541265"/>
                </a:lnTo>
                <a:lnTo>
                  <a:pt x="2822959" y="3498802"/>
                </a:lnTo>
                <a:lnTo>
                  <a:pt x="2838064" y="3455709"/>
                </a:lnTo>
                <a:lnTo>
                  <a:pt x="2851845" y="3412011"/>
                </a:lnTo>
                <a:lnTo>
                  <a:pt x="2864278" y="3367732"/>
                </a:lnTo>
                <a:lnTo>
                  <a:pt x="2875337" y="3322896"/>
                </a:lnTo>
                <a:lnTo>
                  <a:pt x="2885000" y="3277526"/>
                </a:lnTo>
                <a:lnTo>
                  <a:pt x="2893241" y="3231647"/>
                </a:lnTo>
                <a:lnTo>
                  <a:pt x="2900039" y="3185283"/>
                </a:lnTo>
                <a:lnTo>
                  <a:pt x="2905367" y="3138457"/>
                </a:lnTo>
                <a:lnTo>
                  <a:pt x="2909203" y="3091193"/>
                </a:lnTo>
                <a:lnTo>
                  <a:pt x="2911522" y="3043517"/>
                </a:lnTo>
                <a:lnTo>
                  <a:pt x="2912300" y="2995450"/>
                </a:lnTo>
                <a:lnTo>
                  <a:pt x="2912300" y="0"/>
                </a:lnTo>
                <a:close/>
              </a:path>
            </a:pathLst>
          </a:custGeom>
          <a:solidFill>
            <a:srgbClr val="0ABBB5"/>
          </a:solidFill>
        </p:spPr>
        <p:txBody>
          <a:bodyPr wrap="square" lIns="0" tIns="0" rIns="0" bIns="0" rtlCol="0"/>
          <a:lstStyle/>
          <a:p>
            <a:endParaRPr/>
          </a:p>
        </p:txBody>
      </p:sp>
      <p:grpSp>
        <p:nvGrpSpPr>
          <p:cNvPr id="4" name="object 4"/>
          <p:cNvGrpSpPr/>
          <p:nvPr/>
        </p:nvGrpSpPr>
        <p:grpSpPr>
          <a:xfrm>
            <a:off x="0" y="4976748"/>
            <a:ext cx="3332638" cy="2587150"/>
            <a:chOff x="426599" y="4973043"/>
            <a:chExt cx="3332638" cy="2587150"/>
          </a:xfrm>
        </p:grpSpPr>
        <p:sp>
          <p:nvSpPr>
            <p:cNvPr id="5" name="object 5"/>
            <p:cNvSpPr/>
            <p:nvPr/>
          </p:nvSpPr>
          <p:spPr>
            <a:xfrm>
              <a:off x="798666" y="5445008"/>
              <a:ext cx="2912745" cy="2115185"/>
            </a:xfrm>
            <a:custGeom>
              <a:avLst/>
              <a:gdLst/>
              <a:ahLst/>
              <a:cxnLst/>
              <a:rect l="l" t="t" r="r" b="b"/>
              <a:pathLst>
                <a:path w="2912745" h="2115184">
                  <a:moveTo>
                    <a:pt x="1456143" y="0"/>
                  </a:moveTo>
                  <a:lnTo>
                    <a:pt x="1408077" y="778"/>
                  </a:lnTo>
                  <a:lnTo>
                    <a:pt x="1360401" y="3097"/>
                  </a:lnTo>
                  <a:lnTo>
                    <a:pt x="1313137" y="6933"/>
                  </a:lnTo>
                  <a:lnTo>
                    <a:pt x="1266312" y="12261"/>
                  </a:lnTo>
                  <a:lnTo>
                    <a:pt x="1219947" y="19058"/>
                  </a:lnTo>
                  <a:lnTo>
                    <a:pt x="1174068" y="27300"/>
                  </a:lnTo>
                  <a:lnTo>
                    <a:pt x="1128699" y="36963"/>
                  </a:lnTo>
                  <a:lnTo>
                    <a:pt x="1083862" y="48022"/>
                  </a:lnTo>
                  <a:lnTo>
                    <a:pt x="1039583" y="60454"/>
                  </a:lnTo>
                  <a:lnTo>
                    <a:pt x="995886" y="74235"/>
                  </a:lnTo>
                  <a:lnTo>
                    <a:pt x="952794" y="89341"/>
                  </a:lnTo>
                  <a:lnTo>
                    <a:pt x="910331" y="105747"/>
                  </a:lnTo>
                  <a:lnTo>
                    <a:pt x="868521" y="123431"/>
                  </a:lnTo>
                  <a:lnTo>
                    <a:pt x="827389" y="142367"/>
                  </a:lnTo>
                  <a:lnTo>
                    <a:pt x="786958" y="162532"/>
                  </a:lnTo>
                  <a:lnTo>
                    <a:pt x="747252" y="183902"/>
                  </a:lnTo>
                  <a:lnTo>
                    <a:pt x="708295" y="206453"/>
                  </a:lnTo>
                  <a:lnTo>
                    <a:pt x="670111" y="230161"/>
                  </a:lnTo>
                  <a:lnTo>
                    <a:pt x="632725" y="255002"/>
                  </a:lnTo>
                  <a:lnTo>
                    <a:pt x="596160" y="280952"/>
                  </a:lnTo>
                  <a:lnTo>
                    <a:pt x="560440" y="307987"/>
                  </a:lnTo>
                  <a:lnTo>
                    <a:pt x="525589" y="336082"/>
                  </a:lnTo>
                  <a:lnTo>
                    <a:pt x="491631" y="365215"/>
                  </a:lnTo>
                  <a:lnTo>
                    <a:pt x="458591" y="395361"/>
                  </a:lnTo>
                  <a:lnTo>
                    <a:pt x="426491" y="426496"/>
                  </a:lnTo>
                  <a:lnTo>
                    <a:pt x="395356" y="458595"/>
                  </a:lnTo>
                  <a:lnTo>
                    <a:pt x="365211" y="491636"/>
                  </a:lnTo>
                  <a:lnTo>
                    <a:pt x="336078" y="525594"/>
                  </a:lnTo>
                  <a:lnTo>
                    <a:pt x="307983" y="560445"/>
                  </a:lnTo>
                  <a:lnTo>
                    <a:pt x="280948" y="596165"/>
                  </a:lnTo>
                  <a:lnTo>
                    <a:pt x="254999" y="632731"/>
                  </a:lnTo>
                  <a:lnTo>
                    <a:pt x="230158" y="670117"/>
                  </a:lnTo>
                  <a:lnTo>
                    <a:pt x="206451" y="708301"/>
                  </a:lnTo>
                  <a:lnTo>
                    <a:pt x="183900" y="747257"/>
                  </a:lnTo>
                  <a:lnTo>
                    <a:pt x="162530" y="786963"/>
                  </a:lnTo>
                  <a:lnTo>
                    <a:pt x="142365" y="827394"/>
                  </a:lnTo>
                  <a:lnTo>
                    <a:pt x="123429" y="868527"/>
                  </a:lnTo>
                  <a:lnTo>
                    <a:pt x="105746" y="910336"/>
                  </a:lnTo>
                  <a:lnTo>
                    <a:pt x="89339" y="952799"/>
                  </a:lnTo>
                  <a:lnTo>
                    <a:pt x="74234" y="995891"/>
                  </a:lnTo>
                  <a:lnTo>
                    <a:pt x="60453" y="1039588"/>
                  </a:lnTo>
                  <a:lnTo>
                    <a:pt x="48021" y="1083867"/>
                  </a:lnTo>
                  <a:lnTo>
                    <a:pt x="36962" y="1128703"/>
                  </a:lnTo>
                  <a:lnTo>
                    <a:pt x="27299" y="1174072"/>
                  </a:lnTo>
                  <a:lnTo>
                    <a:pt x="19058" y="1219950"/>
                  </a:lnTo>
                  <a:lnTo>
                    <a:pt x="12261" y="1266314"/>
                  </a:lnTo>
                  <a:lnTo>
                    <a:pt x="6932" y="1313139"/>
                  </a:lnTo>
                  <a:lnTo>
                    <a:pt x="3097" y="1360402"/>
                  </a:lnTo>
                  <a:lnTo>
                    <a:pt x="778" y="1408078"/>
                  </a:lnTo>
                  <a:lnTo>
                    <a:pt x="0" y="1456143"/>
                  </a:lnTo>
                  <a:lnTo>
                    <a:pt x="0" y="2114997"/>
                  </a:lnTo>
                  <a:lnTo>
                    <a:pt x="2912300" y="2114997"/>
                  </a:lnTo>
                  <a:lnTo>
                    <a:pt x="2912300" y="1456143"/>
                  </a:lnTo>
                  <a:lnTo>
                    <a:pt x="2911522" y="1408078"/>
                  </a:lnTo>
                  <a:lnTo>
                    <a:pt x="2909203" y="1360402"/>
                  </a:lnTo>
                  <a:lnTo>
                    <a:pt x="2905367" y="1313139"/>
                  </a:lnTo>
                  <a:lnTo>
                    <a:pt x="2900039" y="1266314"/>
                  </a:lnTo>
                  <a:lnTo>
                    <a:pt x="2893241" y="1219950"/>
                  </a:lnTo>
                  <a:lnTo>
                    <a:pt x="2885000" y="1174072"/>
                  </a:lnTo>
                  <a:lnTo>
                    <a:pt x="2875337" y="1128703"/>
                  </a:lnTo>
                  <a:lnTo>
                    <a:pt x="2864278" y="1083867"/>
                  </a:lnTo>
                  <a:lnTo>
                    <a:pt x="2851845" y="1039588"/>
                  </a:lnTo>
                  <a:lnTo>
                    <a:pt x="2838064" y="995891"/>
                  </a:lnTo>
                  <a:lnTo>
                    <a:pt x="2822959" y="952799"/>
                  </a:lnTo>
                  <a:lnTo>
                    <a:pt x="2806552" y="910336"/>
                  </a:lnTo>
                  <a:lnTo>
                    <a:pt x="2788868" y="868527"/>
                  </a:lnTo>
                  <a:lnTo>
                    <a:pt x="2769932" y="827394"/>
                  </a:lnTo>
                  <a:lnTo>
                    <a:pt x="2749767" y="786963"/>
                  </a:lnTo>
                  <a:lnTo>
                    <a:pt x="2728397" y="747257"/>
                  </a:lnTo>
                  <a:lnTo>
                    <a:pt x="2705846" y="708301"/>
                  </a:lnTo>
                  <a:lnTo>
                    <a:pt x="2682138" y="670117"/>
                  </a:lnTo>
                  <a:lnTo>
                    <a:pt x="2657297" y="632731"/>
                  </a:lnTo>
                  <a:lnTo>
                    <a:pt x="2631347" y="596165"/>
                  </a:lnTo>
                  <a:lnTo>
                    <a:pt x="2604312" y="560445"/>
                  </a:lnTo>
                  <a:lnTo>
                    <a:pt x="2576216" y="525594"/>
                  </a:lnTo>
                  <a:lnTo>
                    <a:pt x="2547083" y="491636"/>
                  </a:lnTo>
                  <a:lnTo>
                    <a:pt x="2516937" y="458595"/>
                  </a:lnTo>
                  <a:lnTo>
                    <a:pt x="2485802" y="426496"/>
                  </a:lnTo>
                  <a:lnTo>
                    <a:pt x="2453702" y="395361"/>
                  </a:lnTo>
                  <a:lnTo>
                    <a:pt x="2420661" y="365215"/>
                  </a:lnTo>
                  <a:lnTo>
                    <a:pt x="2386703" y="336082"/>
                  </a:lnTo>
                  <a:lnTo>
                    <a:pt x="2351852" y="307987"/>
                  </a:lnTo>
                  <a:lnTo>
                    <a:pt x="2316131" y="280952"/>
                  </a:lnTo>
                  <a:lnTo>
                    <a:pt x="2279566" y="255002"/>
                  </a:lnTo>
                  <a:lnTo>
                    <a:pt x="2242179" y="230161"/>
                  </a:lnTo>
                  <a:lnTo>
                    <a:pt x="2203995" y="206453"/>
                  </a:lnTo>
                  <a:lnTo>
                    <a:pt x="2165038" y="183902"/>
                  </a:lnTo>
                  <a:lnTo>
                    <a:pt x="2125332" y="162532"/>
                  </a:lnTo>
                  <a:lnTo>
                    <a:pt x="2084900" y="142367"/>
                  </a:lnTo>
                  <a:lnTo>
                    <a:pt x="2043768" y="123431"/>
                  </a:lnTo>
                  <a:lnTo>
                    <a:pt x="2001958" y="105747"/>
                  </a:lnTo>
                  <a:lnTo>
                    <a:pt x="1959495" y="89341"/>
                  </a:lnTo>
                  <a:lnTo>
                    <a:pt x="1916402" y="74235"/>
                  </a:lnTo>
                  <a:lnTo>
                    <a:pt x="1872704" y="60454"/>
                  </a:lnTo>
                  <a:lnTo>
                    <a:pt x="1828425" y="48022"/>
                  </a:lnTo>
                  <a:lnTo>
                    <a:pt x="1783589" y="36963"/>
                  </a:lnTo>
                  <a:lnTo>
                    <a:pt x="1738219" y="27300"/>
                  </a:lnTo>
                  <a:lnTo>
                    <a:pt x="1692340" y="19058"/>
                  </a:lnTo>
                  <a:lnTo>
                    <a:pt x="1645975" y="12261"/>
                  </a:lnTo>
                  <a:lnTo>
                    <a:pt x="1599150" y="6933"/>
                  </a:lnTo>
                  <a:lnTo>
                    <a:pt x="1551886" y="3097"/>
                  </a:lnTo>
                  <a:lnTo>
                    <a:pt x="1504210" y="778"/>
                  </a:lnTo>
                  <a:lnTo>
                    <a:pt x="1456143" y="0"/>
                  </a:lnTo>
                  <a:close/>
                </a:path>
              </a:pathLst>
            </a:custGeom>
            <a:solidFill>
              <a:srgbClr val="EF60A3"/>
            </a:solidFill>
          </p:spPr>
          <p:txBody>
            <a:bodyPr wrap="square" lIns="0" tIns="0" rIns="0" bIns="0" rtlCol="0"/>
            <a:lstStyle/>
            <a:p>
              <a:endParaRPr/>
            </a:p>
          </p:txBody>
        </p:sp>
        <p:pic>
          <p:nvPicPr>
            <p:cNvPr id="6" name="object 6"/>
            <p:cNvPicPr/>
            <p:nvPr/>
          </p:nvPicPr>
          <p:blipFill>
            <a:blip r:embed="rId2" cstate="print"/>
            <a:stretch>
              <a:fillRect/>
            </a:stretch>
          </p:blipFill>
          <p:spPr>
            <a:xfrm>
              <a:off x="798664" y="4973043"/>
              <a:ext cx="2382365" cy="2586961"/>
            </a:xfrm>
            <a:prstGeom prst="rect">
              <a:avLst/>
            </a:prstGeom>
          </p:spPr>
        </p:pic>
        <p:pic>
          <p:nvPicPr>
            <p:cNvPr id="7" name="object 7"/>
            <p:cNvPicPr/>
            <p:nvPr/>
          </p:nvPicPr>
          <p:blipFill>
            <a:blip r:embed="rId3" cstate="print"/>
            <a:stretch>
              <a:fillRect/>
            </a:stretch>
          </p:blipFill>
          <p:spPr>
            <a:xfrm>
              <a:off x="1885446" y="6294742"/>
              <a:ext cx="1873791" cy="1265262"/>
            </a:xfrm>
            <a:prstGeom prst="rect">
              <a:avLst/>
            </a:prstGeom>
          </p:spPr>
        </p:pic>
        <p:sp>
          <p:nvSpPr>
            <p:cNvPr id="8" name="object 8"/>
            <p:cNvSpPr/>
            <p:nvPr/>
          </p:nvSpPr>
          <p:spPr>
            <a:xfrm>
              <a:off x="426599" y="7219801"/>
              <a:ext cx="556260" cy="90170"/>
            </a:xfrm>
            <a:custGeom>
              <a:avLst/>
              <a:gdLst/>
              <a:ahLst/>
              <a:cxnLst/>
              <a:rect l="l" t="t" r="r" b="b"/>
              <a:pathLst>
                <a:path w="556260" h="90170">
                  <a:moveTo>
                    <a:pt x="138963" y="0"/>
                  </a:moveTo>
                  <a:lnTo>
                    <a:pt x="0" y="0"/>
                  </a:lnTo>
                  <a:lnTo>
                    <a:pt x="17515" y="3535"/>
                  </a:lnTo>
                  <a:lnTo>
                    <a:pt x="31818" y="13177"/>
                  </a:lnTo>
                  <a:lnTo>
                    <a:pt x="41460" y="27480"/>
                  </a:lnTo>
                  <a:lnTo>
                    <a:pt x="44996" y="44996"/>
                  </a:lnTo>
                  <a:lnTo>
                    <a:pt x="41460" y="62513"/>
                  </a:lnTo>
                  <a:lnTo>
                    <a:pt x="31818" y="76820"/>
                  </a:lnTo>
                  <a:lnTo>
                    <a:pt x="17515" y="86467"/>
                  </a:lnTo>
                  <a:lnTo>
                    <a:pt x="0" y="90004"/>
                  </a:lnTo>
                  <a:lnTo>
                    <a:pt x="138963" y="90004"/>
                  </a:lnTo>
                  <a:lnTo>
                    <a:pt x="121447" y="86467"/>
                  </a:lnTo>
                  <a:lnTo>
                    <a:pt x="107145" y="76820"/>
                  </a:lnTo>
                  <a:lnTo>
                    <a:pt x="97502" y="62513"/>
                  </a:lnTo>
                  <a:lnTo>
                    <a:pt x="93967" y="44996"/>
                  </a:lnTo>
                  <a:lnTo>
                    <a:pt x="97502" y="27480"/>
                  </a:lnTo>
                  <a:lnTo>
                    <a:pt x="107145" y="13177"/>
                  </a:lnTo>
                  <a:lnTo>
                    <a:pt x="121447" y="3535"/>
                  </a:lnTo>
                  <a:lnTo>
                    <a:pt x="138963" y="0"/>
                  </a:lnTo>
                  <a:close/>
                </a:path>
                <a:path w="556260" h="90170">
                  <a:moveTo>
                    <a:pt x="277926" y="0"/>
                  </a:moveTo>
                  <a:lnTo>
                    <a:pt x="138963" y="0"/>
                  </a:lnTo>
                  <a:lnTo>
                    <a:pt x="156479" y="3535"/>
                  </a:lnTo>
                  <a:lnTo>
                    <a:pt x="170781" y="13177"/>
                  </a:lnTo>
                  <a:lnTo>
                    <a:pt x="180423" y="27480"/>
                  </a:lnTo>
                  <a:lnTo>
                    <a:pt x="183959" y="44996"/>
                  </a:lnTo>
                  <a:lnTo>
                    <a:pt x="180423" y="62513"/>
                  </a:lnTo>
                  <a:lnTo>
                    <a:pt x="170781" y="76820"/>
                  </a:lnTo>
                  <a:lnTo>
                    <a:pt x="156479" y="86467"/>
                  </a:lnTo>
                  <a:lnTo>
                    <a:pt x="138963" y="90004"/>
                  </a:lnTo>
                  <a:lnTo>
                    <a:pt x="277926" y="90004"/>
                  </a:lnTo>
                  <a:lnTo>
                    <a:pt x="260408" y="86467"/>
                  </a:lnTo>
                  <a:lnTo>
                    <a:pt x="246102" y="76820"/>
                  </a:lnTo>
                  <a:lnTo>
                    <a:pt x="236455" y="62513"/>
                  </a:lnTo>
                  <a:lnTo>
                    <a:pt x="232918" y="44996"/>
                  </a:lnTo>
                  <a:lnTo>
                    <a:pt x="236455" y="27480"/>
                  </a:lnTo>
                  <a:lnTo>
                    <a:pt x="246102" y="13177"/>
                  </a:lnTo>
                  <a:lnTo>
                    <a:pt x="260408" y="3535"/>
                  </a:lnTo>
                  <a:lnTo>
                    <a:pt x="277926" y="0"/>
                  </a:lnTo>
                  <a:close/>
                </a:path>
                <a:path w="556260" h="90170">
                  <a:moveTo>
                    <a:pt x="416877" y="0"/>
                  </a:moveTo>
                  <a:lnTo>
                    <a:pt x="277926" y="0"/>
                  </a:lnTo>
                  <a:lnTo>
                    <a:pt x="295442" y="3535"/>
                  </a:lnTo>
                  <a:lnTo>
                    <a:pt x="309745" y="13177"/>
                  </a:lnTo>
                  <a:lnTo>
                    <a:pt x="319387" y="27480"/>
                  </a:lnTo>
                  <a:lnTo>
                    <a:pt x="322922" y="44996"/>
                  </a:lnTo>
                  <a:lnTo>
                    <a:pt x="319387" y="62513"/>
                  </a:lnTo>
                  <a:lnTo>
                    <a:pt x="309745" y="76820"/>
                  </a:lnTo>
                  <a:lnTo>
                    <a:pt x="295442" y="86467"/>
                  </a:lnTo>
                  <a:lnTo>
                    <a:pt x="277926" y="90004"/>
                  </a:lnTo>
                  <a:lnTo>
                    <a:pt x="416877" y="90004"/>
                  </a:lnTo>
                  <a:lnTo>
                    <a:pt x="399361" y="86467"/>
                  </a:lnTo>
                  <a:lnTo>
                    <a:pt x="385059" y="76820"/>
                  </a:lnTo>
                  <a:lnTo>
                    <a:pt x="375416" y="62513"/>
                  </a:lnTo>
                  <a:lnTo>
                    <a:pt x="371881" y="44996"/>
                  </a:lnTo>
                  <a:lnTo>
                    <a:pt x="375416" y="27480"/>
                  </a:lnTo>
                  <a:lnTo>
                    <a:pt x="385059" y="13177"/>
                  </a:lnTo>
                  <a:lnTo>
                    <a:pt x="399361" y="3535"/>
                  </a:lnTo>
                  <a:lnTo>
                    <a:pt x="416877" y="0"/>
                  </a:lnTo>
                  <a:close/>
                </a:path>
                <a:path w="556260" h="90170">
                  <a:moveTo>
                    <a:pt x="555840" y="0"/>
                  </a:moveTo>
                  <a:lnTo>
                    <a:pt x="416877" y="0"/>
                  </a:lnTo>
                  <a:lnTo>
                    <a:pt x="434395" y="3535"/>
                  </a:lnTo>
                  <a:lnTo>
                    <a:pt x="448702" y="13177"/>
                  </a:lnTo>
                  <a:lnTo>
                    <a:pt x="458348" y="27480"/>
                  </a:lnTo>
                  <a:lnTo>
                    <a:pt x="461886" y="44996"/>
                  </a:lnTo>
                  <a:lnTo>
                    <a:pt x="458348" y="62513"/>
                  </a:lnTo>
                  <a:lnTo>
                    <a:pt x="448702" y="76820"/>
                  </a:lnTo>
                  <a:lnTo>
                    <a:pt x="434395" y="86467"/>
                  </a:lnTo>
                  <a:lnTo>
                    <a:pt x="416877" y="90004"/>
                  </a:lnTo>
                  <a:lnTo>
                    <a:pt x="555840" y="90004"/>
                  </a:lnTo>
                  <a:lnTo>
                    <a:pt x="538325" y="86467"/>
                  </a:lnTo>
                  <a:lnTo>
                    <a:pt x="524022" y="76820"/>
                  </a:lnTo>
                  <a:lnTo>
                    <a:pt x="514380" y="62513"/>
                  </a:lnTo>
                  <a:lnTo>
                    <a:pt x="510844" y="44996"/>
                  </a:lnTo>
                  <a:lnTo>
                    <a:pt x="514380" y="27480"/>
                  </a:lnTo>
                  <a:lnTo>
                    <a:pt x="524022" y="13177"/>
                  </a:lnTo>
                  <a:lnTo>
                    <a:pt x="538325" y="3535"/>
                  </a:lnTo>
                  <a:lnTo>
                    <a:pt x="555840" y="0"/>
                  </a:lnTo>
                  <a:close/>
                </a:path>
              </a:pathLst>
            </a:custGeom>
            <a:solidFill>
              <a:srgbClr val="DFE7F5">
                <a:alpha val="50000"/>
              </a:srgbClr>
            </a:solidFill>
          </p:spPr>
          <p:txBody>
            <a:bodyPr wrap="square" lIns="0" tIns="0" rIns="0" bIns="0" rtlCol="0"/>
            <a:lstStyle/>
            <a:p>
              <a:endParaRPr/>
            </a:p>
          </p:txBody>
        </p:sp>
      </p:grpSp>
      <p:sp>
        <p:nvSpPr>
          <p:cNvPr id="14" name="object 14"/>
          <p:cNvSpPr txBox="1"/>
          <p:nvPr/>
        </p:nvSpPr>
        <p:spPr>
          <a:xfrm>
            <a:off x="3509276" y="420913"/>
            <a:ext cx="4819709" cy="6430415"/>
          </a:xfrm>
          <a:prstGeom prst="rect">
            <a:avLst/>
          </a:prstGeom>
        </p:spPr>
        <p:txBody>
          <a:bodyPr vert="horz" wrap="square" lIns="0" tIns="12700" rIns="0" bIns="0" rtlCol="0">
            <a:spAutoFit/>
          </a:bodyPr>
          <a:lstStyle/>
          <a:p>
            <a:pPr marL="12700" marR="5080" algn="just">
              <a:lnSpc>
                <a:spcPct val="116700"/>
              </a:lnSpc>
              <a:spcBef>
                <a:spcPts val="100"/>
              </a:spcBef>
            </a:pPr>
            <a:endParaRPr lang="en-GB" sz="1600" dirty="0">
              <a:solidFill>
                <a:schemeClr val="tx1"/>
              </a:solidFill>
              <a:latin typeface="Gill Sans MT"/>
              <a:cs typeface="Gill Sans MT"/>
            </a:endParaRPr>
          </a:p>
          <a:p>
            <a:pPr marL="12700" marR="5080" algn="just">
              <a:lnSpc>
                <a:spcPct val="116700"/>
              </a:lnSpc>
              <a:spcBef>
                <a:spcPts val="100"/>
              </a:spcBef>
            </a:pPr>
            <a:endParaRPr lang="en-GB" sz="1600" dirty="0">
              <a:solidFill>
                <a:schemeClr val="tx1"/>
              </a:solidFill>
              <a:latin typeface="Gill Sans MT"/>
              <a:cs typeface="Gill Sans MT"/>
            </a:endParaRPr>
          </a:p>
          <a:p>
            <a:pPr marL="298450" marR="5080" indent="-285750" algn="just">
              <a:lnSpc>
                <a:spcPct val="116700"/>
              </a:lnSpc>
              <a:spcBef>
                <a:spcPts val="100"/>
              </a:spcBef>
              <a:buFont typeface="Arial" panose="020B0604020202020204" pitchFamily="34" charset="0"/>
              <a:buChar char="•"/>
            </a:pPr>
            <a:r>
              <a:rPr lang="en-GB" sz="1600" b="1" u="sng" dirty="0">
                <a:solidFill>
                  <a:schemeClr val="tx1"/>
                </a:solidFill>
                <a:latin typeface="Gill Sans MT"/>
                <a:cs typeface="Gill Sans MT"/>
              </a:rPr>
              <a:t>When you think of content marketing, think globally: </a:t>
            </a:r>
            <a:r>
              <a:rPr lang="en-GB" sz="1600" dirty="0">
                <a:solidFill>
                  <a:schemeClr val="tx1"/>
                </a:solidFill>
                <a:latin typeface="Gill Sans MT"/>
                <a:cs typeface="Gill Sans MT"/>
              </a:rPr>
              <a:t>Plan how to localize your website content to reach your target audience is an essential part of the expansion process and language should always address cultural differences.</a:t>
            </a:r>
          </a:p>
          <a:p>
            <a:pPr marL="298450" marR="5080" indent="-285750" algn="just">
              <a:lnSpc>
                <a:spcPct val="116700"/>
              </a:lnSpc>
              <a:spcBef>
                <a:spcPts val="100"/>
              </a:spcBef>
              <a:buFont typeface="Arial" panose="020B0604020202020204" pitchFamily="34" charset="0"/>
              <a:buChar char="•"/>
            </a:pPr>
            <a:endParaRPr lang="en-GB" sz="1600" dirty="0">
              <a:solidFill>
                <a:schemeClr val="tx1"/>
              </a:solidFill>
              <a:latin typeface="Gill Sans MT"/>
              <a:cs typeface="Gill Sans MT"/>
            </a:endParaRPr>
          </a:p>
          <a:p>
            <a:pPr marL="298450" marR="5080" indent="-285750" algn="just">
              <a:lnSpc>
                <a:spcPct val="116700"/>
              </a:lnSpc>
              <a:spcBef>
                <a:spcPts val="100"/>
              </a:spcBef>
              <a:buFont typeface="Arial" panose="020B0604020202020204" pitchFamily="34" charset="0"/>
              <a:buChar char="•"/>
            </a:pPr>
            <a:r>
              <a:rPr lang="en-GB" sz="1600" b="1" u="sng" dirty="0">
                <a:solidFill>
                  <a:schemeClr val="tx1"/>
                </a:solidFill>
                <a:latin typeface="Gill Sans MT"/>
                <a:cs typeface="Gill Sans MT"/>
              </a:rPr>
              <a:t>Consider language targeting for ads: </a:t>
            </a:r>
            <a:r>
              <a:rPr lang="en-GB" sz="1600" dirty="0">
                <a:solidFill>
                  <a:schemeClr val="tx1"/>
                </a:solidFill>
                <a:latin typeface="Gill Sans MT"/>
                <a:cs typeface="Gill Sans MT"/>
              </a:rPr>
              <a:t>Use local online ads that are displayed only to users that speak a specific language</a:t>
            </a:r>
          </a:p>
          <a:p>
            <a:pPr marL="298450" marR="5080" indent="-285750" algn="just">
              <a:lnSpc>
                <a:spcPct val="116700"/>
              </a:lnSpc>
              <a:spcBef>
                <a:spcPts val="100"/>
              </a:spcBef>
              <a:buFont typeface="Arial" panose="020B0604020202020204" pitchFamily="34" charset="0"/>
              <a:buChar char="•"/>
            </a:pPr>
            <a:endParaRPr lang="en-GB" sz="1600" dirty="0">
              <a:solidFill>
                <a:schemeClr val="tx1"/>
              </a:solidFill>
              <a:latin typeface="Gill Sans MT"/>
              <a:cs typeface="Gill Sans MT"/>
            </a:endParaRPr>
          </a:p>
          <a:p>
            <a:pPr marL="298450" marR="5080" indent="-285750" algn="just">
              <a:lnSpc>
                <a:spcPct val="116700"/>
              </a:lnSpc>
              <a:spcBef>
                <a:spcPts val="100"/>
              </a:spcBef>
              <a:buFont typeface="Arial" panose="020B0604020202020204" pitchFamily="34" charset="0"/>
              <a:buChar char="•"/>
            </a:pPr>
            <a:r>
              <a:rPr lang="en-GB" sz="1600" b="1" u="sng" dirty="0">
                <a:solidFill>
                  <a:schemeClr val="tx1"/>
                </a:solidFill>
                <a:latin typeface="Gill Sans MT"/>
                <a:cs typeface="Gill Sans MT"/>
              </a:rPr>
              <a:t>Leverage the power of AI: </a:t>
            </a:r>
            <a:r>
              <a:rPr lang="en-GB" sz="1600" dirty="0">
                <a:solidFill>
                  <a:schemeClr val="tx1"/>
                </a:solidFill>
                <a:latin typeface="Gill Sans MT"/>
                <a:cs typeface="Gill Sans MT"/>
              </a:rPr>
              <a:t>Plan to use multilingual chatbots to assist local customers in their own language in different parts of the world</a:t>
            </a:r>
          </a:p>
          <a:p>
            <a:pPr marL="298450" marR="5080" indent="-285750" algn="just">
              <a:lnSpc>
                <a:spcPct val="116700"/>
              </a:lnSpc>
              <a:spcBef>
                <a:spcPts val="100"/>
              </a:spcBef>
              <a:buFont typeface="Arial" panose="020B0604020202020204" pitchFamily="34" charset="0"/>
              <a:buChar char="•"/>
            </a:pPr>
            <a:endParaRPr lang="en-GB" sz="1600" dirty="0">
              <a:solidFill>
                <a:schemeClr val="tx1"/>
              </a:solidFill>
              <a:latin typeface="Gill Sans MT"/>
              <a:cs typeface="Gill Sans MT"/>
            </a:endParaRPr>
          </a:p>
          <a:p>
            <a:pPr marL="298450" marR="5080" indent="-285750" algn="just">
              <a:lnSpc>
                <a:spcPct val="116700"/>
              </a:lnSpc>
              <a:spcBef>
                <a:spcPts val="100"/>
              </a:spcBef>
              <a:buFont typeface="Arial" panose="020B0604020202020204" pitchFamily="34" charset="0"/>
              <a:buChar char="•"/>
            </a:pPr>
            <a:r>
              <a:rPr lang="en-GB" sz="1600" b="1" u="sng" dirty="0">
                <a:solidFill>
                  <a:schemeClr val="tx1"/>
                </a:solidFill>
                <a:latin typeface="Gill Sans MT"/>
                <a:cs typeface="Gill Sans MT"/>
              </a:rPr>
              <a:t>Consider social media content: </a:t>
            </a:r>
            <a:r>
              <a:rPr lang="en-GB" sz="1600" dirty="0">
                <a:solidFill>
                  <a:schemeClr val="tx1"/>
                </a:solidFill>
                <a:latin typeface="Gill Sans MT"/>
                <a:cs typeface="Gill Sans MT"/>
              </a:rPr>
              <a:t>Think about social media content and decide how you’ll adapt it to different markets; this might require creating new profiles for different markets or using social media ads strategically. And don’t forget to consider different time zones and that will impact your posting strategy.</a:t>
            </a:r>
          </a:p>
        </p:txBody>
      </p:sp>
      <p:grpSp>
        <p:nvGrpSpPr>
          <p:cNvPr id="18" name="object 18"/>
          <p:cNvGrpSpPr/>
          <p:nvPr/>
        </p:nvGrpSpPr>
        <p:grpSpPr>
          <a:xfrm>
            <a:off x="8954479" y="1331388"/>
            <a:ext cx="806450" cy="768985"/>
            <a:chOff x="8954479" y="1331388"/>
            <a:chExt cx="806450" cy="768985"/>
          </a:xfrm>
          <a:solidFill>
            <a:schemeClr val="tx1"/>
          </a:solidFill>
        </p:grpSpPr>
        <p:sp>
          <p:nvSpPr>
            <p:cNvPr id="19" name="object 19"/>
            <p:cNvSpPr/>
            <p:nvPr/>
          </p:nvSpPr>
          <p:spPr>
            <a:xfrm>
              <a:off x="8954478" y="1331391"/>
              <a:ext cx="806450" cy="768985"/>
            </a:xfrm>
            <a:custGeom>
              <a:avLst/>
              <a:gdLst/>
              <a:ahLst/>
              <a:cxnLst/>
              <a:rect l="l" t="t" r="r" b="b"/>
              <a:pathLst>
                <a:path w="806450" h="768985">
                  <a:moveTo>
                    <a:pt x="382943" y="0"/>
                  </a:moveTo>
                  <a:lnTo>
                    <a:pt x="334911" y="2984"/>
                  </a:lnTo>
                  <a:lnTo>
                    <a:pt x="288658" y="11696"/>
                  </a:lnTo>
                  <a:lnTo>
                    <a:pt x="244538" y="25781"/>
                  </a:lnTo>
                  <a:lnTo>
                    <a:pt x="202920" y="44869"/>
                  </a:lnTo>
                  <a:lnTo>
                    <a:pt x="164160" y="68618"/>
                  </a:lnTo>
                  <a:lnTo>
                    <a:pt x="128625" y="96647"/>
                  </a:lnTo>
                  <a:lnTo>
                    <a:pt x="96647" y="128612"/>
                  </a:lnTo>
                  <a:lnTo>
                    <a:pt x="68618" y="164160"/>
                  </a:lnTo>
                  <a:lnTo>
                    <a:pt x="44869" y="202920"/>
                  </a:lnTo>
                  <a:lnTo>
                    <a:pt x="25781" y="244538"/>
                  </a:lnTo>
                  <a:lnTo>
                    <a:pt x="11696" y="288658"/>
                  </a:lnTo>
                  <a:lnTo>
                    <a:pt x="2984" y="334911"/>
                  </a:lnTo>
                  <a:lnTo>
                    <a:pt x="0" y="382943"/>
                  </a:lnTo>
                  <a:lnTo>
                    <a:pt x="0" y="606221"/>
                  </a:lnTo>
                  <a:lnTo>
                    <a:pt x="5803" y="649465"/>
                  </a:lnTo>
                  <a:lnTo>
                    <a:pt x="22199" y="688314"/>
                  </a:lnTo>
                  <a:lnTo>
                    <a:pt x="47637" y="721233"/>
                  </a:lnTo>
                  <a:lnTo>
                    <a:pt x="80543" y="746671"/>
                  </a:lnTo>
                  <a:lnTo>
                    <a:pt x="119405" y="763066"/>
                  </a:lnTo>
                  <a:lnTo>
                    <a:pt x="162636" y="768870"/>
                  </a:lnTo>
                  <a:lnTo>
                    <a:pt x="205879" y="763066"/>
                  </a:lnTo>
                  <a:lnTo>
                    <a:pt x="244729" y="746671"/>
                  </a:lnTo>
                  <a:lnTo>
                    <a:pt x="277647" y="721233"/>
                  </a:lnTo>
                  <a:lnTo>
                    <a:pt x="303085" y="688314"/>
                  </a:lnTo>
                  <a:lnTo>
                    <a:pt x="319481" y="649465"/>
                  </a:lnTo>
                  <a:lnTo>
                    <a:pt x="325285" y="606221"/>
                  </a:lnTo>
                  <a:lnTo>
                    <a:pt x="325285" y="382943"/>
                  </a:lnTo>
                  <a:lnTo>
                    <a:pt x="329819" y="360502"/>
                  </a:lnTo>
                  <a:lnTo>
                    <a:pt x="342176" y="342176"/>
                  </a:lnTo>
                  <a:lnTo>
                    <a:pt x="360502" y="329819"/>
                  </a:lnTo>
                  <a:lnTo>
                    <a:pt x="382943" y="325285"/>
                  </a:lnTo>
                  <a:lnTo>
                    <a:pt x="382943" y="0"/>
                  </a:lnTo>
                  <a:close/>
                </a:path>
                <a:path w="806450" h="768985">
                  <a:moveTo>
                    <a:pt x="806183" y="0"/>
                  </a:moveTo>
                  <a:lnTo>
                    <a:pt x="758151" y="2984"/>
                  </a:lnTo>
                  <a:lnTo>
                    <a:pt x="711898" y="11696"/>
                  </a:lnTo>
                  <a:lnTo>
                    <a:pt x="667778" y="25781"/>
                  </a:lnTo>
                  <a:lnTo>
                    <a:pt x="626160" y="44869"/>
                  </a:lnTo>
                  <a:lnTo>
                    <a:pt x="587400" y="68618"/>
                  </a:lnTo>
                  <a:lnTo>
                    <a:pt x="551865" y="96647"/>
                  </a:lnTo>
                  <a:lnTo>
                    <a:pt x="519887" y="128612"/>
                  </a:lnTo>
                  <a:lnTo>
                    <a:pt x="491858" y="164160"/>
                  </a:lnTo>
                  <a:lnTo>
                    <a:pt x="468109" y="202920"/>
                  </a:lnTo>
                  <a:lnTo>
                    <a:pt x="449021" y="244538"/>
                  </a:lnTo>
                  <a:lnTo>
                    <a:pt x="434936" y="288658"/>
                  </a:lnTo>
                  <a:lnTo>
                    <a:pt x="426224" y="334911"/>
                  </a:lnTo>
                  <a:lnTo>
                    <a:pt x="423240" y="382943"/>
                  </a:lnTo>
                  <a:lnTo>
                    <a:pt x="423240" y="606221"/>
                  </a:lnTo>
                  <a:lnTo>
                    <a:pt x="429056" y="649465"/>
                  </a:lnTo>
                  <a:lnTo>
                    <a:pt x="445452" y="688314"/>
                  </a:lnTo>
                  <a:lnTo>
                    <a:pt x="470877" y="721233"/>
                  </a:lnTo>
                  <a:lnTo>
                    <a:pt x="503796" y="746671"/>
                  </a:lnTo>
                  <a:lnTo>
                    <a:pt x="542645" y="763066"/>
                  </a:lnTo>
                  <a:lnTo>
                    <a:pt x="585876" y="768870"/>
                  </a:lnTo>
                  <a:lnTo>
                    <a:pt x="629119" y="763066"/>
                  </a:lnTo>
                  <a:lnTo>
                    <a:pt x="667969" y="746671"/>
                  </a:lnTo>
                  <a:lnTo>
                    <a:pt x="700887" y="721233"/>
                  </a:lnTo>
                  <a:lnTo>
                    <a:pt x="726325" y="688314"/>
                  </a:lnTo>
                  <a:lnTo>
                    <a:pt x="742721" y="649465"/>
                  </a:lnTo>
                  <a:lnTo>
                    <a:pt x="748525" y="606221"/>
                  </a:lnTo>
                  <a:lnTo>
                    <a:pt x="748525" y="382943"/>
                  </a:lnTo>
                  <a:lnTo>
                    <a:pt x="753059" y="360502"/>
                  </a:lnTo>
                  <a:lnTo>
                    <a:pt x="765416" y="342176"/>
                  </a:lnTo>
                  <a:lnTo>
                    <a:pt x="783742" y="329819"/>
                  </a:lnTo>
                  <a:lnTo>
                    <a:pt x="806183" y="325285"/>
                  </a:lnTo>
                  <a:lnTo>
                    <a:pt x="806183" y="0"/>
                  </a:lnTo>
                  <a:close/>
                </a:path>
              </a:pathLst>
            </a:custGeom>
            <a:grpFill/>
          </p:spPr>
          <p:txBody>
            <a:bodyPr wrap="square" lIns="0" tIns="0" rIns="0" bIns="0" rtlCol="0"/>
            <a:lstStyle/>
            <a:p>
              <a:endParaRPr/>
            </a:p>
          </p:txBody>
        </p:sp>
        <p:sp>
          <p:nvSpPr>
            <p:cNvPr id="20" name="object 20"/>
            <p:cNvSpPr/>
            <p:nvPr/>
          </p:nvSpPr>
          <p:spPr>
            <a:xfrm>
              <a:off x="8954478" y="1774977"/>
              <a:ext cx="748665" cy="325755"/>
            </a:xfrm>
            <a:custGeom>
              <a:avLst/>
              <a:gdLst/>
              <a:ahLst/>
              <a:cxnLst/>
              <a:rect l="l" t="t" r="r" b="b"/>
              <a:pathLst>
                <a:path w="748665" h="325755">
                  <a:moveTo>
                    <a:pt x="325285" y="162648"/>
                  </a:moveTo>
                  <a:lnTo>
                    <a:pt x="319468" y="119405"/>
                  </a:lnTo>
                  <a:lnTo>
                    <a:pt x="303072" y="80556"/>
                  </a:lnTo>
                  <a:lnTo>
                    <a:pt x="277634" y="47637"/>
                  </a:lnTo>
                  <a:lnTo>
                    <a:pt x="244716" y="22199"/>
                  </a:lnTo>
                  <a:lnTo>
                    <a:pt x="205867" y="5803"/>
                  </a:lnTo>
                  <a:lnTo>
                    <a:pt x="162636" y="0"/>
                  </a:lnTo>
                  <a:lnTo>
                    <a:pt x="119392" y="5803"/>
                  </a:lnTo>
                  <a:lnTo>
                    <a:pt x="80543" y="22199"/>
                  </a:lnTo>
                  <a:lnTo>
                    <a:pt x="47637" y="47637"/>
                  </a:lnTo>
                  <a:lnTo>
                    <a:pt x="22199" y="80556"/>
                  </a:lnTo>
                  <a:lnTo>
                    <a:pt x="5803" y="119405"/>
                  </a:lnTo>
                  <a:lnTo>
                    <a:pt x="0" y="162648"/>
                  </a:lnTo>
                  <a:lnTo>
                    <a:pt x="5803" y="205879"/>
                  </a:lnTo>
                  <a:lnTo>
                    <a:pt x="22199" y="244729"/>
                  </a:lnTo>
                  <a:lnTo>
                    <a:pt x="47637" y="277647"/>
                  </a:lnTo>
                  <a:lnTo>
                    <a:pt x="80543" y="303085"/>
                  </a:lnTo>
                  <a:lnTo>
                    <a:pt x="119392" y="319481"/>
                  </a:lnTo>
                  <a:lnTo>
                    <a:pt x="162636" y="325297"/>
                  </a:lnTo>
                  <a:lnTo>
                    <a:pt x="205867" y="319481"/>
                  </a:lnTo>
                  <a:lnTo>
                    <a:pt x="244716" y="303085"/>
                  </a:lnTo>
                  <a:lnTo>
                    <a:pt x="277634" y="277647"/>
                  </a:lnTo>
                  <a:lnTo>
                    <a:pt x="303072" y="244729"/>
                  </a:lnTo>
                  <a:lnTo>
                    <a:pt x="319468" y="205879"/>
                  </a:lnTo>
                  <a:lnTo>
                    <a:pt x="325285" y="162648"/>
                  </a:lnTo>
                  <a:close/>
                </a:path>
                <a:path w="748665" h="325755">
                  <a:moveTo>
                    <a:pt x="748525" y="162648"/>
                  </a:moveTo>
                  <a:lnTo>
                    <a:pt x="742721" y="119405"/>
                  </a:lnTo>
                  <a:lnTo>
                    <a:pt x="726313" y="80556"/>
                  </a:lnTo>
                  <a:lnTo>
                    <a:pt x="700887" y="47637"/>
                  </a:lnTo>
                  <a:lnTo>
                    <a:pt x="667969" y="22199"/>
                  </a:lnTo>
                  <a:lnTo>
                    <a:pt x="629119" y="5803"/>
                  </a:lnTo>
                  <a:lnTo>
                    <a:pt x="585876" y="0"/>
                  </a:lnTo>
                  <a:lnTo>
                    <a:pt x="542645" y="5803"/>
                  </a:lnTo>
                  <a:lnTo>
                    <a:pt x="503796" y="22199"/>
                  </a:lnTo>
                  <a:lnTo>
                    <a:pt x="470877" y="47637"/>
                  </a:lnTo>
                  <a:lnTo>
                    <a:pt x="445452" y="80556"/>
                  </a:lnTo>
                  <a:lnTo>
                    <a:pt x="429044" y="119405"/>
                  </a:lnTo>
                  <a:lnTo>
                    <a:pt x="423240" y="162648"/>
                  </a:lnTo>
                  <a:lnTo>
                    <a:pt x="429044" y="205879"/>
                  </a:lnTo>
                  <a:lnTo>
                    <a:pt x="445452" y="244729"/>
                  </a:lnTo>
                  <a:lnTo>
                    <a:pt x="470877" y="277647"/>
                  </a:lnTo>
                  <a:lnTo>
                    <a:pt x="503796" y="303085"/>
                  </a:lnTo>
                  <a:lnTo>
                    <a:pt x="542645" y="319481"/>
                  </a:lnTo>
                  <a:lnTo>
                    <a:pt x="585876" y="325297"/>
                  </a:lnTo>
                  <a:lnTo>
                    <a:pt x="629119" y="319481"/>
                  </a:lnTo>
                  <a:lnTo>
                    <a:pt x="667969" y="303085"/>
                  </a:lnTo>
                  <a:lnTo>
                    <a:pt x="700887" y="277647"/>
                  </a:lnTo>
                  <a:lnTo>
                    <a:pt x="726313" y="244729"/>
                  </a:lnTo>
                  <a:lnTo>
                    <a:pt x="742721" y="205879"/>
                  </a:lnTo>
                  <a:lnTo>
                    <a:pt x="748525" y="162648"/>
                  </a:lnTo>
                  <a:close/>
                </a:path>
              </a:pathLst>
            </a:custGeom>
            <a:grpFill/>
          </p:spPr>
          <p:txBody>
            <a:bodyPr wrap="square" lIns="0" tIns="0" rIns="0" bIns="0" rtlCol="0"/>
            <a:lstStyle/>
            <a:p>
              <a:endParaRPr/>
            </a:p>
          </p:txBody>
        </p:sp>
      </p:grpSp>
      <p:sp>
        <p:nvSpPr>
          <p:cNvPr id="21" name="object 21"/>
          <p:cNvSpPr txBox="1"/>
          <p:nvPr/>
        </p:nvSpPr>
        <p:spPr>
          <a:xfrm>
            <a:off x="9715266" y="2100376"/>
            <a:ext cx="4865370" cy="2151871"/>
          </a:xfrm>
          <a:prstGeom prst="rect">
            <a:avLst/>
          </a:prstGeom>
        </p:spPr>
        <p:txBody>
          <a:bodyPr vert="horz" wrap="square" lIns="0" tIns="119380" rIns="0" bIns="0" rtlCol="0">
            <a:spAutoFit/>
          </a:bodyPr>
          <a:lstStyle/>
          <a:p>
            <a:pPr marL="12700">
              <a:spcBef>
                <a:spcPts val="100"/>
              </a:spcBef>
            </a:pPr>
            <a:r>
              <a:rPr lang="en-GB" sz="4400" b="1" dirty="0">
                <a:solidFill>
                  <a:schemeClr val="bg1"/>
                </a:solidFill>
                <a:latin typeface="Century Gothic"/>
                <a:cs typeface="Century Gothic"/>
              </a:rPr>
              <a:t>Create a Global Marketing Strategy</a:t>
            </a:r>
          </a:p>
        </p:txBody>
      </p:sp>
      <p:grpSp>
        <p:nvGrpSpPr>
          <p:cNvPr id="22" name="object 22"/>
          <p:cNvGrpSpPr/>
          <p:nvPr/>
        </p:nvGrpSpPr>
        <p:grpSpPr>
          <a:xfrm>
            <a:off x="1009650" y="-1"/>
            <a:ext cx="1828799" cy="3781425"/>
            <a:chOff x="1415986" y="858253"/>
            <a:chExt cx="1562100" cy="3260725"/>
          </a:xfrm>
        </p:grpSpPr>
        <p:pic>
          <p:nvPicPr>
            <p:cNvPr id="23" name="object 23"/>
            <p:cNvPicPr/>
            <p:nvPr/>
          </p:nvPicPr>
          <p:blipFill>
            <a:blip r:embed="rId4" cstate="print"/>
            <a:stretch>
              <a:fillRect/>
            </a:stretch>
          </p:blipFill>
          <p:spPr>
            <a:xfrm>
              <a:off x="1784145" y="3949052"/>
              <a:ext cx="117222" cy="110871"/>
            </a:xfrm>
            <a:prstGeom prst="rect">
              <a:avLst/>
            </a:prstGeom>
          </p:spPr>
        </p:pic>
        <p:pic>
          <p:nvPicPr>
            <p:cNvPr id="24" name="object 24"/>
            <p:cNvPicPr/>
            <p:nvPr/>
          </p:nvPicPr>
          <p:blipFill>
            <a:blip r:embed="rId5" cstate="print"/>
            <a:stretch>
              <a:fillRect/>
            </a:stretch>
          </p:blipFill>
          <p:spPr>
            <a:xfrm>
              <a:off x="2127046" y="3949052"/>
              <a:ext cx="123825" cy="123825"/>
            </a:xfrm>
            <a:prstGeom prst="rect">
              <a:avLst/>
            </a:prstGeom>
          </p:spPr>
        </p:pic>
        <p:pic>
          <p:nvPicPr>
            <p:cNvPr id="25" name="object 25"/>
            <p:cNvPicPr/>
            <p:nvPr/>
          </p:nvPicPr>
          <p:blipFill>
            <a:blip r:embed="rId6" cstate="print"/>
            <a:stretch>
              <a:fillRect/>
            </a:stretch>
          </p:blipFill>
          <p:spPr>
            <a:xfrm>
              <a:off x="2476353" y="3942702"/>
              <a:ext cx="97675" cy="111069"/>
            </a:xfrm>
            <a:prstGeom prst="rect">
              <a:avLst/>
            </a:prstGeom>
          </p:spPr>
        </p:pic>
        <p:pic>
          <p:nvPicPr>
            <p:cNvPr id="26" name="object 26"/>
            <p:cNvPicPr/>
            <p:nvPr/>
          </p:nvPicPr>
          <p:blipFill>
            <a:blip r:embed="rId7" cstate="print"/>
            <a:stretch>
              <a:fillRect/>
            </a:stretch>
          </p:blipFill>
          <p:spPr>
            <a:xfrm>
              <a:off x="1415986" y="858253"/>
              <a:ext cx="1562100" cy="3260242"/>
            </a:xfrm>
            <a:prstGeom prst="rect">
              <a:avLst/>
            </a:prstGeom>
          </p:spPr>
        </p:pic>
      </p:gr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14" name="object 3">
            <a:extLst>
              <a:ext uri="{FF2B5EF4-FFF2-40B4-BE49-F238E27FC236}">
                <a16:creationId xmlns:a16="http://schemas.microsoft.com/office/drawing/2014/main" id="{89049536-A6D2-697A-07BE-46D551665651}"/>
              </a:ext>
            </a:extLst>
          </p:cNvPr>
          <p:cNvGrpSpPr/>
          <p:nvPr/>
        </p:nvGrpSpPr>
        <p:grpSpPr>
          <a:xfrm>
            <a:off x="0" y="1270"/>
            <a:ext cx="10418153" cy="7560309"/>
            <a:chOff x="0" y="8"/>
            <a:chExt cx="10903585" cy="7560309"/>
          </a:xfrm>
        </p:grpSpPr>
        <p:sp>
          <p:nvSpPr>
            <p:cNvPr id="15" name="object 4">
              <a:extLst>
                <a:ext uri="{FF2B5EF4-FFF2-40B4-BE49-F238E27FC236}">
                  <a16:creationId xmlns:a16="http://schemas.microsoft.com/office/drawing/2014/main" id="{0B131421-77B2-6F34-742E-0585D5BA1F85}"/>
                </a:ext>
              </a:extLst>
            </p:cNvPr>
            <p:cNvSpPr/>
            <p:nvPr/>
          </p:nvSpPr>
          <p:spPr>
            <a:xfrm>
              <a:off x="7767091" y="6153403"/>
              <a:ext cx="3136265" cy="1407160"/>
            </a:xfrm>
            <a:custGeom>
              <a:avLst/>
              <a:gdLst/>
              <a:ahLst/>
              <a:cxnLst/>
              <a:rect l="l" t="t" r="r" b="b"/>
              <a:pathLst>
                <a:path w="3136265" h="1407159">
                  <a:moveTo>
                    <a:pt x="1568105" y="0"/>
                  </a:moveTo>
                  <a:lnTo>
                    <a:pt x="1519898" y="720"/>
                  </a:lnTo>
                  <a:lnTo>
                    <a:pt x="1472050" y="2867"/>
                  </a:lnTo>
                  <a:lnTo>
                    <a:pt x="1424583" y="6421"/>
                  </a:lnTo>
                  <a:lnTo>
                    <a:pt x="1377516" y="11360"/>
                  </a:lnTo>
                  <a:lnTo>
                    <a:pt x="1330872" y="17664"/>
                  </a:lnTo>
                  <a:lnTo>
                    <a:pt x="1284670" y="25314"/>
                  </a:lnTo>
                  <a:lnTo>
                    <a:pt x="1238931" y="34287"/>
                  </a:lnTo>
                  <a:lnTo>
                    <a:pt x="1193675" y="44564"/>
                  </a:lnTo>
                  <a:lnTo>
                    <a:pt x="1148924" y="56125"/>
                  </a:lnTo>
                  <a:lnTo>
                    <a:pt x="1104697" y="68947"/>
                  </a:lnTo>
                  <a:lnTo>
                    <a:pt x="1061016" y="83012"/>
                  </a:lnTo>
                  <a:lnTo>
                    <a:pt x="1017901" y="98298"/>
                  </a:lnTo>
                  <a:lnTo>
                    <a:pt x="975372" y="114785"/>
                  </a:lnTo>
                  <a:lnTo>
                    <a:pt x="933451" y="132453"/>
                  </a:lnTo>
                  <a:lnTo>
                    <a:pt x="892158" y="151280"/>
                  </a:lnTo>
                  <a:lnTo>
                    <a:pt x="851513" y="171246"/>
                  </a:lnTo>
                  <a:lnTo>
                    <a:pt x="811537" y="192332"/>
                  </a:lnTo>
                  <a:lnTo>
                    <a:pt x="772252" y="214515"/>
                  </a:lnTo>
                  <a:lnTo>
                    <a:pt x="733676" y="237776"/>
                  </a:lnTo>
                  <a:lnTo>
                    <a:pt x="695832" y="262095"/>
                  </a:lnTo>
                  <a:lnTo>
                    <a:pt x="658739" y="287449"/>
                  </a:lnTo>
                  <a:lnTo>
                    <a:pt x="622418" y="313820"/>
                  </a:lnTo>
                  <a:lnTo>
                    <a:pt x="586890" y="341186"/>
                  </a:lnTo>
                  <a:lnTo>
                    <a:pt x="552176" y="369527"/>
                  </a:lnTo>
                  <a:lnTo>
                    <a:pt x="518296" y="398823"/>
                  </a:lnTo>
                  <a:lnTo>
                    <a:pt x="485270" y="429052"/>
                  </a:lnTo>
                  <a:lnTo>
                    <a:pt x="453120" y="460195"/>
                  </a:lnTo>
                  <a:lnTo>
                    <a:pt x="421865" y="492231"/>
                  </a:lnTo>
                  <a:lnTo>
                    <a:pt x="391528" y="525138"/>
                  </a:lnTo>
                  <a:lnTo>
                    <a:pt x="362127" y="558897"/>
                  </a:lnTo>
                  <a:lnTo>
                    <a:pt x="333684" y="593488"/>
                  </a:lnTo>
                  <a:lnTo>
                    <a:pt x="306220" y="628889"/>
                  </a:lnTo>
                  <a:lnTo>
                    <a:pt x="279755" y="665080"/>
                  </a:lnTo>
                  <a:lnTo>
                    <a:pt x="254309" y="702040"/>
                  </a:lnTo>
                  <a:lnTo>
                    <a:pt x="229903" y="739750"/>
                  </a:lnTo>
                  <a:lnTo>
                    <a:pt x="206559" y="778188"/>
                  </a:lnTo>
                  <a:lnTo>
                    <a:pt x="184296" y="817333"/>
                  </a:lnTo>
                  <a:lnTo>
                    <a:pt x="163135" y="857166"/>
                  </a:lnTo>
                  <a:lnTo>
                    <a:pt x="143097" y="897666"/>
                  </a:lnTo>
                  <a:lnTo>
                    <a:pt x="124202" y="938812"/>
                  </a:lnTo>
                  <a:lnTo>
                    <a:pt x="106471" y="980584"/>
                  </a:lnTo>
                  <a:lnTo>
                    <a:pt x="89925" y="1022961"/>
                  </a:lnTo>
                  <a:lnTo>
                    <a:pt x="74584" y="1065922"/>
                  </a:lnTo>
                  <a:lnTo>
                    <a:pt x="60468" y="1109448"/>
                  </a:lnTo>
                  <a:lnTo>
                    <a:pt x="47600" y="1153517"/>
                  </a:lnTo>
                  <a:lnTo>
                    <a:pt x="35998" y="1198109"/>
                  </a:lnTo>
                  <a:lnTo>
                    <a:pt x="25684" y="1243203"/>
                  </a:lnTo>
                  <a:lnTo>
                    <a:pt x="16678" y="1288779"/>
                  </a:lnTo>
                  <a:lnTo>
                    <a:pt x="9001" y="1334817"/>
                  </a:lnTo>
                  <a:lnTo>
                    <a:pt x="2674" y="1381295"/>
                  </a:lnTo>
                  <a:lnTo>
                    <a:pt x="0" y="1406601"/>
                  </a:lnTo>
                  <a:lnTo>
                    <a:pt x="3136198" y="1406601"/>
                  </a:lnTo>
                  <a:lnTo>
                    <a:pt x="3127196" y="1334817"/>
                  </a:lnTo>
                  <a:lnTo>
                    <a:pt x="3119520" y="1288779"/>
                  </a:lnTo>
                  <a:lnTo>
                    <a:pt x="3110514" y="1243203"/>
                  </a:lnTo>
                  <a:lnTo>
                    <a:pt x="3100200" y="1198109"/>
                  </a:lnTo>
                  <a:lnTo>
                    <a:pt x="3088599" y="1153517"/>
                  </a:lnTo>
                  <a:lnTo>
                    <a:pt x="3075730" y="1109448"/>
                  </a:lnTo>
                  <a:lnTo>
                    <a:pt x="3061615" y="1065922"/>
                  </a:lnTo>
                  <a:lnTo>
                    <a:pt x="3046274" y="1022961"/>
                  </a:lnTo>
                  <a:lnTo>
                    <a:pt x="3029728" y="980584"/>
                  </a:lnTo>
                  <a:lnTo>
                    <a:pt x="3011998" y="938812"/>
                  </a:lnTo>
                  <a:lnTo>
                    <a:pt x="2993103" y="897666"/>
                  </a:lnTo>
                  <a:lnTo>
                    <a:pt x="2973065" y="857166"/>
                  </a:lnTo>
                  <a:lnTo>
                    <a:pt x="2951905" y="817333"/>
                  </a:lnTo>
                  <a:lnTo>
                    <a:pt x="2929642" y="778188"/>
                  </a:lnTo>
                  <a:lnTo>
                    <a:pt x="2906298" y="739750"/>
                  </a:lnTo>
                  <a:lnTo>
                    <a:pt x="2881893" y="702040"/>
                  </a:lnTo>
                  <a:lnTo>
                    <a:pt x="2856447" y="665080"/>
                  </a:lnTo>
                  <a:lnTo>
                    <a:pt x="2829982" y="628889"/>
                  </a:lnTo>
                  <a:lnTo>
                    <a:pt x="2802518" y="593488"/>
                  </a:lnTo>
                  <a:lnTo>
                    <a:pt x="2774076" y="558897"/>
                  </a:lnTo>
                  <a:lnTo>
                    <a:pt x="2744676" y="525138"/>
                  </a:lnTo>
                  <a:lnTo>
                    <a:pt x="2714338" y="492231"/>
                  </a:lnTo>
                  <a:lnTo>
                    <a:pt x="2683084" y="460195"/>
                  </a:lnTo>
                  <a:lnTo>
                    <a:pt x="2650934" y="429052"/>
                  </a:lnTo>
                  <a:lnTo>
                    <a:pt x="2617909" y="398823"/>
                  </a:lnTo>
                  <a:lnTo>
                    <a:pt x="2584029" y="369527"/>
                  </a:lnTo>
                  <a:lnTo>
                    <a:pt x="2549315" y="341186"/>
                  </a:lnTo>
                  <a:lnTo>
                    <a:pt x="2513788" y="313820"/>
                  </a:lnTo>
                  <a:lnTo>
                    <a:pt x="2477467" y="287449"/>
                  </a:lnTo>
                  <a:lnTo>
                    <a:pt x="2440375" y="262095"/>
                  </a:lnTo>
                  <a:lnTo>
                    <a:pt x="2402530" y="237776"/>
                  </a:lnTo>
                  <a:lnTo>
                    <a:pt x="2363955" y="214515"/>
                  </a:lnTo>
                  <a:lnTo>
                    <a:pt x="2324670" y="192332"/>
                  </a:lnTo>
                  <a:lnTo>
                    <a:pt x="2284694" y="171246"/>
                  </a:lnTo>
                  <a:lnTo>
                    <a:pt x="2244050" y="151280"/>
                  </a:lnTo>
                  <a:lnTo>
                    <a:pt x="2202757" y="132453"/>
                  </a:lnTo>
                  <a:lnTo>
                    <a:pt x="2160836" y="114785"/>
                  </a:lnTo>
                  <a:lnTo>
                    <a:pt x="2118308" y="98298"/>
                  </a:lnTo>
                  <a:lnTo>
                    <a:pt x="2075193" y="83012"/>
                  </a:lnTo>
                  <a:lnTo>
                    <a:pt x="2031512" y="68947"/>
                  </a:lnTo>
                  <a:lnTo>
                    <a:pt x="1987286" y="56125"/>
                  </a:lnTo>
                  <a:lnTo>
                    <a:pt x="1942534" y="44564"/>
                  </a:lnTo>
                  <a:lnTo>
                    <a:pt x="1897279" y="34287"/>
                  </a:lnTo>
                  <a:lnTo>
                    <a:pt x="1851540" y="25314"/>
                  </a:lnTo>
                  <a:lnTo>
                    <a:pt x="1805338" y="17664"/>
                  </a:lnTo>
                  <a:lnTo>
                    <a:pt x="1758694" y="11360"/>
                  </a:lnTo>
                  <a:lnTo>
                    <a:pt x="1711628" y="6421"/>
                  </a:lnTo>
                  <a:lnTo>
                    <a:pt x="1664160" y="2867"/>
                  </a:lnTo>
                  <a:lnTo>
                    <a:pt x="1616313" y="720"/>
                  </a:lnTo>
                  <a:lnTo>
                    <a:pt x="1568105" y="0"/>
                  </a:lnTo>
                  <a:close/>
                </a:path>
              </a:pathLst>
            </a:custGeom>
            <a:solidFill>
              <a:srgbClr val="EF60A3"/>
            </a:solidFill>
          </p:spPr>
          <p:txBody>
            <a:bodyPr wrap="square" lIns="0" tIns="0" rIns="0" bIns="0" rtlCol="0"/>
            <a:lstStyle/>
            <a:p>
              <a:endParaRPr/>
            </a:p>
          </p:txBody>
        </p:sp>
        <p:pic>
          <p:nvPicPr>
            <p:cNvPr id="16" name="object 5">
              <a:extLst>
                <a:ext uri="{FF2B5EF4-FFF2-40B4-BE49-F238E27FC236}">
                  <a16:creationId xmlns:a16="http://schemas.microsoft.com/office/drawing/2014/main" id="{F91900D4-48B3-1686-7951-FCEB6F99978E}"/>
                </a:ext>
              </a:extLst>
            </p:cNvPr>
            <p:cNvPicPr/>
            <p:nvPr/>
          </p:nvPicPr>
          <p:blipFill>
            <a:blip r:embed="rId2" cstate="print"/>
            <a:stretch>
              <a:fillRect/>
            </a:stretch>
          </p:blipFill>
          <p:spPr>
            <a:xfrm>
              <a:off x="0" y="8"/>
              <a:ext cx="8475733" cy="7559996"/>
            </a:xfrm>
            <a:prstGeom prst="rect">
              <a:avLst/>
            </a:prstGeom>
          </p:spPr>
        </p:pic>
      </p:grpSp>
      <p:sp>
        <p:nvSpPr>
          <p:cNvPr id="3" name="object 3"/>
          <p:cNvSpPr txBox="1"/>
          <p:nvPr/>
        </p:nvSpPr>
        <p:spPr>
          <a:xfrm>
            <a:off x="8370521" y="1338237"/>
            <a:ext cx="5516930" cy="3368358"/>
          </a:xfrm>
          <a:prstGeom prst="rect">
            <a:avLst/>
          </a:prstGeom>
        </p:spPr>
        <p:txBody>
          <a:bodyPr vert="horz" wrap="square" lIns="0" tIns="12700" rIns="0" bIns="0" rtlCol="0">
            <a:spAutoFit/>
          </a:bodyPr>
          <a:lstStyle/>
          <a:p>
            <a:pPr marL="12700" marR="5080" algn="justLow">
              <a:lnSpc>
                <a:spcPct val="116700"/>
              </a:lnSpc>
              <a:spcBef>
                <a:spcPts val="100"/>
              </a:spcBef>
            </a:pPr>
            <a:r>
              <a:rPr lang="en-GB" sz="1700" spc="-35" dirty="0">
                <a:solidFill>
                  <a:srgbClr val="526482"/>
                </a:solidFill>
                <a:latin typeface="Gill Sans MT"/>
                <a:cs typeface="Gill Sans MT"/>
              </a:rPr>
              <a:t>Once you define your strategy, it’s time to start building your local presence.</a:t>
            </a:r>
          </a:p>
          <a:p>
            <a:pPr marL="12700" marR="5080" algn="justLow">
              <a:lnSpc>
                <a:spcPct val="116700"/>
              </a:lnSpc>
              <a:spcBef>
                <a:spcPts val="100"/>
              </a:spcBef>
            </a:pPr>
            <a:r>
              <a:rPr lang="en-GB" sz="1700" spc="-35" dirty="0">
                <a:solidFill>
                  <a:srgbClr val="526482"/>
                </a:solidFill>
                <a:latin typeface="Gill Sans MT"/>
                <a:cs typeface="Gill Sans MT"/>
              </a:rPr>
              <a:t>This might mean creating a physical presence or a local business entity, or it might simply mean creating an online presence for each local market, i.e. a localized version of your website. Translating and localizing the content of your website is an essential part of a global expansion and in particular an area of the process the marketing team is usually responsible for. Traditionally considered a time-consuming process, website translation can be completely automated with the right website translation software.</a:t>
            </a:r>
          </a:p>
        </p:txBody>
      </p:sp>
      <p:sp>
        <p:nvSpPr>
          <p:cNvPr id="9" name="object 9"/>
          <p:cNvSpPr txBox="1"/>
          <p:nvPr/>
        </p:nvSpPr>
        <p:spPr>
          <a:xfrm>
            <a:off x="8363489" y="403086"/>
            <a:ext cx="6497112" cy="602729"/>
          </a:xfrm>
          <a:prstGeom prst="rect">
            <a:avLst/>
          </a:prstGeom>
        </p:spPr>
        <p:txBody>
          <a:bodyPr vert="horz" wrap="square" lIns="0" tIns="48260" rIns="0" bIns="0" rtlCol="0">
            <a:spAutoFit/>
          </a:bodyPr>
          <a:lstStyle/>
          <a:p>
            <a:pPr marL="12700" marR="5080">
              <a:spcBef>
                <a:spcPts val="380"/>
              </a:spcBef>
            </a:pPr>
            <a:r>
              <a:rPr lang="en-CA" sz="3600" b="1" dirty="0">
                <a:solidFill>
                  <a:srgbClr val="0ABBB5"/>
                </a:solidFill>
                <a:latin typeface="Century Gothic"/>
                <a:cs typeface="Century Gothic"/>
              </a:rPr>
              <a:t>Build Your Local Presence</a:t>
            </a:r>
            <a:endParaRPr sz="3600" dirty="0">
              <a:solidFill>
                <a:srgbClr val="0ABBB5"/>
              </a:solidFill>
              <a:latin typeface="Century Gothic"/>
              <a:cs typeface="Century Gothic"/>
            </a:endParaRPr>
          </a:p>
        </p:txBody>
      </p:sp>
      <p:grpSp>
        <p:nvGrpSpPr>
          <p:cNvPr id="10" name="object 10"/>
          <p:cNvGrpSpPr/>
          <p:nvPr/>
        </p:nvGrpSpPr>
        <p:grpSpPr>
          <a:xfrm>
            <a:off x="265099" y="576834"/>
            <a:ext cx="439420" cy="158750"/>
            <a:chOff x="361600" y="2584372"/>
            <a:chExt cx="439420" cy="158750"/>
          </a:xfrm>
          <a:solidFill>
            <a:srgbClr val="0ABBB5"/>
          </a:solidFill>
        </p:grpSpPr>
        <p:sp>
          <p:nvSpPr>
            <p:cNvPr id="11" name="object 11"/>
            <p:cNvSpPr/>
            <p:nvPr/>
          </p:nvSpPr>
          <p:spPr>
            <a:xfrm>
              <a:off x="440791" y="2584373"/>
              <a:ext cx="281305" cy="158750"/>
            </a:xfrm>
            <a:custGeom>
              <a:avLst/>
              <a:gdLst/>
              <a:ahLst/>
              <a:cxnLst/>
              <a:rect l="l" t="t" r="r" b="b"/>
              <a:pathLst>
                <a:path w="281305" h="158750">
                  <a:moveTo>
                    <a:pt x="280797" y="0"/>
                  </a:moveTo>
                  <a:lnTo>
                    <a:pt x="0" y="0"/>
                  </a:lnTo>
                  <a:lnTo>
                    <a:pt x="0" y="158394"/>
                  </a:lnTo>
                  <a:lnTo>
                    <a:pt x="280797" y="158394"/>
                  </a:lnTo>
                  <a:lnTo>
                    <a:pt x="280797" y="0"/>
                  </a:lnTo>
                  <a:close/>
                </a:path>
              </a:pathLst>
            </a:custGeom>
            <a:grpFill/>
          </p:spPr>
          <p:txBody>
            <a:bodyPr wrap="square" lIns="0" tIns="0" rIns="0" bIns="0" rtlCol="0"/>
            <a:lstStyle/>
            <a:p>
              <a:endParaRPr/>
            </a:p>
          </p:txBody>
        </p:sp>
        <p:pic>
          <p:nvPicPr>
            <p:cNvPr id="12" name="object 12"/>
            <p:cNvPicPr/>
            <p:nvPr/>
          </p:nvPicPr>
          <p:blipFill>
            <a:blip r:embed="rId3" cstate="print"/>
            <a:stretch>
              <a:fillRect/>
            </a:stretch>
          </p:blipFill>
          <p:spPr>
            <a:xfrm>
              <a:off x="361600" y="2584372"/>
              <a:ext cx="158394" cy="158394"/>
            </a:xfrm>
            <a:prstGeom prst="rect">
              <a:avLst/>
            </a:prstGeom>
            <a:grpFill/>
          </p:spPr>
        </p:pic>
        <p:pic>
          <p:nvPicPr>
            <p:cNvPr id="13" name="object 13"/>
            <p:cNvPicPr/>
            <p:nvPr/>
          </p:nvPicPr>
          <p:blipFill>
            <a:blip r:embed="rId3" cstate="print"/>
            <a:stretch>
              <a:fillRect/>
            </a:stretch>
          </p:blipFill>
          <p:spPr>
            <a:xfrm>
              <a:off x="642399" y="2584372"/>
              <a:ext cx="158394" cy="158394"/>
            </a:xfrm>
            <a:prstGeom prst="rect">
              <a:avLst/>
            </a:prstGeom>
            <a:grpFill/>
          </p:spPr>
        </p:pic>
      </p:grpSp>
      <p:grpSp>
        <p:nvGrpSpPr>
          <p:cNvPr id="17" name="object 15">
            <a:extLst>
              <a:ext uri="{FF2B5EF4-FFF2-40B4-BE49-F238E27FC236}">
                <a16:creationId xmlns:a16="http://schemas.microsoft.com/office/drawing/2014/main" id="{D2876E1A-6E49-E81D-2324-F3047BAC15A5}"/>
              </a:ext>
            </a:extLst>
          </p:cNvPr>
          <p:cNvGrpSpPr/>
          <p:nvPr/>
        </p:nvGrpSpPr>
        <p:grpSpPr>
          <a:xfrm>
            <a:off x="265099" y="4695824"/>
            <a:ext cx="9355151" cy="2867025"/>
            <a:chOff x="426599" y="4504410"/>
            <a:chExt cx="9646088" cy="3055594"/>
          </a:xfrm>
        </p:grpSpPr>
        <p:pic>
          <p:nvPicPr>
            <p:cNvPr id="18" name="object 16">
              <a:extLst>
                <a:ext uri="{FF2B5EF4-FFF2-40B4-BE49-F238E27FC236}">
                  <a16:creationId xmlns:a16="http://schemas.microsoft.com/office/drawing/2014/main" id="{53AE4599-4667-C915-2F4A-A322E1AF772E}"/>
                </a:ext>
              </a:extLst>
            </p:cNvPr>
            <p:cNvPicPr/>
            <p:nvPr/>
          </p:nvPicPr>
          <p:blipFill>
            <a:blip r:embed="rId4" cstate="print"/>
            <a:stretch>
              <a:fillRect/>
            </a:stretch>
          </p:blipFill>
          <p:spPr>
            <a:xfrm>
              <a:off x="7956936" y="4504410"/>
              <a:ext cx="2115751" cy="3055594"/>
            </a:xfrm>
            <a:prstGeom prst="rect">
              <a:avLst/>
            </a:prstGeom>
          </p:spPr>
        </p:pic>
        <p:sp>
          <p:nvSpPr>
            <p:cNvPr id="19" name="object 17">
              <a:extLst>
                <a:ext uri="{FF2B5EF4-FFF2-40B4-BE49-F238E27FC236}">
                  <a16:creationId xmlns:a16="http://schemas.microsoft.com/office/drawing/2014/main" id="{FA991CD2-96A2-CECB-612E-E8E241E0EC09}"/>
                </a:ext>
              </a:extLst>
            </p:cNvPr>
            <p:cNvSpPr/>
            <p:nvPr/>
          </p:nvSpPr>
          <p:spPr>
            <a:xfrm>
              <a:off x="426599" y="7219801"/>
              <a:ext cx="556260" cy="90170"/>
            </a:xfrm>
            <a:custGeom>
              <a:avLst/>
              <a:gdLst/>
              <a:ahLst/>
              <a:cxnLst/>
              <a:rect l="l" t="t" r="r" b="b"/>
              <a:pathLst>
                <a:path w="556260" h="90170">
                  <a:moveTo>
                    <a:pt x="138963" y="0"/>
                  </a:moveTo>
                  <a:lnTo>
                    <a:pt x="0" y="0"/>
                  </a:lnTo>
                  <a:lnTo>
                    <a:pt x="17515" y="3535"/>
                  </a:lnTo>
                  <a:lnTo>
                    <a:pt x="31818" y="13177"/>
                  </a:lnTo>
                  <a:lnTo>
                    <a:pt x="41460" y="27480"/>
                  </a:lnTo>
                  <a:lnTo>
                    <a:pt x="44996" y="44996"/>
                  </a:lnTo>
                  <a:lnTo>
                    <a:pt x="41460" y="62513"/>
                  </a:lnTo>
                  <a:lnTo>
                    <a:pt x="31818" y="76820"/>
                  </a:lnTo>
                  <a:lnTo>
                    <a:pt x="17515" y="86467"/>
                  </a:lnTo>
                  <a:lnTo>
                    <a:pt x="0" y="90004"/>
                  </a:lnTo>
                  <a:lnTo>
                    <a:pt x="138963" y="90004"/>
                  </a:lnTo>
                  <a:lnTo>
                    <a:pt x="121447" y="86467"/>
                  </a:lnTo>
                  <a:lnTo>
                    <a:pt x="107145" y="76820"/>
                  </a:lnTo>
                  <a:lnTo>
                    <a:pt x="97502" y="62513"/>
                  </a:lnTo>
                  <a:lnTo>
                    <a:pt x="93967" y="44996"/>
                  </a:lnTo>
                  <a:lnTo>
                    <a:pt x="97502" y="27480"/>
                  </a:lnTo>
                  <a:lnTo>
                    <a:pt x="107145" y="13177"/>
                  </a:lnTo>
                  <a:lnTo>
                    <a:pt x="121447" y="3535"/>
                  </a:lnTo>
                  <a:lnTo>
                    <a:pt x="138963" y="0"/>
                  </a:lnTo>
                  <a:close/>
                </a:path>
                <a:path w="556260" h="90170">
                  <a:moveTo>
                    <a:pt x="277926" y="0"/>
                  </a:moveTo>
                  <a:lnTo>
                    <a:pt x="138963" y="0"/>
                  </a:lnTo>
                  <a:lnTo>
                    <a:pt x="156479" y="3535"/>
                  </a:lnTo>
                  <a:lnTo>
                    <a:pt x="170781" y="13177"/>
                  </a:lnTo>
                  <a:lnTo>
                    <a:pt x="180423" y="27480"/>
                  </a:lnTo>
                  <a:lnTo>
                    <a:pt x="183959" y="44996"/>
                  </a:lnTo>
                  <a:lnTo>
                    <a:pt x="180423" y="62513"/>
                  </a:lnTo>
                  <a:lnTo>
                    <a:pt x="170781" y="76820"/>
                  </a:lnTo>
                  <a:lnTo>
                    <a:pt x="156479" y="86467"/>
                  </a:lnTo>
                  <a:lnTo>
                    <a:pt x="138963" y="90004"/>
                  </a:lnTo>
                  <a:lnTo>
                    <a:pt x="277926" y="90004"/>
                  </a:lnTo>
                  <a:lnTo>
                    <a:pt x="260408" y="86467"/>
                  </a:lnTo>
                  <a:lnTo>
                    <a:pt x="246102" y="76820"/>
                  </a:lnTo>
                  <a:lnTo>
                    <a:pt x="236455" y="62513"/>
                  </a:lnTo>
                  <a:lnTo>
                    <a:pt x="232918" y="44996"/>
                  </a:lnTo>
                  <a:lnTo>
                    <a:pt x="236455" y="27480"/>
                  </a:lnTo>
                  <a:lnTo>
                    <a:pt x="246102" y="13177"/>
                  </a:lnTo>
                  <a:lnTo>
                    <a:pt x="260408" y="3535"/>
                  </a:lnTo>
                  <a:lnTo>
                    <a:pt x="277926" y="0"/>
                  </a:lnTo>
                  <a:close/>
                </a:path>
                <a:path w="556260" h="90170">
                  <a:moveTo>
                    <a:pt x="416877" y="0"/>
                  </a:moveTo>
                  <a:lnTo>
                    <a:pt x="277926" y="0"/>
                  </a:lnTo>
                  <a:lnTo>
                    <a:pt x="295442" y="3535"/>
                  </a:lnTo>
                  <a:lnTo>
                    <a:pt x="309745" y="13177"/>
                  </a:lnTo>
                  <a:lnTo>
                    <a:pt x="319387" y="27480"/>
                  </a:lnTo>
                  <a:lnTo>
                    <a:pt x="322922" y="44996"/>
                  </a:lnTo>
                  <a:lnTo>
                    <a:pt x="319387" y="62513"/>
                  </a:lnTo>
                  <a:lnTo>
                    <a:pt x="309745" y="76820"/>
                  </a:lnTo>
                  <a:lnTo>
                    <a:pt x="295442" y="86467"/>
                  </a:lnTo>
                  <a:lnTo>
                    <a:pt x="277926" y="90004"/>
                  </a:lnTo>
                  <a:lnTo>
                    <a:pt x="416877" y="90004"/>
                  </a:lnTo>
                  <a:lnTo>
                    <a:pt x="399361" y="86467"/>
                  </a:lnTo>
                  <a:lnTo>
                    <a:pt x="385059" y="76820"/>
                  </a:lnTo>
                  <a:lnTo>
                    <a:pt x="375416" y="62513"/>
                  </a:lnTo>
                  <a:lnTo>
                    <a:pt x="371881" y="44996"/>
                  </a:lnTo>
                  <a:lnTo>
                    <a:pt x="375416" y="27480"/>
                  </a:lnTo>
                  <a:lnTo>
                    <a:pt x="385059" y="13177"/>
                  </a:lnTo>
                  <a:lnTo>
                    <a:pt x="399361" y="3535"/>
                  </a:lnTo>
                  <a:lnTo>
                    <a:pt x="416877" y="0"/>
                  </a:lnTo>
                  <a:close/>
                </a:path>
                <a:path w="556260" h="90170">
                  <a:moveTo>
                    <a:pt x="555840" y="0"/>
                  </a:moveTo>
                  <a:lnTo>
                    <a:pt x="416877" y="0"/>
                  </a:lnTo>
                  <a:lnTo>
                    <a:pt x="434395" y="3535"/>
                  </a:lnTo>
                  <a:lnTo>
                    <a:pt x="448702" y="13177"/>
                  </a:lnTo>
                  <a:lnTo>
                    <a:pt x="458348" y="27480"/>
                  </a:lnTo>
                  <a:lnTo>
                    <a:pt x="461886" y="44996"/>
                  </a:lnTo>
                  <a:lnTo>
                    <a:pt x="458348" y="62513"/>
                  </a:lnTo>
                  <a:lnTo>
                    <a:pt x="448702" y="76820"/>
                  </a:lnTo>
                  <a:lnTo>
                    <a:pt x="434395" y="86467"/>
                  </a:lnTo>
                  <a:lnTo>
                    <a:pt x="416877" y="90004"/>
                  </a:lnTo>
                  <a:lnTo>
                    <a:pt x="555840" y="90004"/>
                  </a:lnTo>
                  <a:lnTo>
                    <a:pt x="538325" y="86467"/>
                  </a:lnTo>
                  <a:lnTo>
                    <a:pt x="524022" y="76820"/>
                  </a:lnTo>
                  <a:lnTo>
                    <a:pt x="514380" y="62513"/>
                  </a:lnTo>
                  <a:lnTo>
                    <a:pt x="510844" y="44996"/>
                  </a:lnTo>
                  <a:lnTo>
                    <a:pt x="514380" y="27480"/>
                  </a:lnTo>
                  <a:lnTo>
                    <a:pt x="524022" y="13177"/>
                  </a:lnTo>
                  <a:lnTo>
                    <a:pt x="538325" y="3535"/>
                  </a:lnTo>
                  <a:lnTo>
                    <a:pt x="555840" y="0"/>
                  </a:lnTo>
                  <a:close/>
                </a:path>
              </a:pathLst>
            </a:custGeom>
            <a:solidFill>
              <a:srgbClr val="DFE7F5">
                <a:alpha val="50000"/>
              </a:srgbClr>
            </a:solidFill>
          </p:spPr>
          <p:txBody>
            <a:bodyPr wrap="square" lIns="0" tIns="0" rIns="0" bIns="0" rtlCol="0"/>
            <a:lstStyle/>
            <a:p>
              <a:endParaRPr dirty="0"/>
            </a:p>
          </p:txBody>
        </p:sp>
      </p:gr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11386</TotalTime>
  <Words>3058</Words>
  <Application>Microsoft Office PowerPoint</Application>
  <PresentationFormat>Custom</PresentationFormat>
  <Paragraphs>201</Paragraphs>
  <Slides>24</Slides>
  <Notes>1</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24</vt:i4>
      </vt:variant>
    </vt:vector>
  </HeadingPairs>
  <TitlesOfParts>
    <vt:vector size="35" baseType="lpstr">
      <vt:lpstr>Arial</vt:lpstr>
      <vt:lpstr>Calibri</vt:lpstr>
      <vt:lpstr>Century Gothic</vt:lpstr>
      <vt:lpstr>Gill Sans MT</vt:lpstr>
      <vt:lpstr>Lato Black</vt:lpstr>
      <vt:lpstr>Lucida Sans</vt:lpstr>
      <vt:lpstr>Symbol</vt:lpstr>
      <vt:lpstr>Times New Roman</vt:lpstr>
      <vt:lpstr>Trebuchet MS</vt:lpstr>
      <vt:lpstr>Verdana</vt:lpstr>
      <vt:lpstr>Office Theme</vt:lpstr>
      <vt:lpstr>PowerPoint Presentation</vt:lpstr>
      <vt:lpstr>PowerPoint Presentation</vt:lpstr>
      <vt:lpstr>Build Your Growth Marketing Strategy  Traditionally, marketing focuses on top-of-funnel activities that attract potential customers and deliver them to sales teams. Growth marketing integrates the entire pipeline. </vt:lpstr>
      <vt:lpstr>PowerPoint Presentation</vt:lpstr>
      <vt:lpstr>Research Your Market and Ideal Customer(s)</vt:lpstr>
      <vt:lpstr>Identify Key Pain Points &amp; Opportunities</vt:lpstr>
      <vt:lpstr>PowerPoint Presentation</vt:lpstr>
      <vt:lpstr>PowerPoint Presentation</vt:lpstr>
      <vt:lpstr>PowerPoint Presentation</vt:lpstr>
      <vt:lpstr>Launch Localized Marketing Campaigns</vt:lpstr>
      <vt:lpstr>Take Care of International SEO</vt:lpstr>
      <vt:lpstr>PowerPoint Presentation</vt:lpstr>
      <vt:lpstr>A qualified, well-optimized pipeline.</vt:lpstr>
      <vt:lpstr>PowerPoint Presentation</vt:lpstr>
      <vt:lpstr>PowerPoint Presentation</vt:lpstr>
      <vt:lpstr>PowerPoint Presentation</vt:lpstr>
      <vt:lpstr>PowerPoint Presentation</vt:lpstr>
      <vt:lpstr>Most Common Marketing Mistakes When Expanding to New Markets &amp; How to  Avoid Them</vt:lpstr>
      <vt:lpstr>Poor Market Fit</vt:lpstr>
      <vt:lpstr>PowerPoint Presentation</vt:lpstr>
      <vt:lpstr>PowerPoint Presentation</vt:lpstr>
      <vt:lpstr>PowerPoint Presentation</vt:lpstr>
      <vt:lpstr>Not Tracking Results (Or Not Using the Right Metrics)</vt:lpstr>
      <vt:lpstr>Do you have any questions?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Digital marketing trends that will dominate 2023</dc:title>
  <dc:creator>maryam golabgir</dc:creator>
  <cp:lastModifiedBy>maryam golabgir</cp:lastModifiedBy>
  <cp:revision>34</cp:revision>
  <dcterms:created xsi:type="dcterms:W3CDTF">2023-03-14T14:42:06Z</dcterms:created>
  <dcterms:modified xsi:type="dcterms:W3CDTF">2024-01-11T18:54:13Z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2022-11-08T00:00:00Z</vt:filetime>
  </property>
  <property fmtid="{D5CDD505-2E9C-101B-9397-08002B2CF9AE}" pid="3" name="Creator">
    <vt:lpwstr>Adobe InDesign 18.0 (Macintosh)</vt:lpwstr>
  </property>
  <property fmtid="{D5CDD505-2E9C-101B-9397-08002B2CF9AE}" pid="4" name="LastSaved">
    <vt:filetime>2023-03-14T00:00:00Z</vt:filetime>
  </property>
  <property fmtid="{D5CDD505-2E9C-101B-9397-08002B2CF9AE}" pid="5" name="Producer">
    <vt:lpwstr>Adobe PDF Library 17.0</vt:lpwstr>
  </property>
</Properties>
</file>