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302" r:id="rId5"/>
    <p:sldId id="290" r:id="rId6"/>
    <p:sldId id="303" r:id="rId7"/>
    <p:sldId id="304" r:id="rId8"/>
    <p:sldId id="291" r:id="rId9"/>
    <p:sldId id="282" r:id="rId10"/>
    <p:sldId id="277" r:id="rId11"/>
    <p:sldId id="306" r:id="rId12"/>
    <p:sldId id="307" r:id="rId13"/>
    <p:sldId id="310" r:id="rId14"/>
    <p:sldId id="305" r:id="rId15"/>
    <p:sldId id="311" r:id="rId16"/>
    <p:sldId id="293" r:id="rId17"/>
    <p:sldId id="312" r:id="rId18"/>
    <p:sldId id="285" r:id="rId19"/>
    <p:sldId id="313" r:id="rId20"/>
    <p:sldId id="298" r:id="rId21"/>
    <p:sldId id="275" r:id="rId22"/>
    <p:sldId id="299" r:id="rId23"/>
    <p:sldId id="308" r:id="rId24"/>
    <p:sldId id="284" r:id="rId25"/>
    <p:sldId id="309"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m golabgir" initials="mg" lastIdx="1" clrIdx="0">
    <p:extLst>
      <p:ext uri="{19B8F6BF-5375-455C-9EA6-DF929625EA0E}">
        <p15:presenceInfo xmlns:p15="http://schemas.microsoft.com/office/powerpoint/2012/main" userId="acdde0dda36d50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BBB5"/>
    <a:srgbClr val="313232"/>
    <a:srgbClr val="191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4" autoAdjust="0"/>
    <p:restoredTop sz="94660"/>
  </p:normalViewPr>
  <p:slideViewPr>
    <p:cSldViewPr snapToGrid="0">
      <p:cViewPr varScale="1">
        <p:scale>
          <a:sx n="83" d="100"/>
          <a:sy n="83" d="100"/>
        </p:scale>
        <p:origin x="90"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ADE6-671D-7B31-C56A-E9CB627F0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82FA39A-8832-DF7C-A302-10C2CA977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359EFC2-20E5-C1E6-C48D-0B0CE47910D0}"/>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5" name="Footer Placeholder 4">
            <a:extLst>
              <a:ext uri="{FF2B5EF4-FFF2-40B4-BE49-F238E27FC236}">
                <a16:creationId xmlns:a16="http://schemas.microsoft.com/office/drawing/2014/main" id="{CF9F4F97-A4E4-753C-F454-03E8B33833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F5FDAF-77A5-74C9-78B5-729D0CB6C0D3}"/>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155962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242E-2047-F8EC-D786-BA1E13115DE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FD0E198-C3D7-3676-A33F-B856B886D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CD7F15B-D59F-FEC6-CB0B-66582A298F5C}"/>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5" name="Footer Placeholder 4">
            <a:extLst>
              <a:ext uri="{FF2B5EF4-FFF2-40B4-BE49-F238E27FC236}">
                <a16:creationId xmlns:a16="http://schemas.microsoft.com/office/drawing/2014/main" id="{7AFC9FEE-A36B-ABBB-744E-F0EA84CA34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4511EF-36B3-946F-DDAF-974ED8507E98}"/>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331743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723FF7-0975-7103-42FC-550FB65416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EF4E97-DC33-E0F2-6D87-9B60F6217B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1D44BE-0509-8B0F-435B-15A58EAC6A1E}"/>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5" name="Footer Placeholder 4">
            <a:extLst>
              <a:ext uri="{FF2B5EF4-FFF2-40B4-BE49-F238E27FC236}">
                <a16:creationId xmlns:a16="http://schemas.microsoft.com/office/drawing/2014/main" id="{EB263226-1892-5C81-401A-F6FFA5AAB7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25375D-6C7A-C6A2-040F-6CAB82111930}"/>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110163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A247-81B8-979A-BF34-34C35334DA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9CC037E-2AC5-3CC3-F862-5F3F8BDCC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67010A-54AF-A504-347A-A4B8A238911E}"/>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5" name="Footer Placeholder 4">
            <a:extLst>
              <a:ext uri="{FF2B5EF4-FFF2-40B4-BE49-F238E27FC236}">
                <a16:creationId xmlns:a16="http://schemas.microsoft.com/office/drawing/2014/main" id="{85440071-AB79-34B7-1C61-319EF72AF7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086CC2-A1AA-94A1-192C-F474ECE13B52}"/>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59837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5805-ACFF-C27C-A91D-64CF881952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FF00733-453C-C440-D266-406C526AB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CC791-2261-BB7A-D1E5-F62486D94138}"/>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5" name="Footer Placeholder 4">
            <a:extLst>
              <a:ext uri="{FF2B5EF4-FFF2-40B4-BE49-F238E27FC236}">
                <a16:creationId xmlns:a16="http://schemas.microsoft.com/office/drawing/2014/main" id="{DC3BC587-39E2-9C82-6D01-1E3B4F07BB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30D663-7AD7-E5C0-86DC-54B8618F39C8}"/>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385721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FF59-6ADD-3BB0-8D91-00A398CE3FD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E7AB55E-483A-0BFA-6E9F-9781ABD3F8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91CE705-B1CE-E67F-FD4C-E2DD768333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782E244-7516-D800-869C-6D38E1745BE6}"/>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6" name="Footer Placeholder 5">
            <a:extLst>
              <a:ext uri="{FF2B5EF4-FFF2-40B4-BE49-F238E27FC236}">
                <a16:creationId xmlns:a16="http://schemas.microsoft.com/office/drawing/2014/main" id="{F07CCADB-7594-86CE-1759-691C33BBCF4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F1E334B-CCDE-E0CF-D3C4-AA24E707F3F6}"/>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37554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4AA6-41B8-22BB-DD60-133872D438E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DA4228D-CFA1-7D57-D8F9-62C977FD7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061C1E-823D-48A3-1E21-5DE540C4B0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D50858D-BAB6-FA18-CBDB-A68240AA4D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024CDF-7D7F-1A91-2F5F-57AB07CC1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36D73C5-D094-AD51-5E33-CD0CD304D1D1}"/>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8" name="Footer Placeholder 7">
            <a:extLst>
              <a:ext uri="{FF2B5EF4-FFF2-40B4-BE49-F238E27FC236}">
                <a16:creationId xmlns:a16="http://schemas.microsoft.com/office/drawing/2014/main" id="{1F3A8A79-6FD3-A551-1945-C74989F1C1B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AF763EE-EC6C-F751-B840-B6C0339181C8}"/>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211566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316F-A67B-DED1-37EA-E34EFE0EA7D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556BFEE-2F40-96E1-73FC-0BBDD5BC89D3}"/>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4" name="Footer Placeholder 3">
            <a:extLst>
              <a:ext uri="{FF2B5EF4-FFF2-40B4-BE49-F238E27FC236}">
                <a16:creationId xmlns:a16="http://schemas.microsoft.com/office/drawing/2014/main" id="{C2122382-9EF3-A727-331C-45B0C695557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2795E84-4ECE-34FC-330A-6D872CFD3E84}"/>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204368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E0938-E311-90F6-D417-C0D052024D06}"/>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3" name="Footer Placeholder 2">
            <a:extLst>
              <a:ext uri="{FF2B5EF4-FFF2-40B4-BE49-F238E27FC236}">
                <a16:creationId xmlns:a16="http://schemas.microsoft.com/office/drawing/2014/main" id="{6769F19F-F7F7-6F9F-757A-EBFA62508C6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C789937-7A8D-D56A-30BD-04A25524910A}"/>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367896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F977-A310-6028-3BD7-506C5BEB9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177EEB4-FDB6-07FC-C806-B2929A2ED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6F709B5-B109-9892-4711-7DC280990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CDF05-1590-CA3F-081B-6E8EE290A4AA}"/>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6" name="Footer Placeholder 5">
            <a:extLst>
              <a:ext uri="{FF2B5EF4-FFF2-40B4-BE49-F238E27FC236}">
                <a16:creationId xmlns:a16="http://schemas.microsoft.com/office/drawing/2014/main" id="{D78C1D20-5215-1390-CABC-369C7CCFCD8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D19B0D-8927-4CC4-53D3-FE89449779E2}"/>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10045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BA8A-BF26-E9F6-5F15-0DC14405E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0EFC202-165C-FAF4-9FC8-DCDDA5D7E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2C5598E-1BA4-1FB0-905C-490F91EBC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FE8CA-15A3-3012-DC0B-C131E2CBC3A9}"/>
              </a:ext>
            </a:extLst>
          </p:cNvPr>
          <p:cNvSpPr>
            <a:spLocks noGrp="1"/>
          </p:cNvSpPr>
          <p:nvPr>
            <p:ph type="dt" sz="half" idx="10"/>
          </p:nvPr>
        </p:nvSpPr>
        <p:spPr/>
        <p:txBody>
          <a:bodyPr/>
          <a:lstStyle/>
          <a:p>
            <a:fld id="{0044F9B8-8805-49FF-9CB2-E53B646F981C}" type="datetimeFigureOut">
              <a:rPr lang="en-CA" smtClean="0"/>
              <a:t>2024-01-24</a:t>
            </a:fld>
            <a:endParaRPr lang="en-CA"/>
          </a:p>
        </p:txBody>
      </p:sp>
      <p:sp>
        <p:nvSpPr>
          <p:cNvPr id="6" name="Footer Placeholder 5">
            <a:extLst>
              <a:ext uri="{FF2B5EF4-FFF2-40B4-BE49-F238E27FC236}">
                <a16:creationId xmlns:a16="http://schemas.microsoft.com/office/drawing/2014/main" id="{562B7024-0171-F5BC-945D-0DBBA72060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D41BD33-01BB-C87B-7C5A-815441BCAFD7}"/>
              </a:ext>
            </a:extLst>
          </p:cNvPr>
          <p:cNvSpPr>
            <a:spLocks noGrp="1"/>
          </p:cNvSpPr>
          <p:nvPr>
            <p:ph type="sldNum" sz="quarter" idx="12"/>
          </p:nvPr>
        </p:nvSpPr>
        <p:spPr/>
        <p:txBody>
          <a:bodyPr/>
          <a:lstStyle/>
          <a:p>
            <a:fld id="{3B90B784-FD2E-479C-8886-08F4EEC79AB4}" type="slidenum">
              <a:rPr lang="en-CA" smtClean="0"/>
              <a:t>‹#›</a:t>
            </a:fld>
            <a:endParaRPr lang="en-CA"/>
          </a:p>
        </p:txBody>
      </p:sp>
    </p:spTree>
    <p:extLst>
      <p:ext uri="{BB962C8B-B14F-4D97-AF65-F5344CB8AC3E}">
        <p14:creationId xmlns:p14="http://schemas.microsoft.com/office/powerpoint/2010/main" val="198759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3406B-1AA7-86C2-2F85-A03E4005E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87D0255-C4EC-E91D-EC60-1BE6AB831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79F055-F909-08C9-54A9-10C93EA95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4F9B8-8805-49FF-9CB2-E53B646F981C}" type="datetimeFigureOut">
              <a:rPr lang="en-CA" smtClean="0"/>
              <a:t>2024-01-24</a:t>
            </a:fld>
            <a:endParaRPr lang="en-CA"/>
          </a:p>
        </p:txBody>
      </p:sp>
      <p:sp>
        <p:nvSpPr>
          <p:cNvPr id="5" name="Footer Placeholder 4">
            <a:extLst>
              <a:ext uri="{FF2B5EF4-FFF2-40B4-BE49-F238E27FC236}">
                <a16:creationId xmlns:a16="http://schemas.microsoft.com/office/drawing/2014/main" id="{374BCDA3-7032-1255-BCF7-BE2250756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990DECB-52AE-B67E-C093-619CFEF7D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0B784-FD2E-479C-8886-08F4EEC79AB4}" type="slidenum">
              <a:rPr lang="en-CA" smtClean="0"/>
              <a:t>‹#›</a:t>
            </a:fld>
            <a:endParaRPr lang="en-CA"/>
          </a:p>
        </p:txBody>
      </p:sp>
    </p:spTree>
    <p:extLst>
      <p:ext uri="{BB962C8B-B14F-4D97-AF65-F5344CB8AC3E}">
        <p14:creationId xmlns:p14="http://schemas.microsoft.com/office/powerpoint/2010/main" val="296559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igitalmarketingexperts.ca/"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linkedin.com/in/maryamgolabgi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ress.aboutamazon.com/2023/8/amazon-announces-app-integration-for-merchants-to-enable-buy-with-prime-on-shopify-stor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C38FF37B-FE27-681B-6BD6-1EDB6BE10011}"/>
              </a:ext>
            </a:extLst>
          </p:cNvPr>
          <p:cNvSpPr/>
          <p:nvPr/>
        </p:nvSpPr>
        <p:spPr>
          <a:xfrm>
            <a:off x="-1" y="0"/>
            <a:ext cx="12204991" cy="6860170"/>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191530"/>
          </a:solidFill>
        </p:spPr>
        <p:txBody>
          <a:bodyPr wrap="square" lIns="0" tIns="0" rIns="0" bIns="0" rtlCol="0"/>
          <a:lstStyle/>
          <a:p>
            <a:endParaRPr dirty="0"/>
          </a:p>
        </p:txBody>
      </p:sp>
      <p:sp>
        <p:nvSpPr>
          <p:cNvPr id="5" name="object 4">
            <a:extLst>
              <a:ext uri="{FF2B5EF4-FFF2-40B4-BE49-F238E27FC236}">
                <a16:creationId xmlns:a16="http://schemas.microsoft.com/office/drawing/2014/main" id="{7726D508-E00E-3C9D-D555-12347629E2FC}"/>
              </a:ext>
            </a:extLst>
          </p:cNvPr>
          <p:cNvSpPr/>
          <p:nvPr/>
        </p:nvSpPr>
        <p:spPr>
          <a:xfrm>
            <a:off x="5633554" y="1156592"/>
            <a:ext cx="6407619" cy="5702493"/>
          </a:xfrm>
          <a:custGeom>
            <a:avLst/>
            <a:gdLst/>
            <a:ahLst/>
            <a:cxnLst/>
            <a:rect l="l" t="t" r="r" b="b"/>
            <a:pathLst>
              <a:path w="8054340" h="5314950">
                <a:moveTo>
                  <a:pt x="6116772" y="0"/>
                </a:moveTo>
                <a:lnTo>
                  <a:pt x="6071704" y="521"/>
                </a:lnTo>
                <a:lnTo>
                  <a:pt x="6026656" y="2084"/>
                </a:lnTo>
                <a:lnTo>
                  <a:pt x="5981647" y="4689"/>
                </a:lnTo>
                <a:lnTo>
                  <a:pt x="5936698" y="8336"/>
                </a:lnTo>
                <a:lnTo>
                  <a:pt x="5891826" y="13025"/>
                </a:lnTo>
                <a:lnTo>
                  <a:pt x="5847053" y="18757"/>
                </a:lnTo>
                <a:lnTo>
                  <a:pt x="5802397" y="25530"/>
                </a:lnTo>
                <a:lnTo>
                  <a:pt x="5757879" y="33346"/>
                </a:lnTo>
                <a:lnTo>
                  <a:pt x="5713518" y="42203"/>
                </a:lnTo>
                <a:lnTo>
                  <a:pt x="5669333" y="52103"/>
                </a:lnTo>
                <a:lnTo>
                  <a:pt x="5625344" y="63044"/>
                </a:lnTo>
                <a:lnTo>
                  <a:pt x="5581572" y="75028"/>
                </a:lnTo>
                <a:lnTo>
                  <a:pt x="5538034" y="88054"/>
                </a:lnTo>
                <a:lnTo>
                  <a:pt x="5494752" y="102122"/>
                </a:lnTo>
                <a:lnTo>
                  <a:pt x="5451745" y="117232"/>
                </a:lnTo>
                <a:lnTo>
                  <a:pt x="5409031" y="133384"/>
                </a:lnTo>
                <a:lnTo>
                  <a:pt x="5366632" y="150578"/>
                </a:lnTo>
                <a:lnTo>
                  <a:pt x="5324566" y="168814"/>
                </a:lnTo>
                <a:lnTo>
                  <a:pt x="5282854" y="188092"/>
                </a:lnTo>
                <a:lnTo>
                  <a:pt x="5241514" y="208412"/>
                </a:lnTo>
                <a:lnTo>
                  <a:pt x="5200566" y="229775"/>
                </a:lnTo>
                <a:lnTo>
                  <a:pt x="5160031" y="252179"/>
                </a:lnTo>
                <a:lnTo>
                  <a:pt x="5119927" y="275626"/>
                </a:lnTo>
                <a:lnTo>
                  <a:pt x="5080274" y="300114"/>
                </a:lnTo>
                <a:lnTo>
                  <a:pt x="5041092" y="325645"/>
                </a:lnTo>
                <a:lnTo>
                  <a:pt x="5002401" y="352217"/>
                </a:lnTo>
                <a:lnTo>
                  <a:pt x="4964220" y="379832"/>
                </a:lnTo>
                <a:lnTo>
                  <a:pt x="4926568" y="408489"/>
                </a:lnTo>
                <a:lnTo>
                  <a:pt x="4889466" y="438188"/>
                </a:lnTo>
                <a:lnTo>
                  <a:pt x="4852933" y="468929"/>
                </a:lnTo>
                <a:lnTo>
                  <a:pt x="4816988" y="500712"/>
                </a:lnTo>
                <a:lnTo>
                  <a:pt x="4781652" y="533537"/>
                </a:lnTo>
                <a:lnTo>
                  <a:pt x="4746943" y="567404"/>
                </a:lnTo>
                <a:lnTo>
                  <a:pt x="0" y="5314360"/>
                </a:lnTo>
                <a:lnTo>
                  <a:pt x="5479288" y="5314360"/>
                </a:lnTo>
                <a:lnTo>
                  <a:pt x="7486600" y="3307048"/>
                </a:lnTo>
                <a:lnTo>
                  <a:pt x="7520467" y="3272340"/>
                </a:lnTo>
                <a:lnTo>
                  <a:pt x="7553291" y="3237004"/>
                </a:lnTo>
                <a:lnTo>
                  <a:pt x="7585074" y="3201060"/>
                </a:lnTo>
                <a:lnTo>
                  <a:pt x="7615814" y="3164527"/>
                </a:lnTo>
                <a:lnTo>
                  <a:pt x="7645512" y="3127426"/>
                </a:lnTo>
                <a:lnTo>
                  <a:pt x="7674169" y="3089775"/>
                </a:lnTo>
                <a:lnTo>
                  <a:pt x="7701783" y="3051594"/>
                </a:lnTo>
                <a:lnTo>
                  <a:pt x="7728355" y="3012903"/>
                </a:lnTo>
                <a:lnTo>
                  <a:pt x="7753886" y="2973722"/>
                </a:lnTo>
                <a:lnTo>
                  <a:pt x="7778374" y="2934069"/>
                </a:lnTo>
                <a:lnTo>
                  <a:pt x="7801820" y="2893966"/>
                </a:lnTo>
                <a:lnTo>
                  <a:pt x="7824224" y="2853431"/>
                </a:lnTo>
                <a:lnTo>
                  <a:pt x="7845587" y="2812484"/>
                </a:lnTo>
                <a:lnTo>
                  <a:pt x="7865907" y="2771144"/>
                </a:lnTo>
                <a:lnTo>
                  <a:pt x="7885185" y="2729432"/>
                </a:lnTo>
                <a:lnTo>
                  <a:pt x="7903421" y="2687366"/>
                </a:lnTo>
                <a:lnTo>
                  <a:pt x="7920615" y="2644967"/>
                </a:lnTo>
                <a:lnTo>
                  <a:pt x="7936767" y="2602254"/>
                </a:lnTo>
                <a:lnTo>
                  <a:pt x="7951876" y="2559247"/>
                </a:lnTo>
                <a:lnTo>
                  <a:pt x="7965944" y="2515965"/>
                </a:lnTo>
                <a:lnTo>
                  <a:pt x="7978970" y="2472428"/>
                </a:lnTo>
                <a:lnTo>
                  <a:pt x="7990954" y="2428656"/>
                </a:lnTo>
                <a:lnTo>
                  <a:pt x="8001895" y="2384667"/>
                </a:lnTo>
                <a:lnTo>
                  <a:pt x="8011795" y="2340483"/>
                </a:lnTo>
                <a:lnTo>
                  <a:pt x="8020653" y="2296122"/>
                </a:lnTo>
                <a:lnTo>
                  <a:pt x="8028468" y="2251604"/>
                </a:lnTo>
                <a:lnTo>
                  <a:pt x="8035242" y="2206948"/>
                </a:lnTo>
                <a:lnTo>
                  <a:pt x="8040973" y="2162175"/>
                </a:lnTo>
                <a:lnTo>
                  <a:pt x="8045663" y="2117304"/>
                </a:lnTo>
                <a:lnTo>
                  <a:pt x="8049310" y="2072354"/>
                </a:lnTo>
                <a:lnTo>
                  <a:pt x="8051915" y="2027346"/>
                </a:lnTo>
                <a:lnTo>
                  <a:pt x="8053478" y="1982298"/>
                </a:lnTo>
                <a:lnTo>
                  <a:pt x="8054000" y="1937231"/>
                </a:lnTo>
                <a:lnTo>
                  <a:pt x="8053479" y="1892163"/>
                </a:lnTo>
                <a:lnTo>
                  <a:pt x="8051916" y="1847115"/>
                </a:lnTo>
                <a:lnTo>
                  <a:pt x="8049311" y="1802107"/>
                </a:lnTo>
                <a:lnTo>
                  <a:pt x="8045664" y="1757157"/>
                </a:lnTo>
                <a:lnTo>
                  <a:pt x="8040975" y="1712286"/>
                </a:lnTo>
                <a:lnTo>
                  <a:pt x="8035243" y="1667512"/>
                </a:lnTo>
                <a:lnTo>
                  <a:pt x="8028470" y="1622857"/>
                </a:lnTo>
                <a:lnTo>
                  <a:pt x="8020655" y="1578339"/>
                </a:lnTo>
                <a:lnTo>
                  <a:pt x="8011797" y="1533978"/>
                </a:lnTo>
                <a:lnTo>
                  <a:pt x="8001898" y="1489793"/>
                </a:lnTo>
                <a:lnTo>
                  <a:pt x="7990957" y="1445804"/>
                </a:lnTo>
                <a:lnTo>
                  <a:pt x="7978973" y="1402032"/>
                </a:lnTo>
                <a:lnTo>
                  <a:pt x="7965947" y="1358495"/>
                </a:lnTo>
                <a:lnTo>
                  <a:pt x="7951880" y="1315212"/>
                </a:lnTo>
                <a:lnTo>
                  <a:pt x="7936770" y="1272205"/>
                </a:lnTo>
                <a:lnTo>
                  <a:pt x="7920618" y="1229492"/>
                </a:lnTo>
                <a:lnTo>
                  <a:pt x="7903424" y="1187092"/>
                </a:lnTo>
                <a:lnTo>
                  <a:pt x="7885188" y="1145027"/>
                </a:lnTo>
                <a:lnTo>
                  <a:pt x="7865910" y="1103314"/>
                </a:lnTo>
                <a:lnTo>
                  <a:pt x="7845590" y="1061974"/>
                </a:lnTo>
                <a:lnTo>
                  <a:pt x="7824228" y="1021026"/>
                </a:lnTo>
                <a:lnTo>
                  <a:pt x="7801824" y="980491"/>
                </a:lnTo>
                <a:lnTo>
                  <a:pt x="7778377" y="940387"/>
                </a:lnTo>
                <a:lnTo>
                  <a:pt x="7753889" y="900734"/>
                </a:lnTo>
                <a:lnTo>
                  <a:pt x="7728359" y="861553"/>
                </a:lnTo>
                <a:lnTo>
                  <a:pt x="7701786" y="822861"/>
                </a:lnTo>
                <a:lnTo>
                  <a:pt x="7674171" y="784680"/>
                </a:lnTo>
                <a:lnTo>
                  <a:pt x="7645515" y="747029"/>
                </a:lnTo>
                <a:lnTo>
                  <a:pt x="7615816" y="709927"/>
                </a:lnTo>
                <a:lnTo>
                  <a:pt x="7585075" y="673393"/>
                </a:lnTo>
                <a:lnTo>
                  <a:pt x="7553292" y="637449"/>
                </a:lnTo>
                <a:lnTo>
                  <a:pt x="7520467" y="602112"/>
                </a:lnTo>
                <a:lnTo>
                  <a:pt x="7486600" y="567404"/>
                </a:lnTo>
                <a:lnTo>
                  <a:pt x="7451891" y="533537"/>
                </a:lnTo>
                <a:lnTo>
                  <a:pt x="7416555" y="500712"/>
                </a:lnTo>
                <a:lnTo>
                  <a:pt x="7380610" y="468929"/>
                </a:lnTo>
                <a:lnTo>
                  <a:pt x="7344077" y="438188"/>
                </a:lnTo>
                <a:lnTo>
                  <a:pt x="7306975" y="408489"/>
                </a:lnTo>
                <a:lnTo>
                  <a:pt x="7269324" y="379832"/>
                </a:lnTo>
                <a:lnTo>
                  <a:pt x="7231142" y="352217"/>
                </a:lnTo>
                <a:lnTo>
                  <a:pt x="7192451" y="325645"/>
                </a:lnTo>
                <a:lnTo>
                  <a:pt x="7153269" y="300114"/>
                </a:lnTo>
                <a:lnTo>
                  <a:pt x="7113617" y="275626"/>
                </a:lnTo>
                <a:lnTo>
                  <a:pt x="7073513" y="252179"/>
                </a:lnTo>
                <a:lnTo>
                  <a:pt x="7032977" y="229775"/>
                </a:lnTo>
                <a:lnTo>
                  <a:pt x="6992030" y="208412"/>
                </a:lnTo>
                <a:lnTo>
                  <a:pt x="6950690" y="188092"/>
                </a:lnTo>
                <a:lnTo>
                  <a:pt x="6908977" y="168814"/>
                </a:lnTo>
                <a:lnTo>
                  <a:pt x="6866911" y="150578"/>
                </a:lnTo>
                <a:lnTo>
                  <a:pt x="6824512" y="133384"/>
                </a:lnTo>
                <a:lnTo>
                  <a:pt x="6781799" y="117232"/>
                </a:lnTo>
                <a:lnTo>
                  <a:pt x="6738791" y="102122"/>
                </a:lnTo>
                <a:lnTo>
                  <a:pt x="6695509" y="88054"/>
                </a:lnTo>
                <a:lnTo>
                  <a:pt x="6651972" y="75028"/>
                </a:lnTo>
                <a:lnTo>
                  <a:pt x="6608199" y="63044"/>
                </a:lnTo>
                <a:lnTo>
                  <a:pt x="6564210" y="52103"/>
                </a:lnTo>
                <a:lnTo>
                  <a:pt x="6520026" y="42203"/>
                </a:lnTo>
                <a:lnTo>
                  <a:pt x="6475664" y="33346"/>
                </a:lnTo>
                <a:lnTo>
                  <a:pt x="6431146" y="25530"/>
                </a:lnTo>
                <a:lnTo>
                  <a:pt x="6386491" y="18757"/>
                </a:lnTo>
                <a:lnTo>
                  <a:pt x="6341717" y="13025"/>
                </a:lnTo>
                <a:lnTo>
                  <a:pt x="6296846" y="8336"/>
                </a:lnTo>
                <a:lnTo>
                  <a:pt x="6251896" y="4689"/>
                </a:lnTo>
                <a:lnTo>
                  <a:pt x="6206887" y="2084"/>
                </a:lnTo>
                <a:lnTo>
                  <a:pt x="6161839" y="521"/>
                </a:lnTo>
                <a:lnTo>
                  <a:pt x="6116772" y="0"/>
                </a:lnTo>
                <a:close/>
              </a:path>
            </a:pathLst>
          </a:custGeom>
          <a:solidFill>
            <a:srgbClr val="0ABBB5"/>
          </a:solidFill>
          <a:ln>
            <a:solidFill>
              <a:srgbClr val="0ABBB5"/>
            </a:solidFill>
          </a:ln>
        </p:spPr>
        <p:txBody>
          <a:bodyPr wrap="square" lIns="0" tIns="0" rIns="0" bIns="0" rtlCol="0"/>
          <a:lstStyle/>
          <a:p>
            <a:endParaRPr dirty="0"/>
          </a:p>
        </p:txBody>
      </p:sp>
      <p:pic>
        <p:nvPicPr>
          <p:cNvPr id="6" name="object 5">
            <a:extLst>
              <a:ext uri="{FF2B5EF4-FFF2-40B4-BE49-F238E27FC236}">
                <a16:creationId xmlns:a16="http://schemas.microsoft.com/office/drawing/2014/main" id="{E1369353-6795-A955-3C0F-5F9AF78BDE66}"/>
              </a:ext>
            </a:extLst>
          </p:cNvPr>
          <p:cNvPicPr/>
          <p:nvPr/>
        </p:nvPicPr>
        <p:blipFill rotWithShape="1">
          <a:blip r:embed="rId2" cstate="print"/>
          <a:srcRect l="16470"/>
          <a:stretch/>
        </p:blipFill>
        <p:spPr>
          <a:xfrm>
            <a:off x="6305911" y="780836"/>
            <a:ext cx="5899079" cy="6077164"/>
          </a:xfrm>
          <a:prstGeom prst="rect">
            <a:avLst/>
          </a:prstGeom>
        </p:spPr>
      </p:pic>
      <p:sp>
        <p:nvSpPr>
          <p:cNvPr id="7" name="object 21">
            <a:extLst>
              <a:ext uri="{FF2B5EF4-FFF2-40B4-BE49-F238E27FC236}">
                <a16:creationId xmlns:a16="http://schemas.microsoft.com/office/drawing/2014/main" id="{4A736497-3F60-D7FC-3A9E-529B4AD674EB}"/>
              </a:ext>
            </a:extLst>
          </p:cNvPr>
          <p:cNvSpPr txBox="1">
            <a:spLocks/>
          </p:cNvSpPr>
          <p:nvPr/>
        </p:nvSpPr>
        <p:spPr>
          <a:xfrm>
            <a:off x="663659" y="3165322"/>
            <a:ext cx="6092741" cy="2228815"/>
          </a:xfrm>
          <a:prstGeom prst="rect">
            <a:avLst/>
          </a:prstGeom>
        </p:spPr>
        <p:txBody>
          <a:bodyPr vert="horz" wrap="square" lIns="0" tIns="12700" rIns="0" bIns="0" rtlCol="0">
            <a:spAutoFit/>
          </a:bodyPr>
          <a:lstStyle>
            <a:lvl1pPr>
              <a:defRPr>
                <a:latin typeface="+mj-lt"/>
                <a:ea typeface="+mj-ea"/>
                <a:cs typeface="+mj-cs"/>
              </a:defRPr>
            </a:lvl1pPr>
          </a:lstStyle>
          <a:p>
            <a:r>
              <a:rPr lang="en-GB" sz="4800" b="1" i="0" dirty="0">
                <a:solidFill>
                  <a:schemeClr val="bg1"/>
                </a:solidFill>
                <a:effectLst/>
                <a:latin typeface="Arial" panose="020B0604020202020204" pitchFamily="34" charset="0"/>
              </a:rPr>
              <a:t>Amazon &amp; Shopify Integration &amp; Marketing Strategies</a:t>
            </a:r>
            <a:endParaRPr lang="en-GB" sz="4800" b="1" kern="0" dirty="0">
              <a:solidFill>
                <a:schemeClr val="bg1"/>
              </a:solidFill>
              <a:latin typeface="Neue Plak"/>
            </a:endParaRPr>
          </a:p>
        </p:txBody>
      </p:sp>
      <p:sp>
        <p:nvSpPr>
          <p:cNvPr id="8" name="Flowchart: Connector 7">
            <a:extLst>
              <a:ext uri="{FF2B5EF4-FFF2-40B4-BE49-F238E27FC236}">
                <a16:creationId xmlns:a16="http://schemas.microsoft.com/office/drawing/2014/main" id="{C07BD4CC-D431-629C-0D8B-B3DD54AC55FD}"/>
              </a:ext>
            </a:extLst>
          </p:cNvPr>
          <p:cNvSpPr/>
          <p:nvPr/>
        </p:nvSpPr>
        <p:spPr>
          <a:xfrm>
            <a:off x="83094" y="3318399"/>
            <a:ext cx="429737" cy="445335"/>
          </a:xfrm>
          <a:prstGeom prst="flowChartConnector">
            <a:avLst/>
          </a:prstGeom>
          <a:solidFill>
            <a:srgbClr val="0ABBB5"/>
          </a:solidFill>
          <a:ln>
            <a:solidFill>
              <a:srgbClr val="0AB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3020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89B534D-3420-CFCD-99C5-D77DA27E1422}"/>
              </a:ext>
            </a:extLst>
          </p:cNvPr>
          <p:cNvSpPr/>
          <p:nvPr/>
        </p:nvSpPr>
        <p:spPr>
          <a:xfrm>
            <a:off x="5719155" y="0"/>
            <a:ext cx="6472845" cy="6955604"/>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4" name="TextBox 3">
            <a:extLst>
              <a:ext uri="{FF2B5EF4-FFF2-40B4-BE49-F238E27FC236}">
                <a16:creationId xmlns:a16="http://schemas.microsoft.com/office/drawing/2014/main" id="{8E56F2F1-B688-77A9-1134-E81BA8A93F87}"/>
              </a:ext>
            </a:extLst>
          </p:cNvPr>
          <p:cNvSpPr txBox="1"/>
          <p:nvPr/>
        </p:nvSpPr>
        <p:spPr>
          <a:xfrm>
            <a:off x="6143026" y="1414955"/>
            <a:ext cx="5625101" cy="461665"/>
          </a:xfrm>
          <a:prstGeom prst="rect">
            <a:avLst/>
          </a:prstGeom>
          <a:noFill/>
        </p:spPr>
        <p:txBody>
          <a:bodyPr wrap="square">
            <a:spAutoFit/>
          </a:bodyPr>
          <a:lstStyle/>
          <a:p>
            <a:pPr algn="l"/>
            <a:r>
              <a:rPr lang="en-GB" sz="2400" b="1" i="0" dirty="0">
                <a:solidFill>
                  <a:schemeClr val="bg1"/>
                </a:solidFill>
                <a:effectLst/>
                <a:latin typeface="libre franklin" pitchFamily="2" charset="0"/>
              </a:rPr>
              <a:t>Simplifying Inventory Management</a:t>
            </a:r>
            <a:endParaRPr lang="en-CA" sz="2400" dirty="0">
              <a:solidFill>
                <a:schemeClr val="bg1"/>
              </a:solidFill>
              <a:latin typeface="libre franklin" pitchFamily="2" charset="0"/>
            </a:endParaRPr>
          </a:p>
        </p:txBody>
      </p:sp>
      <p:sp>
        <p:nvSpPr>
          <p:cNvPr id="6" name="TextBox 5">
            <a:extLst>
              <a:ext uri="{FF2B5EF4-FFF2-40B4-BE49-F238E27FC236}">
                <a16:creationId xmlns:a16="http://schemas.microsoft.com/office/drawing/2014/main" id="{0AA2348B-FFAA-8C8D-E5B9-BDFE84AF3563}"/>
              </a:ext>
            </a:extLst>
          </p:cNvPr>
          <p:cNvSpPr txBox="1"/>
          <p:nvPr/>
        </p:nvSpPr>
        <p:spPr>
          <a:xfrm>
            <a:off x="5907578" y="2136338"/>
            <a:ext cx="6096000" cy="2585323"/>
          </a:xfrm>
          <a:prstGeom prst="rect">
            <a:avLst/>
          </a:prstGeom>
          <a:noFill/>
        </p:spPr>
        <p:txBody>
          <a:bodyPr wrap="square">
            <a:spAutoFit/>
          </a:bodyPr>
          <a:lstStyle/>
          <a:p>
            <a:pPr algn="just"/>
            <a:r>
              <a:rPr lang="en-GB" b="0" i="0" u="none" strike="noStrike" dirty="0">
                <a:solidFill>
                  <a:schemeClr val="bg1"/>
                </a:solidFill>
                <a:effectLst/>
                <a:latin typeface="libre franklin" pitchFamily="2" charset="0"/>
              </a:rPr>
              <a:t>Efficient inventory management is crucial for any eCommerce business, especially for entrepreneurs like you, who appreciate messaging that positions tools as productivity enhancers. </a:t>
            </a:r>
          </a:p>
          <a:p>
            <a:pPr algn="just"/>
            <a:endParaRPr lang="en-GB" b="0" i="0" u="none" strike="noStrike" dirty="0">
              <a:solidFill>
                <a:schemeClr val="bg1"/>
              </a:solidFill>
              <a:effectLst/>
              <a:latin typeface="libre franklin" pitchFamily="2" charset="0"/>
            </a:endParaRPr>
          </a:p>
          <a:p>
            <a:pPr algn="just"/>
            <a:r>
              <a:rPr lang="en-GB" b="0" i="0" u="none" strike="noStrike" dirty="0">
                <a:solidFill>
                  <a:schemeClr val="bg1"/>
                </a:solidFill>
                <a:effectLst/>
                <a:latin typeface="libre franklin" pitchFamily="2" charset="0"/>
              </a:rPr>
              <a:t>With Shopify Amazon integration, When a product is sold on either your Shopify store or Amazon, the inventory levels are automatically updated across both platforms.</a:t>
            </a:r>
            <a:endParaRPr lang="en-GB" b="0" i="0" dirty="0">
              <a:solidFill>
                <a:schemeClr val="bg1"/>
              </a:solidFill>
              <a:effectLst/>
              <a:latin typeface="libre franklin" pitchFamily="2" charset="0"/>
            </a:endParaRPr>
          </a:p>
        </p:txBody>
      </p:sp>
      <p:pic>
        <p:nvPicPr>
          <p:cNvPr id="3" name="Picture 2">
            <a:extLst>
              <a:ext uri="{FF2B5EF4-FFF2-40B4-BE49-F238E27FC236}">
                <a16:creationId xmlns:a16="http://schemas.microsoft.com/office/drawing/2014/main" id="{AF8ED23C-BAE8-97B2-3FC1-B21B2E13AFD5}"/>
              </a:ext>
            </a:extLst>
          </p:cNvPr>
          <p:cNvPicPr>
            <a:picLocks noChangeAspect="1"/>
          </p:cNvPicPr>
          <p:nvPr/>
        </p:nvPicPr>
        <p:blipFill>
          <a:blip r:embed="rId2"/>
          <a:stretch>
            <a:fillRect/>
          </a:stretch>
        </p:blipFill>
        <p:spPr>
          <a:xfrm>
            <a:off x="16216" y="1800936"/>
            <a:ext cx="5467489" cy="3427835"/>
          </a:xfrm>
          <a:prstGeom prst="rect">
            <a:avLst/>
          </a:prstGeom>
        </p:spPr>
      </p:pic>
    </p:spTree>
    <p:extLst>
      <p:ext uri="{BB962C8B-B14F-4D97-AF65-F5344CB8AC3E}">
        <p14:creationId xmlns:p14="http://schemas.microsoft.com/office/powerpoint/2010/main" val="195364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234FB5A-BE37-D4D8-CD73-EA5089BA07B9}"/>
              </a:ext>
            </a:extLst>
          </p:cNvPr>
          <p:cNvSpPr/>
          <p:nvPr/>
        </p:nvSpPr>
        <p:spPr>
          <a:xfrm>
            <a:off x="5640512" y="12"/>
            <a:ext cx="6551487"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lang="en-CA"/>
          </a:p>
        </p:txBody>
      </p:sp>
      <p:sp>
        <p:nvSpPr>
          <p:cNvPr id="6" name="TextBox 5">
            <a:extLst>
              <a:ext uri="{FF2B5EF4-FFF2-40B4-BE49-F238E27FC236}">
                <a16:creationId xmlns:a16="http://schemas.microsoft.com/office/drawing/2014/main" id="{89EFEDE5-AAA2-DDCA-A2B4-7BE987C4EEDB}"/>
              </a:ext>
            </a:extLst>
          </p:cNvPr>
          <p:cNvSpPr txBox="1"/>
          <p:nvPr/>
        </p:nvSpPr>
        <p:spPr>
          <a:xfrm>
            <a:off x="5504808" y="1682369"/>
            <a:ext cx="6818616" cy="461665"/>
          </a:xfrm>
          <a:prstGeom prst="rect">
            <a:avLst/>
          </a:prstGeom>
          <a:noFill/>
        </p:spPr>
        <p:txBody>
          <a:bodyPr wrap="square">
            <a:spAutoFit/>
          </a:bodyPr>
          <a:lstStyle/>
          <a:p>
            <a:pPr algn="ctr"/>
            <a:r>
              <a:rPr lang="en-GB" sz="2400" b="1" i="0" dirty="0">
                <a:solidFill>
                  <a:schemeClr val="bg1"/>
                </a:solidFill>
                <a:effectLst/>
                <a:latin typeface="Roboto Slab" pitchFamily="2" charset="0"/>
              </a:rPr>
              <a:t>Leveraging Amazon's Fulfilment Network</a:t>
            </a:r>
          </a:p>
        </p:txBody>
      </p:sp>
      <p:sp>
        <p:nvSpPr>
          <p:cNvPr id="8" name="TextBox 7">
            <a:extLst>
              <a:ext uri="{FF2B5EF4-FFF2-40B4-BE49-F238E27FC236}">
                <a16:creationId xmlns:a16="http://schemas.microsoft.com/office/drawing/2014/main" id="{521B7B09-54F6-F170-BBA5-0A1A4B503EBE}"/>
              </a:ext>
            </a:extLst>
          </p:cNvPr>
          <p:cNvSpPr txBox="1"/>
          <p:nvPr/>
        </p:nvSpPr>
        <p:spPr>
          <a:xfrm>
            <a:off x="5865260" y="2551837"/>
            <a:ext cx="6097712" cy="1754326"/>
          </a:xfrm>
          <a:prstGeom prst="rect">
            <a:avLst/>
          </a:prstGeom>
          <a:noFill/>
        </p:spPr>
        <p:txBody>
          <a:bodyPr wrap="square">
            <a:spAutoFit/>
          </a:bodyPr>
          <a:lstStyle/>
          <a:p>
            <a:pPr algn="just"/>
            <a:r>
              <a:rPr lang="en-GB" b="0" i="0" dirty="0">
                <a:solidFill>
                  <a:schemeClr val="bg1"/>
                </a:solidFill>
                <a:effectLst/>
                <a:latin typeface="libre franklin" pitchFamily="2" charset="0"/>
              </a:rPr>
              <a:t>Amazon's Fulfilment by Amazon (FBA) service is a powerful asset for sellers seeking efficient order fulfilment. By enrolling in FBA, you can store your products in Amazon's fulfilment centres. Amazon then handles storage, packing, and shipping of orders to your customers.</a:t>
            </a:r>
          </a:p>
        </p:txBody>
      </p:sp>
      <p:pic>
        <p:nvPicPr>
          <p:cNvPr id="7170" name="Picture 2" descr="The Amazon Advantage: How to Leverage FBA for Successful Product Sales | by  Tamara Tee | Medium">
            <a:extLst>
              <a:ext uri="{FF2B5EF4-FFF2-40B4-BE49-F238E27FC236}">
                <a16:creationId xmlns:a16="http://schemas.microsoft.com/office/drawing/2014/main" id="{0BCC8570-7406-9B62-90A2-7524403E9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9" y="2035637"/>
            <a:ext cx="5590924" cy="278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2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89B534D-3420-CFCD-99C5-D77DA27E1422}"/>
              </a:ext>
            </a:extLst>
          </p:cNvPr>
          <p:cNvSpPr/>
          <p:nvPr/>
        </p:nvSpPr>
        <p:spPr>
          <a:xfrm>
            <a:off x="5602778" y="0"/>
            <a:ext cx="6589223" cy="6955604"/>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4" name="TextBox 3">
            <a:extLst>
              <a:ext uri="{FF2B5EF4-FFF2-40B4-BE49-F238E27FC236}">
                <a16:creationId xmlns:a16="http://schemas.microsoft.com/office/drawing/2014/main" id="{8E56F2F1-B688-77A9-1134-E81BA8A93F87}"/>
              </a:ext>
            </a:extLst>
          </p:cNvPr>
          <p:cNvSpPr txBox="1"/>
          <p:nvPr/>
        </p:nvSpPr>
        <p:spPr>
          <a:xfrm>
            <a:off x="6084838" y="1270960"/>
            <a:ext cx="5852238" cy="461665"/>
          </a:xfrm>
          <a:prstGeom prst="rect">
            <a:avLst/>
          </a:prstGeom>
          <a:noFill/>
        </p:spPr>
        <p:txBody>
          <a:bodyPr wrap="square">
            <a:spAutoFit/>
          </a:bodyPr>
          <a:lstStyle/>
          <a:p>
            <a:pPr algn="l"/>
            <a:r>
              <a:rPr lang="en-GB" sz="2400" b="1" i="0" dirty="0">
                <a:solidFill>
                  <a:schemeClr val="bg1"/>
                </a:solidFill>
                <a:effectLst/>
                <a:latin typeface="libre franklin" pitchFamily="2" charset="0"/>
              </a:rPr>
              <a:t>Seamless Product Listing and Syncing</a:t>
            </a:r>
          </a:p>
        </p:txBody>
      </p:sp>
      <p:sp>
        <p:nvSpPr>
          <p:cNvPr id="6" name="TextBox 5">
            <a:extLst>
              <a:ext uri="{FF2B5EF4-FFF2-40B4-BE49-F238E27FC236}">
                <a16:creationId xmlns:a16="http://schemas.microsoft.com/office/drawing/2014/main" id="{0AA2348B-FFAA-8C8D-E5B9-BDFE84AF3563}"/>
              </a:ext>
            </a:extLst>
          </p:cNvPr>
          <p:cNvSpPr txBox="1"/>
          <p:nvPr/>
        </p:nvSpPr>
        <p:spPr>
          <a:xfrm>
            <a:off x="5839846" y="2185140"/>
            <a:ext cx="6115085" cy="2308324"/>
          </a:xfrm>
          <a:prstGeom prst="rect">
            <a:avLst/>
          </a:prstGeom>
          <a:noFill/>
        </p:spPr>
        <p:txBody>
          <a:bodyPr wrap="square">
            <a:spAutoFit/>
          </a:bodyPr>
          <a:lstStyle/>
          <a:p>
            <a:pPr algn="just"/>
            <a:r>
              <a:rPr lang="en-GB" b="0" i="0" u="none" strike="noStrike" dirty="0">
                <a:solidFill>
                  <a:schemeClr val="bg1"/>
                </a:solidFill>
                <a:effectLst/>
                <a:latin typeface="libre franklin" pitchFamily="2" charset="0"/>
              </a:rPr>
              <a:t>Maintaining product listings and ensuring they are consistent across multiple platforms can be daunting. However, with the Shopify Amazon integration, this process becomes seamless. </a:t>
            </a:r>
          </a:p>
          <a:p>
            <a:pPr algn="just"/>
            <a:endParaRPr lang="en-GB" dirty="0">
              <a:solidFill>
                <a:schemeClr val="bg1"/>
              </a:solidFill>
              <a:latin typeface="libre franklin" pitchFamily="2" charset="0"/>
            </a:endParaRPr>
          </a:p>
          <a:p>
            <a:pPr algn="just"/>
            <a:r>
              <a:rPr lang="en-GB" b="0" i="0" u="none" strike="noStrike" dirty="0">
                <a:solidFill>
                  <a:schemeClr val="bg1"/>
                </a:solidFill>
                <a:effectLst/>
                <a:latin typeface="libre franklin" pitchFamily="2" charset="0"/>
              </a:rPr>
              <a:t>You can list products on Shopify and sync them to your Amazon Seller Central account, ensuring consistent product details, pricing, and availability.</a:t>
            </a:r>
            <a:endParaRPr lang="en-GB" b="0" i="0" dirty="0">
              <a:solidFill>
                <a:schemeClr val="bg1"/>
              </a:solidFill>
              <a:effectLst/>
              <a:latin typeface="libre franklin" pitchFamily="2" charset="0"/>
            </a:endParaRPr>
          </a:p>
        </p:txBody>
      </p:sp>
      <p:pic>
        <p:nvPicPr>
          <p:cNvPr id="14338" name="Picture 2" descr="Two monitors with hands holding credit card and Amazon box">
            <a:extLst>
              <a:ext uri="{FF2B5EF4-FFF2-40B4-BE49-F238E27FC236}">
                <a16:creationId xmlns:a16="http://schemas.microsoft.com/office/drawing/2014/main" id="{A4E99B75-B648-E98C-6ACC-F932104E4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5140"/>
            <a:ext cx="5561960" cy="265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88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F40582-0BD7-0583-1D69-6BDB6F88C748}"/>
              </a:ext>
            </a:extLst>
          </p:cNvPr>
          <p:cNvSpPr/>
          <p:nvPr/>
        </p:nvSpPr>
        <p:spPr>
          <a:xfrm>
            <a:off x="1" y="12"/>
            <a:ext cx="12192000"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a:p>
        </p:txBody>
      </p:sp>
      <p:sp>
        <p:nvSpPr>
          <p:cNvPr id="2" name="TextBox 1">
            <a:extLst>
              <a:ext uri="{FF2B5EF4-FFF2-40B4-BE49-F238E27FC236}">
                <a16:creationId xmlns:a16="http://schemas.microsoft.com/office/drawing/2014/main" id="{63E9C99E-229F-9384-5C04-F5DD95B25672}"/>
              </a:ext>
            </a:extLst>
          </p:cNvPr>
          <p:cNvSpPr txBox="1"/>
          <p:nvPr/>
        </p:nvSpPr>
        <p:spPr>
          <a:xfrm>
            <a:off x="793780" y="2551837"/>
            <a:ext cx="10604440" cy="1754326"/>
          </a:xfrm>
          <a:prstGeom prst="rect">
            <a:avLst/>
          </a:prstGeom>
          <a:noFill/>
        </p:spPr>
        <p:txBody>
          <a:bodyPr wrap="square">
            <a:spAutoFit/>
          </a:bodyPr>
          <a:lstStyle/>
          <a:p>
            <a:pPr algn="ctr"/>
            <a:r>
              <a:rPr lang="en-GB" sz="5400" b="1" i="0" dirty="0">
                <a:solidFill>
                  <a:schemeClr val="bg1"/>
                </a:solidFill>
                <a:effectLst/>
                <a:latin typeface="libre franklin" pitchFamily="2" charset="0"/>
              </a:rPr>
              <a:t>What is the Best App to Integrate Shopify and Amazon?</a:t>
            </a:r>
          </a:p>
        </p:txBody>
      </p:sp>
    </p:spTree>
    <p:extLst>
      <p:ext uri="{BB962C8B-B14F-4D97-AF65-F5344CB8AC3E}">
        <p14:creationId xmlns:p14="http://schemas.microsoft.com/office/powerpoint/2010/main" val="26590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89B534D-3420-CFCD-99C5-D77DA27E1422}"/>
              </a:ext>
            </a:extLst>
          </p:cNvPr>
          <p:cNvSpPr/>
          <p:nvPr/>
        </p:nvSpPr>
        <p:spPr>
          <a:xfrm>
            <a:off x="5519651" y="0"/>
            <a:ext cx="6672350" cy="6858000"/>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6" name="TextBox 5">
            <a:extLst>
              <a:ext uri="{FF2B5EF4-FFF2-40B4-BE49-F238E27FC236}">
                <a16:creationId xmlns:a16="http://schemas.microsoft.com/office/drawing/2014/main" id="{0AA2348B-FFAA-8C8D-E5B9-BDFE84AF3563}"/>
              </a:ext>
            </a:extLst>
          </p:cNvPr>
          <p:cNvSpPr txBox="1"/>
          <p:nvPr/>
        </p:nvSpPr>
        <p:spPr>
          <a:xfrm>
            <a:off x="5843224" y="394692"/>
            <a:ext cx="6060601" cy="6186309"/>
          </a:xfrm>
          <a:prstGeom prst="rect">
            <a:avLst/>
          </a:prstGeom>
          <a:noFill/>
        </p:spPr>
        <p:txBody>
          <a:bodyPr wrap="square">
            <a:spAutoFit/>
          </a:bodyPr>
          <a:lstStyle/>
          <a:p>
            <a:pPr algn="just"/>
            <a:r>
              <a:rPr lang="en-GB" i="0" u="none" strike="noStrike" dirty="0">
                <a:solidFill>
                  <a:schemeClr val="bg1"/>
                </a:solidFill>
                <a:effectLst/>
                <a:latin typeface="libre franklin" pitchFamily="2" charset="0"/>
              </a:rPr>
              <a:t>Introducing the Power of the Shopify Amazon Sales Channel</a:t>
            </a:r>
          </a:p>
          <a:p>
            <a:pPr algn="just"/>
            <a:r>
              <a:rPr lang="en-GB" i="0" u="none" strike="noStrike" dirty="0">
                <a:solidFill>
                  <a:schemeClr val="bg1"/>
                </a:solidFill>
                <a:effectLst/>
                <a:latin typeface="libre franklin" pitchFamily="2" charset="0"/>
              </a:rPr>
              <a:t>The Shopify Amazon Sales Channel by </a:t>
            </a:r>
            <a:r>
              <a:rPr lang="en-GB" i="0" u="none" strike="noStrike" dirty="0" err="1">
                <a:solidFill>
                  <a:schemeClr val="bg1"/>
                </a:solidFill>
                <a:effectLst/>
                <a:latin typeface="libre franklin" pitchFamily="2" charset="0"/>
              </a:rPr>
              <a:t>Cedcommerce</a:t>
            </a:r>
            <a:r>
              <a:rPr lang="en-GB" i="0" u="none" strike="noStrike" dirty="0">
                <a:solidFill>
                  <a:schemeClr val="bg1"/>
                </a:solidFill>
                <a:effectLst/>
                <a:latin typeface="libre franklin" pitchFamily="2" charset="0"/>
              </a:rPr>
              <a:t> is a robust and highly effective tool for seamlessly integrating your Shopify store with Amazon that comes with benefits like:</a:t>
            </a:r>
          </a:p>
          <a:p>
            <a:pPr algn="just"/>
            <a:endParaRPr lang="en-GB" i="0" u="none" strike="noStrike" dirty="0">
              <a:solidFill>
                <a:schemeClr val="bg1"/>
              </a:solidFill>
              <a:effectLst/>
              <a:latin typeface="libre franklin" pitchFamily="2" charset="0"/>
            </a:endParaRPr>
          </a:p>
          <a:p>
            <a:pPr marL="342900" indent="-342900" algn="just">
              <a:buFont typeface="+mj-lt"/>
              <a:buAutoNum type="arabicPeriod"/>
            </a:pPr>
            <a:r>
              <a:rPr lang="en-GB" b="1" i="0" u="none" strike="noStrike" dirty="0">
                <a:solidFill>
                  <a:schemeClr val="bg1"/>
                </a:solidFill>
                <a:effectLst/>
                <a:latin typeface="libre franklin" pitchFamily="2" charset="0"/>
              </a:rPr>
              <a:t>Effortless Product Listings: </a:t>
            </a:r>
            <a:r>
              <a:rPr lang="en-GB" i="0" u="none" strike="noStrike" dirty="0">
                <a:solidFill>
                  <a:schemeClr val="bg1"/>
                </a:solidFill>
                <a:effectLst/>
                <a:latin typeface="libre franklin" pitchFamily="2" charset="0"/>
              </a:rPr>
              <a:t>Easily list your Shopify products on Amazon, ensuring consistency in product details, pricing, and availability.</a:t>
            </a:r>
          </a:p>
          <a:p>
            <a:pPr marL="342900" indent="-342900" algn="just">
              <a:buFont typeface="+mj-lt"/>
              <a:buAutoNum type="arabicPeriod"/>
            </a:pPr>
            <a:r>
              <a:rPr lang="en-GB" b="1" i="0" u="none" strike="noStrike" dirty="0">
                <a:solidFill>
                  <a:schemeClr val="bg1"/>
                </a:solidFill>
                <a:effectLst/>
                <a:latin typeface="libre franklin" pitchFamily="2" charset="0"/>
              </a:rPr>
              <a:t>Inventory Sync: </a:t>
            </a:r>
            <a:r>
              <a:rPr lang="en-GB" i="0" u="none" strike="noStrike" dirty="0">
                <a:solidFill>
                  <a:schemeClr val="bg1"/>
                </a:solidFill>
                <a:effectLst/>
                <a:latin typeface="libre franklin" pitchFamily="2" charset="0"/>
              </a:rPr>
              <a:t>Automate inventory management, updating stock levels on both platforms in real-time.</a:t>
            </a:r>
          </a:p>
          <a:p>
            <a:pPr marL="342900" indent="-342900" algn="just">
              <a:buFont typeface="+mj-lt"/>
              <a:buAutoNum type="arabicPeriod"/>
            </a:pPr>
            <a:r>
              <a:rPr lang="en-GB" b="1" i="0" u="none" strike="noStrike" dirty="0">
                <a:solidFill>
                  <a:schemeClr val="bg1"/>
                </a:solidFill>
                <a:effectLst/>
                <a:latin typeface="libre franklin" pitchFamily="2" charset="0"/>
              </a:rPr>
              <a:t>Order Management: </a:t>
            </a:r>
            <a:r>
              <a:rPr lang="en-GB" i="0" u="none" strike="noStrike" dirty="0">
                <a:solidFill>
                  <a:schemeClr val="bg1"/>
                </a:solidFill>
                <a:effectLst/>
                <a:latin typeface="libre franklin" pitchFamily="2" charset="0"/>
              </a:rPr>
              <a:t>Centralize order processing, allowing you to </a:t>
            </a:r>
            <a:r>
              <a:rPr lang="en-GB" i="0" u="none" strike="noStrike" dirty="0" err="1">
                <a:solidFill>
                  <a:schemeClr val="bg1"/>
                </a:solidFill>
                <a:effectLst/>
                <a:latin typeface="libre franklin" pitchFamily="2" charset="0"/>
              </a:rPr>
              <a:t>fulfill</a:t>
            </a:r>
            <a:r>
              <a:rPr lang="en-GB" i="0" u="none" strike="noStrike" dirty="0">
                <a:solidFill>
                  <a:schemeClr val="bg1"/>
                </a:solidFill>
                <a:effectLst/>
                <a:latin typeface="libre franklin" pitchFamily="2" charset="0"/>
              </a:rPr>
              <a:t> Amazon orders directly from your Shopify dashboard.</a:t>
            </a:r>
          </a:p>
          <a:p>
            <a:pPr marL="342900" indent="-342900" algn="just">
              <a:buFont typeface="+mj-lt"/>
              <a:buAutoNum type="arabicPeriod"/>
            </a:pPr>
            <a:r>
              <a:rPr lang="en-GB" b="1" i="0" u="none" strike="noStrike" dirty="0" err="1">
                <a:solidFill>
                  <a:schemeClr val="bg1"/>
                </a:solidFill>
                <a:effectLst/>
                <a:latin typeface="libre franklin" pitchFamily="2" charset="0"/>
              </a:rPr>
              <a:t>Fulfillment</a:t>
            </a:r>
            <a:r>
              <a:rPr lang="en-GB" b="1" i="0" u="none" strike="noStrike" dirty="0">
                <a:solidFill>
                  <a:schemeClr val="bg1"/>
                </a:solidFill>
                <a:effectLst/>
                <a:latin typeface="libre franklin" pitchFamily="2" charset="0"/>
              </a:rPr>
              <a:t> by Amazon (FBA): </a:t>
            </a:r>
            <a:r>
              <a:rPr lang="en-GB" i="0" u="none" strike="noStrike" dirty="0">
                <a:solidFill>
                  <a:schemeClr val="bg1"/>
                </a:solidFill>
                <a:effectLst/>
                <a:latin typeface="libre franklin" pitchFamily="2" charset="0"/>
              </a:rPr>
              <a:t>Leverage Amazon's FBA service, the integration ensures smooth management of your FBA inventory.</a:t>
            </a:r>
          </a:p>
          <a:p>
            <a:pPr marL="342900" indent="-342900" algn="just">
              <a:buFont typeface="+mj-lt"/>
              <a:buAutoNum type="arabicPeriod"/>
            </a:pPr>
            <a:r>
              <a:rPr lang="en-GB" b="1" i="0" u="none" strike="noStrike" dirty="0">
                <a:solidFill>
                  <a:schemeClr val="bg1"/>
                </a:solidFill>
                <a:effectLst/>
                <a:latin typeface="libre franklin" pitchFamily="2" charset="0"/>
              </a:rPr>
              <a:t>Customer Support: </a:t>
            </a:r>
            <a:r>
              <a:rPr lang="en-GB" i="0" u="none" strike="noStrike" dirty="0">
                <a:solidFill>
                  <a:schemeClr val="bg1"/>
                </a:solidFill>
                <a:effectLst/>
                <a:latin typeface="libre franklin" pitchFamily="2" charset="0"/>
              </a:rPr>
              <a:t>Shopify offers excellent customer support, ensuring you have the assistance you need whenever you encounter any issues or have questions.</a:t>
            </a:r>
            <a:endParaRPr lang="en-GB" i="0" dirty="0">
              <a:solidFill>
                <a:schemeClr val="bg1"/>
              </a:solidFill>
              <a:effectLst/>
              <a:latin typeface="libre franklin" pitchFamily="2" charset="0"/>
            </a:endParaRPr>
          </a:p>
        </p:txBody>
      </p:sp>
      <p:pic>
        <p:nvPicPr>
          <p:cNvPr id="9220" name="Picture 4" descr="How to dropship on Amazon with Shopify? - Dropispy">
            <a:extLst>
              <a:ext uri="{FF2B5EF4-FFF2-40B4-BE49-F238E27FC236}">
                <a16:creationId xmlns:a16="http://schemas.microsoft.com/office/drawing/2014/main" id="{1AD1DADF-6499-9E76-E93D-6E2515C71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947"/>
            <a:ext cx="5519651" cy="340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3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F40582-0BD7-0583-1D69-6BDB6F88C748}"/>
              </a:ext>
            </a:extLst>
          </p:cNvPr>
          <p:cNvSpPr/>
          <p:nvPr/>
        </p:nvSpPr>
        <p:spPr>
          <a:xfrm>
            <a:off x="1" y="12"/>
            <a:ext cx="12192000"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a:p>
        </p:txBody>
      </p:sp>
      <p:sp>
        <p:nvSpPr>
          <p:cNvPr id="2" name="TextBox 1">
            <a:extLst>
              <a:ext uri="{FF2B5EF4-FFF2-40B4-BE49-F238E27FC236}">
                <a16:creationId xmlns:a16="http://schemas.microsoft.com/office/drawing/2014/main" id="{63E9C99E-229F-9384-5C04-F5DD95B25672}"/>
              </a:ext>
            </a:extLst>
          </p:cNvPr>
          <p:cNvSpPr txBox="1"/>
          <p:nvPr/>
        </p:nvSpPr>
        <p:spPr>
          <a:xfrm>
            <a:off x="793780" y="2551837"/>
            <a:ext cx="10604440" cy="1754326"/>
          </a:xfrm>
          <a:prstGeom prst="rect">
            <a:avLst/>
          </a:prstGeom>
          <a:noFill/>
        </p:spPr>
        <p:txBody>
          <a:bodyPr wrap="square">
            <a:spAutoFit/>
          </a:bodyPr>
          <a:lstStyle/>
          <a:p>
            <a:pPr algn="ctr"/>
            <a:r>
              <a:rPr lang="en-GB" sz="5400" b="1" i="0" dirty="0">
                <a:solidFill>
                  <a:schemeClr val="bg1"/>
                </a:solidFill>
                <a:effectLst/>
                <a:latin typeface="libre franklin" pitchFamily="2" charset="0"/>
              </a:rPr>
              <a:t>How Do I Add My Product from Shopify to Amazon?</a:t>
            </a:r>
          </a:p>
        </p:txBody>
      </p:sp>
    </p:spTree>
    <p:extLst>
      <p:ext uri="{BB962C8B-B14F-4D97-AF65-F5344CB8AC3E}">
        <p14:creationId xmlns:p14="http://schemas.microsoft.com/office/powerpoint/2010/main" val="73017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2ED70F0-B10C-9C35-6A4A-902F4E2EAF38}"/>
              </a:ext>
            </a:extLst>
          </p:cNvPr>
          <p:cNvSpPr/>
          <p:nvPr/>
        </p:nvSpPr>
        <p:spPr>
          <a:xfrm>
            <a:off x="1" y="0"/>
            <a:ext cx="5798916" cy="6858000"/>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sz="2400" dirty="0"/>
          </a:p>
        </p:txBody>
      </p:sp>
      <p:sp>
        <p:nvSpPr>
          <p:cNvPr id="6" name="TextBox 5">
            <a:extLst>
              <a:ext uri="{FF2B5EF4-FFF2-40B4-BE49-F238E27FC236}">
                <a16:creationId xmlns:a16="http://schemas.microsoft.com/office/drawing/2014/main" id="{FFC533BD-437E-3DDF-378C-C029E380F396}"/>
              </a:ext>
            </a:extLst>
          </p:cNvPr>
          <p:cNvSpPr txBox="1"/>
          <p:nvPr/>
        </p:nvSpPr>
        <p:spPr>
          <a:xfrm>
            <a:off x="167833" y="531529"/>
            <a:ext cx="5463251" cy="6186309"/>
          </a:xfrm>
          <a:prstGeom prst="rect">
            <a:avLst/>
          </a:prstGeom>
          <a:noFill/>
        </p:spPr>
        <p:txBody>
          <a:bodyPr wrap="square">
            <a:spAutoFit/>
          </a:bodyPr>
          <a:lstStyle/>
          <a:p>
            <a:pPr algn="just"/>
            <a:r>
              <a:rPr lang="en-GB" b="1" i="0" dirty="0">
                <a:solidFill>
                  <a:schemeClr val="bg1"/>
                </a:solidFill>
                <a:effectLst/>
                <a:latin typeface="libre franklin" pitchFamily="2" charset="0"/>
              </a:rPr>
              <a:t>Step 1: Install the Shopify Amazon Sales Channel App. </a:t>
            </a:r>
          </a:p>
          <a:p>
            <a:pPr algn="just"/>
            <a:r>
              <a:rPr lang="en-GB" b="0" i="0" dirty="0">
                <a:solidFill>
                  <a:schemeClr val="bg1"/>
                </a:solidFill>
                <a:effectLst/>
                <a:latin typeface="libre franklin" pitchFamily="2" charset="0"/>
              </a:rPr>
              <a:t>Start by installing the Shopify Amazon Sales Channel app from the Shopify App Store if you haven't already.</a:t>
            </a:r>
          </a:p>
          <a:p>
            <a:pPr algn="just"/>
            <a:endParaRPr lang="en-GB" b="0" i="0" dirty="0">
              <a:solidFill>
                <a:schemeClr val="bg1"/>
              </a:solidFill>
              <a:effectLst/>
              <a:latin typeface="libre franklin" pitchFamily="2" charset="0"/>
            </a:endParaRPr>
          </a:p>
          <a:p>
            <a:pPr algn="just"/>
            <a:r>
              <a:rPr lang="en-GB" b="1" i="0" dirty="0">
                <a:solidFill>
                  <a:schemeClr val="bg1"/>
                </a:solidFill>
                <a:effectLst/>
                <a:latin typeface="libre franklin" pitchFamily="2" charset="0"/>
              </a:rPr>
              <a:t>Step 2: Connect Your Amazon Seller Account</a:t>
            </a:r>
          </a:p>
          <a:p>
            <a:pPr algn="just"/>
            <a:r>
              <a:rPr lang="en-GB" b="0" i="0" dirty="0">
                <a:solidFill>
                  <a:schemeClr val="bg1"/>
                </a:solidFill>
                <a:effectLst/>
                <a:latin typeface="libre franklin" pitchFamily="2" charset="0"/>
              </a:rPr>
              <a:t>Connect your Amazon Seller Account to Shopify by providing the necessary credentials.</a:t>
            </a:r>
          </a:p>
          <a:p>
            <a:pPr algn="just"/>
            <a:endParaRPr lang="en-GB" b="0" i="0" dirty="0">
              <a:solidFill>
                <a:schemeClr val="bg1"/>
              </a:solidFill>
              <a:effectLst/>
              <a:latin typeface="libre franklin" pitchFamily="2" charset="0"/>
            </a:endParaRPr>
          </a:p>
          <a:p>
            <a:pPr algn="just"/>
            <a:endParaRPr lang="en-GB" b="0" i="0" dirty="0">
              <a:solidFill>
                <a:schemeClr val="bg1"/>
              </a:solidFill>
              <a:effectLst/>
              <a:latin typeface="libre franklin" pitchFamily="2" charset="0"/>
            </a:endParaRPr>
          </a:p>
          <a:p>
            <a:pPr algn="just"/>
            <a:r>
              <a:rPr lang="en-GB" b="1" i="0" dirty="0">
                <a:solidFill>
                  <a:schemeClr val="bg1"/>
                </a:solidFill>
                <a:effectLst/>
                <a:latin typeface="libre franklin" pitchFamily="2" charset="0"/>
              </a:rPr>
              <a:t>Step 3: Configure Your Product Listings</a:t>
            </a:r>
          </a:p>
          <a:p>
            <a:pPr algn="just"/>
            <a:r>
              <a:rPr lang="en-GB" b="0" i="0" dirty="0">
                <a:solidFill>
                  <a:schemeClr val="bg1"/>
                </a:solidFill>
                <a:effectLst/>
                <a:latin typeface="libre franklin" pitchFamily="2" charset="0"/>
              </a:rPr>
              <a:t>Select the products you want to list on Amazon. You can customize product details, including pricing, descriptions, and images, to ensure they align with your Amazon strategy.</a:t>
            </a:r>
          </a:p>
          <a:p>
            <a:pPr algn="just"/>
            <a:endParaRPr lang="en-GB" b="0" i="0" dirty="0">
              <a:solidFill>
                <a:schemeClr val="bg1"/>
              </a:solidFill>
              <a:effectLst/>
              <a:latin typeface="libre franklin" pitchFamily="2" charset="0"/>
            </a:endParaRPr>
          </a:p>
          <a:p>
            <a:pPr algn="just"/>
            <a:r>
              <a:rPr lang="en-GB" b="1" i="0" dirty="0">
                <a:solidFill>
                  <a:schemeClr val="bg1"/>
                </a:solidFill>
                <a:effectLst/>
                <a:latin typeface="libre franklin" pitchFamily="2" charset="0"/>
              </a:rPr>
              <a:t>Step 4: Publish Your Products</a:t>
            </a:r>
          </a:p>
          <a:p>
            <a:pPr algn="just"/>
            <a:r>
              <a:rPr lang="en-GB" b="0" i="0" dirty="0">
                <a:solidFill>
                  <a:schemeClr val="bg1"/>
                </a:solidFill>
                <a:effectLst/>
                <a:latin typeface="libre franklin" pitchFamily="2" charset="0"/>
              </a:rPr>
              <a:t>Once your product listings are configured to your satisfaction, you can publish them to Amazon directly from your Shopify dashboard.</a:t>
            </a:r>
          </a:p>
          <a:p>
            <a:pPr algn="just"/>
            <a:endParaRPr lang="en-GB" b="0" i="0" dirty="0">
              <a:solidFill>
                <a:schemeClr val="bg1"/>
              </a:solidFill>
              <a:effectLst/>
              <a:latin typeface="libre franklin" pitchFamily="2" charset="0"/>
            </a:endParaRPr>
          </a:p>
        </p:txBody>
      </p:sp>
      <p:pic>
        <p:nvPicPr>
          <p:cNvPr id="1026" name="Picture 2" descr="amazon shopify integration">
            <a:extLst>
              <a:ext uri="{FF2B5EF4-FFF2-40B4-BE49-F238E27FC236}">
                <a16:creationId xmlns:a16="http://schemas.microsoft.com/office/drawing/2014/main" id="{1446334A-6E24-94E9-7027-3CB79DFCA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916" y="1826630"/>
            <a:ext cx="6393083" cy="359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97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F40582-0BD7-0583-1D69-6BDB6F88C748}"/>
              </a:ext>
            </a:extLst>
          </p:cNvPr>
          <p:cNvSpPr/>
          <p:nvPr/>
        </p:nvSpPr>
        <p:spPr>
          <a:xfrm>
            <a:off x="1" y="12"/>
            <a:ext cx="12192000"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a:p>
        </p:txBody>
      </p:sp>
      <p:sp>
        <p:nvSpPr>
          <p:cNvPr id="2" name="TextBox 1">
            <a:extLst>
              <a:ext uri="{FF2B5EF4-FFF2-40B4-BE49-F238E27FC236}">
                <a16:creationId xmlns:a16="http://schemas.microsoft.com/office/drawing/2014/main" id="{63E9C99E-229F-9384-5C04-F5DD95B25672}"/>
              </a:ext>
            </a:extLst>
          </p:cNvPr>
          <p:cNvSpPr txBox="1"/>
          <p:nvPr/>
        </p:nvSpPr>
        <p:spPr>
          <a:xfrm>
            <a:off x="793780" y="2551837"/>
            <a:ext cx="10604440" cy="1754326"/>
          </a:xfrm>
          <a:prstGeom prst="rect">
            <a:avLst/>
          </a:prstGeom>
          <a:noFill/>
        </p:spPr>
        <p:txBody>
          <a:bodyPr wrap="square">
            <a:spAutoFit/>
          </a:bodyPr>
          <a:lstStyle/>
          <a:p>
            <a:pPr algn="ctr"/>
            <a:r>
              <a:rPr lang="en-GB" sz="5400" b="1" i="0" dirty="0">
                <a:solidFill>
                  <a:schemeClr val="bg1"/>
                </a:solidFill>
                <a:effectLst/>
                <a:latin typeface="libre franklin" pitchFamily="2" charset="0"/>
              </a:rPr>
              <a:t>How Can I Sync My Reviews from Amazon to Shopify?</a:t>
            </a:r>
          </a:p>
        </p:txBody>
      </p:sp>
    </p:spTree>
    <p:extLst>
      <p:ext uri="{BB962C8B-B14F-4D97-AF65-F5344CB8AC3E}">
        <p14:creationId xmlns:p14="http://schemas.microsoft.com/office/powerpoint/2010/main" val="211670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4D75907-FE94-D7F3-BEB4-F8D716A1450E}"/>
              </a:ext>
            </a:extLst>
          </p:cNvPr>
          <p:cNvSpPr/>
          <p:nvPr/>
        </p:nvSpPr>
        <p:spPr>
          <a:xfrm>
            <a:off x="5465852" y="0"/>
            <a:ext cx="6726149" cy="6858000"/>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6" name="TextBox 5">
            <a:extLst>
              <a:ext uri="{FF2B5EF4-FFF2-40B4-BE49-F238E27FC236}">
                <a16:creationId xmlns:a16="http://schemas.microsoft.com/office/drawing/2014/main" id="{D0D7A2A7-4BF2-1655-DE43-EA0F508A48A8}"/>
              </a:ext>
            </a:extLst>
          </p:cNvPr>
          <p:cNvSpPr txBox="1"/>
          <p:nvPr/>
        </p:nvSpPr>
        <p:spPr>
          <a:xfrm>
            <a:off x="5903510" y="846081"/>
            <a:ext cx="5850833" cy="4770537"/>
          </a:xfrm>
          <a:prstGeom prst="rect">
            <a:avLst/>
          </a:prstGeom>
          <a:noFill/>
        </p:spPr>
        <p:txBody>
          <a:bodyPr wrap="square">
            <a:spAutoFit/>
          </a:bodyPr>
          <a:lstStyle/>
          <a:p>
            <a:pPr algn="just"/>
            <a:r>
              <a:rPr lang="en-GB" sz="1600" b="1" i="0" dirty="0">
                <a:solidFill>
                  <a:schemeClr val="bg1"/>
                </a:solidFill>
                <a:effectLst/>
                <a:latin typeface="libre franklin" pitchFamily="2" charset="0"/>
              </a:rPr>
              <a:t>Step 1: Install the </a:t>
            </a:r>
            <a:r>
              <a:rPr lang="en-GB" sz="1600" b="1" i="0" dirty="0" err="1">
                <a:solidFill>
                  <a:schemeClr val="bg1"/>
                </a:solidFill>
                <a:effectLst/>
                <a:latin typeface="libre franklin" pitchFamily="2" charset="0"/>
              </a:rPr>
              <a:t>Fera</a:t>
            </a:r>
            <a:r>
              <a:rPr lang="en-GB" sz="1600" b="1" i="0" dirty="0">
                <a:solidFill>
                  <a:schemeClr val="bg1"/>
                </a:solidFill>
                <a:effectLst/>
                <a:latin typeface="libre franklin" pitchFamily="2" charset="0"/>
              </a:rPr>
              <a:t> App</a:t>
            </a:r>
          </a:p>
          <a:p>
            <a:pPr algn="just"/>
            <a:r>
              <a:rPr lang="en-GB" sz="1600" i="0" dirty="0">
                <a:solidFill>
                  <a:schemeClr val="bg1"/>
                </a:solidFill>
                <a:effectLst/>
                <a:latin typeface="libre franklin" pitchFamily="2" charset="0"/>
              </a:rPr>
              <a:t>Begin by installing the </a:t>
            </a:r>
            <a:r>
              <a:rPr lang="en-GB" sz="1600" i="0" dirty="0" err="1">
                <a:solidFill>
                  <a:schemeClr val="bg1"/>
                </a:solidFill>
                <a:effectLst/>
                <a:latin typeface="libre franklin" pitchFamily="2" charset="0"/>
              </a:rPr>
              <a:t>Fera</a:t>
            </a:r>
            <a:r>
              <a:rPr lang="en-GB" sz="1600" i="0" dirty="0">
                <a:solidFill>
                  <a:schemeClr val="bg1"/>
                </a:solidFill>
                <a:effectLst/>
                <a:latin typeface="libre franklin" pitchFamily="2" charset="0"/>
              </a:rPr>
              <a:t> app from the Shopify App Store. </a:t>
            </a:r>
            <a:r>
              <a:rPr lang="en-GB" sz="1600" i="0" dirty="0" err="1">
                <a:solidFill>
                  <a:schemeClr val="bg1"/>
                </a:solidFill>
                <a:effectLst/>
                <a:latin typeface="libre franklin" pitchFamily="2" charset="0"/>
              </a:rPr>
              <a:t>Fera</a:t>
            </a:r>
            <a:r>
              <a:rPr lang="en-GB" sz="1600" i="0" dirty="0">
                <a:solidFill>
                  <a:schemeClr val="bg1"/>
                </a:solidFill>
                <a:effectLst/>
                <a:latin typeface="libre franklin" pitchFamily="2" charset="0"/>
              </a:rPr>
              <a:t> specializes in collecting high-quality reviews and integrating them seamlessly into your eCommerce store.</a:t>
            </a:r>
          </a:p>
          <a:p>
            <a:pPr algn="just"/>
            <a:endParaRPr lang="en-GB" sz="1600" i="0" dirty="0">
              <a:solidFill>
                <a:schemeClr val="bg1"/>
              </a:solidFill>
              <a:effectLst/>
              <a:latin typeface="libre franklin" pitchFamily="2" charset="0"/>
            </a:endParaRPr>
          </a:p>
          <a:p>
            <a:pPr algn="just"/>
            <a:r>
              <a:rPr lang="en-GB" sz="1600" b="1" i="0" dirty="0">
                <a:solidFill>
                  <a:schemeClr val="bg1"/>
                </a:solidFill>
                <a:effectLst/>
                <a:latin typeface="libre franklin" pitchFamily="2" charset="0"/>
              </a:rPr>
              <a:t>Step 2: Connect Your Amazon Account</a:t>
            </a:r>
          </a:p>
          <a:p>
            <a:pPr algn="just"/>
            <a:r>
              <a:rPr lang="en-GB" sz="1600" i="0" dirty="0">
                <a:solidFill>
                  <a:schemeClr val="bg1"/>
                </a:solidFill>
                <a:effectLst/>
                <a:latin typeface="libre franklin" pitchFamily="2" charset="0"/>
              </a:rPr>
              <a:t>Within the </a:t>
            </a:r>
            <a:r>
              <a:rPr lang="en-GB" sz="1600" i="0" dirty="0" err="1">
                <a:solidFill>
                  <a:schemeClr val="bg1"/>
                </a:solidFill>
                <a:effectLst/>
                <a:latin typeface="libre franklin" pitchFamily="2" charset="0"/>
              </a:rPr>
              <a:t>Fera</a:t>
            </a:r>
            <a:r>
              <a:rPr lang="en-GB" sz="1600" i="0" dirty="0">
                <a:solidFill>
                  <a:schemeClr val="bg1"/>
                </a:solidFill>
                <a:effectLst/>
                <a:latin typeface="libre franklin" pitchFamily="2" charset="0"/>
              </a:rPr>
              <a:t> app, connect your Amazon Seller Account. This allows </a:t>
            </a:r>
            <a:r>
              <a:rPr lang="en-GB" sz="1600" i="0" dirty="0" err="1">
                <a:solidFill>
                  <a:schemeClr val="bg1"/>
                </a:solidFill>
                <a:effectLst/>
                <a:latin typeface="libre franklin" pitchFamily="2" charset="0"/>
              </a:rPr>
              <a:t>Fera</a:t>
            </a:r>
            <a:r>
              <a:rPr lang="en-GB" sz="1600" i="0" dirty="0">
                <a:solidFill>
                  <a:schemeClr val="bg1"/>
                </a:solidFill>
                <a:effectLst/>
                <a:latin typeface="libre franklin" pitchFamily="2" charset="0"/>
              </a:rPr>
              <a:t> to access your Amazon reviews.</a:t>
            </a:r>
          </a:p>
          <a:p>
            <a:pPr algn="just"/>
            <a:endParaRPr lang="en-GB" sz="1600" i="0" dirty="0">
              <a:solidFill>
                <a:schemeClr val="bg1"/>
              </a:solidFill>
              <a:effectLst/>
              <a:latin typeface="libre franklin" pitchFamily="2" charset="0"/>
            </a:endParaRPr>
          </a:p>
          <a:p>
            <a:pPr algn="just"/>
            <a:r>
              <a:rPr lang="en-GB" sz="1600" b="1" i="0" dirty="0">
                <a:solidFill>
                  <a:schemeClr val="bg1"/>
                </a:solidFill>
                <a:effectLst/>
                <a:latin typeface="libre franklin" pitchFamily="2" charset="0"/>
              </a:rPr>
              <a:t>Step 3: Customize Review Display</a:t>
            </a:r>
          </a:p>
          <a:p>
            <a:pPr algn="just"/>
            <a:r>
              <a:rPr lang="en-GB" sz="1600" i="0" dirty="0">
                <a:solidFill>
                  <a:schemeClr val="bg1"/>
                </a:solidFill>
                <a:effectLst/>
                <a:latin typeface="libre franklin" pitchFamily="2" charset="0"/>
              </a:rPr>
              <a:t>Customize how you want your Amazon reviews to appear on your Shopify store. You can choose the display format, location, and design to match your store's aesthetics.</a:t>
            </a:r>
          </a:p>
          <a:p>
            <a:pPr algn="just"/>
            <a:endParaRPr lang="en-GB" sz="1600" i="0" dirty="0">
              <a:solidFill>
                <a:schemeClr val="bg1"/>
              </a:solidFill>
              <a:effectLst/>
              <a:latin typeface="libre franklin" pitchFamily="2" charset="0"/>
            </a:endParaRPr>
          </a:p>
          <a:p>
            <a:pPr algn="just"/>
            <a:r>
              <a:rPr lang="en-GB" sz="1600" b="1" i="0" dirty="0">
                <a:solidFill>
                  <a:schemeClr val="bg1"/>
                </a:solidFill>
                <a:effectLst/>
                <a:latin typeface="libre franklin" pitchFamily="2" charset="0"/>
              </a:rPr>
              <a:t>Step 4: Sync Reviews</a:t>
            </a:r>
          </a:p>
          <a:p>
            <a:pPr algn="just"/>
            <a:r>
              <a:rPr lang="en-GB" sz="1600" i="0" dirty="0" err="1">
                <a:solidFill>
                  <a:schemeClr val="bg1"/>
                </a:solidFill>
                <a:effectLst/>
                <a:latin typeface="libre franklin" pitchFamily="2" charset="0"/>
              </a:rPr>
              <a:t>Fera</a:t>
            </a:r>
            <a:r>
              <a:rPr lang="en-GB" sz="1600" i="0" dirty="0">
                <a:solidFill>
                  <a:schemeClr val="bg1"/>
                </a:solidFill>
                <a:effectLst/>
                <a:latin typeface="libre franklin" pitchFamily="2" charset="0"/>
              </a:rPr>
              <a:t> will automatically sync your Amazon reviews to your Shopify product pages. This helps build trust and credibility among your Shopify store visitors, ultimately driving sales and customer engagement.</a:t>
            </a:r>
            <a:endParaRPr lang="en-CA" sz="1600" dirty="0">
              <a:solidFill>
                <a:schemeClr val="bg1"/>
              </a:solidFill>
              <a:latin typeface="libre franklin" pitchFamily="2" charset="0"/>
            </a:endParaRPr>
          </a:p>
        </p:txBody>
      </p:sp>
      <p:pic>
        <p:nvPicPr>
          <p:cNvPr id="2050" name="Picture 2" descr="Sync Amazon Reviews To Fera">
            <a:extLst>
              <a:ext uri="{FF2B5EF4-FFF2-40B4-BE49-F238E27FC236}">
                <a16:creationId xmlns:a16="http://schemas.microsoft.com/office/drawing/2014/main" id="{425EB708-2D43-4978-2645-5C2661929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8" y="2071866"/>
            <a:ext cx="5383744" cy="271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1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F40582-0BD7-0583-1D69-6BDB6F88C748}"/>
              </a:ext>
            </a:extLst>
          </p:cNvPr>
          <p:cNvSpPr/>
          <p:nvPr/>
        </p:nvSpPr>
        <p:spPr>
          <a:xfrm>
            <a:off x="1" y="12"/>
            <a:ext cx="12192000"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a:p>
        </p:txBody>
      </p:sp>
      <p:sp>
        <p:nvSpPr>
          <p:cNvPr id="2" name="TextBox 1">
            <a:extLst>
              <a:ext uri="{FF2B5EF4-FFF2-40B4-BE49-F238E27FC236}">
                <a16:creationId xmlns:a16="http://schemas.microsoft.com/office/drawing/2014/main" id="{63E9C99E-229F-9384-5C04-F5DD95B25672}"/>
              </a:ext>
            </a:extLst>
          </p:cNvPr>
          <p:cNvSpPr txBox="1"/>
          <p:nvPr/>
        </p:nvSpPr>
        <p:spPr>
          <a:xfrm>
            <a:off x="793780" y="2551837"/>
            <a:ext cx="10604440" cy="1754326"/>
          </a:xfrm>
          <a:prstGeom prst="rect">
            <a:avLst/>
          </a:prstGeom>
          <a:noFill/>
        </p:spPr>
        <p:txBody>
          <a:bodyPr wrap="square">
            <a:spAutoFit/>
          </a:bodyPr>
          <a:lstStyle/>
          <a:p>
            <a:pPr algn="ctr"/>
            <a:r>
              <a:rPr lang="en-GB" sz="5400" b="1" i="0" dirty="0">
                <a:solidFill>
                  <a:schemeClr val="bg1"/>
                </a:solidFill>
                <a:effectLst/>
                <a:latin typeface="libre franklin" pitchFamily="2" charset="0"/>
              </a:rPr>
              <a:t>Best Practices for Amazon-Shopify Integration</a:t>
            </a:r>
          </a:p>
        </p:txBody>
      </p:sp>
    </p:spTree>
    <p:extLst>
      <p:ext uri="{BB962C8B-B14F-4D97-AF65-F5344CB8AC3E}">
        <p14:creationId xmlns:p14="http://schemas.microsoft.com/office/powerpoint/2010/main" val="293985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C5DE360-9293-A20A-4278-9C74B6FEF7A3}"/>
              </a:ext>
            </a:extLst>
          </p:cNvPr>
          <p:cNvSpPr/>
          <p:nvPr/>
        </p:nvSpPr>
        <p:spPr>
          <a:xfrm>
            <a:off x="4428162" y="1"/>
            <a:ext cx="7763838" cy="6858000"/>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191530"/>
          </a:solidFill>
        </p:spPr>
        <p:txBody>
          <a:bodyPr wrap="square" lIns="0" tIns="0" rIns="0" bIns="0" rtlCol="0"/>
          <a:lstStyle/>
          <a:p>
            <a:endParaRPr/>
          </a:p>
        </p:txBody>
      </p:sp>
      <p:sp>
        <p:nvSpPr>
          <p:cNvPr id="5" name="object 19">
            <a:extLst>
              <a:ext uri="{FF2B5EF4-FFF2-40B4-BE49-F238E27FC236}">
                <a16:creationId xmlns:a16="http://schemas.microsoft.com/office/drawing/2014/main" id="{8204D284-D33C-4A03-CE35-4234A069E529}"/>
              </a:ext>
            </a:extLst>
          </p:cNvPr>
          <p:cNvSpPr txBox="1"/>
          <p:nvPr/>
        </p:nvSpPr>
        <p:spPr>
          <a:xfrm>
            <a:off x="1621135" y="1130879"/>
            <a:ext cx="1502292" cy="371897"/>
          </a:xfrm>
          <a:prstGeom prst="rect">
            <a:avLst/>
          </a:prstGeom>
        </p:spPr>
        <p:txBody>
          <a:bodyPr vert="horz" wrap="square" lIns="0" tIns="38100" rIns="0" bIns="0" rtlCol="0">
            <a:spAutoFit/>
          </a:bodyPr>
          <a:lstStyle/>
          <a:p>
            <a:pPr marL="12700">
              <a:lnSpc>
                <a:spcPct val="100000"/>
              </a:lnSpc>
              <a:spcBef>
                <a:spcPts val="300"/>
              </a:spcBef>
            </a:pPr>
            <a:r>
              <a:rPr sz="1000" spc="35" dirty="0">
                <a:solidFill>
                  <a:srgbClr val="191530"/>
                </a:solidFill>
                <a:latin typeface="Gill Sans MT"/>
                <a:cs typeface="Gill Sans MT"/>
              </a:rPr>
              <a:t>by</a:t>
            </a:r>
            <a:endParaRPr sz="1000" dirty="0">
              <a:latin typeface="Gill Sans MT"/>
              <a:cs typeface="Gill Sans MT"/>
            </a:endParaRPr>
          </a:p>
          <a:p>
            <a:pPr marL="12700">
              <a:lnSpc>
                <a:spcPct val="100000"/>
              </a:lnSpc>
              <a:spcBef>
                <a:spcPts val="200"/>
              </a:spcBef>
            </a:pPr>
            <a:r>
              <a:rPr lang="en-CA" sz="1000" b="1" spc="-45" dirty="0">
                <a:solidFill>
                  <a:srgbClr val="191530"/>
                </a:solidFill>
                <a:latin typeface="Verdana"/>
                <a:cs typeface="Verdana"/>
              </a:rPr>
              <a:t>MARYAM GOLABGIR</a:t>
            </a:r>
            <a:endParaRPr sz="1000" dirty="0">
              <a:latin typeface="Verdana"/>
              <a:cs typeface="Verdana"/>
            </a:endParaRPr>
          </a:p>
        </p:txBody>
      </p:sp>
      <p:sp>
        <p:nvSpPr>
          <p:cNvPr id="6" name="object 21">
            <a:extLst>
              <a:ext uri="{FF2B5EF4-FFF2-40B4-BE49-F238E27FC236}">
                <a16:creationId xmlns:a16="http://schemas.microsoft.com/office/drawing/2014/main" id="{A8B21218-FC41-51A3-A99D-9E422243C1DB}"/>
              </a:ext>
            </a:extLst>
          </p:cNvPr>
          <p:cNvSpPr/>
          <p:nvPr/>
        </p:nvSpPr>
        <p:spPr>
          <a:xfrm>
            <a:off x="1590060" y="712891"/>
            <a:ext cx="355600" cy="355600"/>
          </a:xfrm>
          <a:custGeom>
            <a:avLst/>
            <a:gdLst/>
            <a:ahLst/>
            <a:cxnLst/>
            <a:rect l="l" t="t" r="r" b="b"/>
            <a:pathLst>
              <a:path w="355600" h="355600">
                <a:moveTo>
                  <a:pt x="177800" y="0"/>
                </a:moveTo>
                <a:lnTo>
                  <a:pt x="130533" y="6351"/>
                </a:lnTo>
                <a:lnTo>
                  <a:pt x="88060" y="24274"/>
                </a:lnTo>
                <a:lnTo>
                  <a:pt x="52076" y="52076"/>
                </a:lnTo>
                <a:lnTo>
                  <a:pt x="24274" y="88060"/>
                </a:lnTo>
                <a:lnTo>
                  <a:pt x="6351" y="130533"/>
                </a:lnTo>
                <a:lnTo>
                  <a:pt x="0" y="177799"/>
                </a:lnTo>
                <a:lnTo>
                  <a:pt x="6351" y="225066"/>
                </a:lnTo>
                <a:lnTo>
                  <a:pt x="24274" y="267539"/>
                </a:lnTo>
                <a:lnTo>
                  <a:pt x="52076" y="303523"/>
                </a:lnTo>
                <a:lnTo>
                  <a:pt x="88060" y="331325"/>
                </a:lnTo>
                <a:lnTo>
                  <a:pt x="130533" y="349248"/>
                </a:lnTo>
                <a:lnTo>
                  <a:pt x="177800" y="355599"/>
                </a:lnTo>
                <a:lnTo>
                  <a:pt x="225066" y="349248"/>
                </a:lnTo>
                <a:lnTo>
                  <a:pt x="267539" y="331325"/>
                </a:lnTo>
                <a:lnTo>
                  <a:pt x="303523" y="303523"/>
                </a:lnTo>
                <a:lnTo>
                  <a:pt x="331325" y="267539"/>
                </a:lnTo>
                <a:lnTo>
                  <a:pt x="349248" y="225066"/>
                </a:lnTo>
                <a:lnTo>
                  <a:pt x="355600" y="177799"/>
                </a:lnTo>
                <a:lnTo>
                  <a:pt x="349248" y="130533"/>
                </a:lnTo>
                <a:lnTo>
                  <a:pt x="331325" y="88060"/>
                </a:lnTo>
                <a:lnTo>
                  <a:pt x="303523" y="52076"/>
                </a:lnTo>
                <a:lnTo>
                  <a:pt x="267539" y="24274"/>
                </a:lnTo>
                <a:lnTo>
                  <a:pt x="225066" y="6351"/>
                </a:lnTo>
                <a:lnTo>
                  <a:pt x="177800" y="0"/>
                </a:lnTo>
                <a:close/>
              </a:path>
            </a:pathLst>
          </a:custGeom>
          <a:solidFill>
            <a:srgbClr val="0ABBB5"/>
          </a:solidFill>
        </p:spPr>
        <p:txBody>
          <a:bodyPr wrap="square" lIns="0" tIns="0" rIns="0" bIns="0" rtlCol="0"/>
          <a:lstStyle/>
          <a:p>
            <a:endParaRPr/>
          </a:p>
        </p:txBody>
      </p:sp>
      <p:pic>
        <p:nvPicPr>
          <p:cNvPr id="7" name="Picture 6">
            <a:extLst>
              <a:ext uri="{FF2B5EF4-FFF2-40B4-BE49-F238E27FC236}">
                <a16:creationId xmlns:a16="http://schemas.microsoft.com/office/drawing/2014/main" id="{84639568-306C-AEA7-DB84-25C0AE3CA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17" y="609462"/>
            <a:ext cx="1501238" cy="1501238"/>
          </a:xfrm>
          <a:prstGeom prst="rect">
            <a:avLst/>
          </a:prstGeom>
        </p:spPr>
      </p:pic>
      <p:sp>
        <p:nvSpPr>
          <p:cNvPr id="8" name="TextBox 7">
            <a:extLst>
              <a:ext uri="{FF2B5EF4-FFF2-40B4-BE49-F238E27FC236}">
                <a16:creationId xmlns:a16="http://schemas.microsoft.com/office/drawing/2014/main" id="{78F55EA6-9262-6AD5-29B8-987E503EE74D}"/>
              </a:ext>
            </a:extLst>
          </p:cNvPr>
          <p:cNvSpPr txBox="1"/>
          <p:nvPr/>
        </p:nvSpPr>
        <p:spPr>
          <a:xfrm>
            <a:off x="1536055" y="1627552"/>
            <a:ext cx="2681237" cy="5322547"/>
          </a:xfrm>
          <a:prstGeom prst="rect">
            <a:avLst/>
          </a:prstGeom>
          <a:noFill/>
        </p:spPr>
        <p:txBody>
          <a:bodyPr wrap="square">
            <a:spAutoFit/>
          </a:bodyPr>
          <a:lstStyle/>
          <a:p>
            <a:pPr algn="l"/>
            <a:r>
              <a:rPr lang="en-CA" sz="1000" b="1" dirty="0">
                <a:solidFill>
                  <a:srgbClr val="0E101A"/>
                </a:solidFill>
                <a:effectLst/>
                <a:latin typeface="Century Gothic" panose="020B0502020202020204" pitchFamily="34" charset="0"/>
                <a:ea typeface="Times New Roman" panose="02020603050405020304" pitchFamily="18" charset="0"/>
              </a:rPr>
              <a:t>I have </a:t>
            </a:r>
            <a:r>
              <a:rPr lang="en-CA" sz="1000" dirty="0">
                <a:solidFill>
                  <a:srgbClr val="0E101A"/>
                </a:solidFill>
                <a:effectLst/>
                <a:latin typeface="Century Gothic" panose="020B0502020202020204" pitchFamily="34" charset="0"/>
                <a:ea typeface="Times New Roman" panose="02020603050405020304" pitchFamily="18" charset="0"/>
              </a:rPr>
              <a:t>18 years of digital marketing expertise in Telecommunication, E-Commerce, IPTV, A.I. Development, Broadband, renewable energy and Financial industries. After spending ten years leading marketing teams for various fortune 500 companies, I decided to start Digital Marketing Experts. This marketing agency caters to small to medium size businesses in the Greater Toronto area. As a female entrepreneur, I have gained a unique perspective on the lives of female business owners. I understand the struggle and have learned how to design, execute and measure marketing strategies and customized campaigns for each business.  </a:t>
            </a:r>
            <a:endParaRPr lang="en-CA" sz="1000" dirty="0">
              <a:effectLst/>
              <a:latin typeface="Century Gothic" panose="020B0502020202020204" pitchFamily="34" charset="0"/>
              <a:ea typeface="Times New Roman" panose="02020603050405020304" pitchFamily="18" charset="0"/>
            </a:endParaRPr>
          </a:p>
          <a:p>
            <a:pPr algn="l"/>
            <a:r>
              <a:rPr lang="en-CA" sz="1000" dirty="0">
                <a:solidFill>
                  <a:srgbClr val="0E101A"/>
                </a:solidFill>
                <a:effectLst/>
                <a:latin typeface="Century Gothic" panose="020B0502020202020204" pitchFamily="34" charset="0"/>
                <a:ea typeface="Times New Roman" panose="02020603050405020304" pitchFamily="18" charset="0"/>
              </a:rPr>
              <a:t> </a:t>
            </a:r>
            <a:endParaRPr lang="en-CA" sz="1000" dirty="0">
              <a:effectLst/>
              <a:latin typeface="Century Gothic" panose="020B0502020202020204" pitchFamily="34" charset="0"/>
              <a:ea typeface="Times New Roman" panose="02020603050405020304" pitchFamily="18" charset="0"/>
            </a:endParaRPr>
          </a:p>
          <a:p>
            <a:pPr algn="l"/>
            <a:r>
              <a:rPr lang="en-CA" sz="1000" dirty="0">
                <a:solidFill>
                  <a:srgbClr val="0E101A"/>
                </a:solidFill>
                <a:effectLst/>
                <a:latin typeface="Century Gothic" panose="020B0502020202020204" pitchFamily="34" charset="0"/>
                <a:ea typeface="Times New Roman" panose="02020603050405020304" pitchFamily="18" charset="0"/>
              </a:rPr>
              <a:t>I believe it is essential to create a sustainable digital marketing strategy which will require a sharp vision and many metrics to accompany digital plans. Our digital expertise is in Social Media Marketing strategies, Website Development, Search Engine Marketing and Optimization, Online Advertising and Video / Mobile Marketing. For more information about our business, you can visit </a:t>
            </a:r>
            <a:r>
              <a:rPr lang="en-CA" sz="1000" u="sng" dirty="0">
                <a:solidFill>
                  <a:srgbClr val="4A6EE0"/>
                </a:solidFill>
                <a:effectLst/>
                <a:latin typeface="Century Gothic" panose="020B0502020202020204" pitchFamily="34" charset="0"/>
                <a:ea typeface="Times New Roman" panose="02020603050405020304" pitchFamily="18" charset="0"/>
                <a:hlinkClick r:id="rId3"/>
              </a:rPr>
              <a:t>www.digitalmarketingexperts.ca</a:t>
            </a:r>
            <a:r>
              <a:rPr lang="en-CA" sz="1000" dirty="0">
                <a:solidFill>
                  <a:srgbClr val="0E101A"/>
                </a:solidFill>
                <a:effectLst/>
                <a:latin typeface="Century Gothic" panose="020B0502020202020204" pitchFamily="34" charset="0"/>
                <a:ea typeface="Times New Roman" panose="02020603050405020304" pitchFamily="18" charset="0"/>
              </a:rPr>
              <a:t> or my LinkedIn profile </a:t>
            </a:r>
            <a:r>
              <a:rPr lang="en-CA" sz="1000" u="sng" dirty="0">
                <a:solidFill>
                  <a:srgbClr val="4A6EE0"/>
                </a:solidFill>
                <a:effectLst/>
                <a:latin typeface="Century Gothic" panose="020B0502020202020204" pitchFamily="34" charset="0"/>
                <a:ea typeface="Times New Roman" panose="02020603050405020304" pitchFamily="18" charset="0"/>
                <a:hlinkClick r:id="rId4"/>
              </a:rPr>
              <a:t>https://www.linkedin.com/in/maryamgolabgir</a:t>
            </a:r>
            <a:endParaRPr lang="en-CA" sz="1000" dirty="0">
              <a:effectLst/>
              <a:latin typeface="Century Gothic" panose="020B0502020202020204" pitchFamily="34" charset="0"/>
              <a:ea typeface="Times New Roman" panose="02020603050405020304" pitchFamily="18" charset="0"/>
            </a:endParaRPr>
          </a:p>
          <a:p>
            <a:pPr algn="l">
              <a:lnSpc>
                <a:spcPct val="107000"/>
              </a:lnSpc>
              <a:spcAft>
                <a:spcPts val="800"/>
              </a:spcAft>
            </a:pPr>
            <a:r>
              <a:rPr lang="en-CA" sz="1000" dirty="0">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4EEA01F1-0574-7509-17BC-D2BD274B4A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4" y="2183370"/>
            <a:ext cx="1501238" cy="1134686"/>
          </a:xfrm>
          <a:prstGeom prst="rect">
            <a:avLst/>
          </a:prstGeom>
        </p:spPr>
      </p:pic>
      <p:sp>
        <p:nvSpPr>
          <p:cNvPr id="10" name="object 8">
            <a:extLst>
              <a:ext uri="{FF2B5EF4-FFF2-40B4-BE49-F238E27FC236}">
                <a16:creationId xmlns:a16="http://schemas.microsoft.com/office/drawing/2014/main" id="{401A498E-AC24-62C0-F485-D2821862B278}"/>
              </a:ext>
            </a:extLst>
          </p:cNvPr>
          <p:cNvSpPr txBox="1"/>
          <p:nvPr/>
        </p:nvSpPr>
        <p:spPr>
          <a:xfrm>
            <a:off x="5851534" y="1068491"/>
            <a:ext cx="5321300" cy="4682436"/>
          </a:xfrm>
          <a:prstGeom prst="rect">
            <a:avLst/>
          </a:prstGeom>
        </p:spPr>
        <p:txBody>
          <a:bodyPr vert="horz" wrap="square" lIns="0" tIns="12700" rIns="0" bIns="0" rtlCol="0">
            <a:spAutoFit/>
          </a:bodyPr>
          <a:lstStyle/>
          <a:p>
            <a:pPr marL="12700" algn="ctr">
              <a:lnSpc>
                <a:spcPts val="4620"/>
              </a:lnSpc>
              <a:spcBef>
                <a:spcPts val="100"/>
              </a:spcBef>
            </a:pPr>
            <a:r>
              <a:rPr lang="en-GB" sz="3500" b="1" dirty="0">
                <a:solidFill>
                  <a:srgbClr val="0ABBB5"/>
                </a:solidFill>
                <a:latin typeface="Century Gothic"/>
                <a:cs typeface="Century Gothic"/>
              </a:rPr>
              <a:t>The Shopify x Amazon integration lets you sell your products on both Amazon and Shopify. </a:t>
            </a:r>
            <a:r>
              <a:rPr lang="en-GB" sz="3500" b="1" dirty="0">
                <a:solidFill>
                  <a:schemeClr val="bg1"/>
                </a:solidFill>
                <a:latin typeface="Century Gothic"/>
                <a:cs typeface="Century Gothic"/>
              </a:rPr>
              <a:t>This gives you access to a wider audience and can help you boost your sales.</a:t>
            </a:r>
            <a:endParaRPr sz="3500" b="1" dirty="0">
              <a:solidFill>
                <a:schemeClr val="bg1"/>
              </a:solidFill>
              <a:latin typeface="Century Gothic"/>
              <a:cs typeface="Century Gothic"/>
            </a:endParaRPr>
          </a:p>
        </p:txBody>
      </p:sp>
    </p:spTree>
    <p:extLst>
      <p:ext uri="{BB962C8B-B14F-4D97-AF65-F5344CB8AC3E}">
        <p14:creationId xmlns:p14="http://schemas.microsoft.com/office/powerpoint/2010/main" val="108141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89B534D-3420-CFCD-99C5-D77DA27E1422}"/>
              </a:ext>
            </a:extLst>
          </p:cNvPr>
          <p:cNvSpPr/>
          <p:nvPr/>
        </p:nvSpPr>
        <p:spPr>
          <a:xfrm>
            <a:off x="5359078" y="0"/>
            <a:ext cx="6832923" cy="6858000"/>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6" name="TextBox 5">
            <a:extLst>
              <a:ext uri="{FF2B5EF4-FFF2-40B4-BE49-F238E27FC236}">
                <a16:creationId xmlns:a16="http://schemas.microsoft.com/office/drawing/2014/main" id="{0AA2348B-FFAA-8C8D-E5B9-BDFE84AF3563}"/>
              </a:ext>
            </a:extLst>
          </p:cNvPr>
          <p:cNvSpPr txBox="1"/>
          <p:nvPr/>
        </p:nvSpPr>
        <p:spPr>
          <a:xfrm>
            <a:off x="5359078" y="315398"/>
            <a:ext cx="6661398" cy="6324808"/>
          </a:xfrm>
          <a:prstGeom prst="rect">
            <a:avLst/>
          </a:prstGeom>
          <a:noFill/>
        </p:spPr>
        <p:txBody>
          <a:bodyPr wrap="square">
            <a:spAutoFit/>
          </a:bodyPr>
          <a:lstStyle/>
          <a:p>
            <a:pPr marL="285750" indent="-285750" algn="l">
              <a:buFont typeface="Arial" panose="020B0604020202020204" pitchFamily="34" charset="0"/>
              <a:buChar char="•"/>
            </a:pPr>
            <a:r>
              <a:rPr lang="en-GB" sz="1500" b="1" i="0" u="sng" dirty="0">
                <a:solidFill>
                  <a:schemeClr val="bg1"/>
                </a:solidFill>
                <a:effectLst/>
                <a:latin typeface="libre franklin" pitchFamily="2" charset="0"/>
              </a:rPr>
              <a:t>High-Quality Images: </a:t>
            </a:r>
            <a:r>
              <a:rPr lang="en-GB" sz="1500" i="0" dirty="0">
                <a:solidFill>
                  <a:schemeClr val="bg1"/>
                </a:solidFill>
                <a:effectLst/>
                <a:latin typeface="libre franklin" pitchFamily="2" charset="0"/>
              </a:rPr>
              <a:t>Use clear, high-resolution images that showcase your products from multiple angles. High-quality visuals can significantly impact purchasing decisions.</a:t>
            </a:r>
          </a:p>
          <a:p>
            <a:pPr marL="285750" indent="-285750" algn="l">
              <a:buFont typeface="Arial" panose="020B0604020202020204" pitchFamily="34" charset="0"/>
              <a:buChar char="•"/>
            </a:pPr>
            <a:endParaRPr lang="en-GB" sz="1500" i="0" dirty="0">
              <a:solidFill>
                <a:schemeClr val="bg1"/>
              </a:solidFill>
              <a:effectLst/>
              <a:latin typeface="libre franklin" pitchFamily="2" charset="0"/>
            </a:endParaRPr>
          </a:p>
          <a:p>
            <a:pPr marL="285750" indent="-285750" algn="l">
              <a:buFont typeface="Arial" panose="020B0604020202020204" pitchFamily="34" charset="0"/>
              <a:buChar char="•"/>
            </a:pPr>
            <a:r>
              <a:rPr lang="en-GB" sz="1500" b="1" i="0" u="sng" dirty="0">
                <a:solidFill>
                  <a:schemeClr val="bg1"/>
                </a:solidFill>
                <a:effectLst/>
                <a:latin typeface="libre franklin" pitchFamily="2" charset="0"/>
              </a:rPr>
              <a:t>Engaging Titles: </a:t>
            </a:r>
            <a:r>
              <a:rPr lang="en-GB" sz="1500" i="0" dirty="0">
                <a:solidFill>
                  <a:schemeClr val="bg1"/>
                </a:solidFill>
                <a:effectLst/>
                <a:latin typeface="libre franklin" pitchFamily="2" charset="0"/>
              </a:rPr>
              <a:t>Craft descriptive and keyword-rich product titles that accurately represent your items. Use keywords that shoppers are likely to search for on both Amazon and Shopify.</a:t>
            </a:r>
          </a:p>
          <a:p>
            <a:pPr marL="285750" indent="-285750" algn="l">
              <a:buFont typeface="Arial" panose="020B0604020202020204" pitchFamily="34" charset="0"/>
              <a:buChar char="•"/>
            </a:pPr>
            <a:endParaRPr lang="en-GB" sz="1500" i="0" dirty="0">
              <a:solidFill>
                <a:schemeClr val="bg1"/>
              </a:solidFill>
              <a:effectLst/>
              <a:latin typeface="libre franklin" pitchFamily="2" charset="0"/>
            </a:endParaRPr>
          </a:p>
          <a:p>
            <a:pPr marL="285750" indent="-285750" algn="l">
              <a:buFont typeface="Arial" panose="020B0604020202020204" pitchFamily="34" charset="0"/>
              <a:buChar char="•"/>
            </a:pPr>
            <a:r>
              <a:rPr lang="en-GB" sz="1500" b="1" i="0" u="sng" dirty="0">
                <a:solidFill>
                  <a:schemeClr val="bg1"/>
                </a:solidFill>
                <a:effectLst/>
                <a:latin typeface="libre franklin" pitchFamily="2" charset="0"/>
              </a:rPr>
              <a:t>Detailed Descriptions: </a:t>
            </a:r>
            <a:r>
              <a:rPr lang="en-GB" sz="1500" i="0" dirty="0">
                <a:solidFill>
                  <a:schemeClr val="bg1"/>
                </a:solidFill>
                <a:effectLst/>
                <a:latin typeface="libre franklin" pitchFamily="2" charset="0"/>
              </a:rPr>
              <a:t>Write detailed, informative product descriptions that highlight key features, benefits, and specifications. Include any unique selling points that differentiate your products.</a:t>
            </a:r>
          </a:p>
          <a:p>
            <a:pPr marL="285750" indent="-285750" algn="l">
              <a:buFont typeface="Arial" panose="020B0604020202020204" pitchFamily="34" charset="0"/>
              <a:buChar char="•"/>
            </a:pPr>
            <a:endParaRPr lang="en-GB" sz="1500" i="0" dirty="0">
              <a:solidFill>
                <a:schemeClr val="bg1"/>
              </a:solidFill>
              <a:effectLst/>
              <a:latin typeface="libre franklin" pitchFamily="2" charset="0"/>
            </a:endParaRPr>
          </a:p>
          <a:p>
            <a:pPr marL="285750" indent="-285750" algn="l">
              <a:buFont typeface="Arial" panose="020B0604020202020204" pitchFamily="34" charset="0"/>
              <a:buChar char="•"/>
            </a:pPr>
            <a:r>
              <a:rPr lang="en-GB" sz="1500" b="1" i="0" u="sng" dirty="0">
                <a:solidFill>
                  <a:schemeClr val="bg1"/>
                </a:solidFill>
                <a:effectLst/>
                <a:latin typeface="libre franklin" pitchFamily="2" charset="0"/>
              </a:rPr>
              <a:t>Bullet Points: </a:t>
            </a:r>
            <a:r>
              <a:rPr lang="en-GB" sz="1500" i="0" dirty="0">
                <a:solidFill>
                  <a:schemeClr val="bg1"/>
                </a:solidFill>
                <a:effectLst/>
                <a:latin typeface="libre franklin" pitchFamily="2" charset="0"/>
              </a:rPr>
              <a:t>Use bullet points to create easily scannable, concise lists of product attributes and benefits. This format helps potential customers quickly grasp essential information.</a:t>
            </a:r>
          </a:p>
          <a:p>
            <a:pPr marL="285750" indent="-285750" algn="l">
              <a:buFont typeface="Arial" panose="020B0604020202020204" pitchFamily="34" charset="0"/>
              <a:buChar char="•"/>
            </a:pPr>
            <a:endParaRPr lang="en-GB" sz="1500" i="0" dirty="0">
              <a:solidFill>
                <a:schemeClr val="bg1"/>
              </a:solidFill>
              <a:effectLst/>
              <a:latin typeface="libre franklin" pitchFamily="2" charset="0"/>
            </a:endParaRPr>
          </a:p>
          <a:p>
            <a:pPr marL="285750" indent="-285750" algn="l">
              <a:buFont typeface="Arial" panose="020B0604020202020204" pitchFamily="34" charset="0"/>
              <a:buChar char="•"/>
            </a:pPr>
            <a:r>
              <a:rPr lang="en-GB" sz="1500" b="1" i="0" u="sng" dirty="0">
                <a:solidFill>
                  <a:schemeClr val="bg1"/>
                </a:solidFill>
                <a:effectLst/>
                <a:latin typeface="libre franklin" pitchFamily="2" charset="0"/>
              </a:rPr>
              <a:t>Keyword Research: </a:t>
            </a:r>
            <a:r>
              <a:rPr lang="en-GB" sz="1500" i="0" dirty="0">
                <a:solidFill>
                  <a:schemeClr val="bg1"/>
                </a:solidFill>
                <a:effectLst/>
                <a:latin typeface="libre franklin" pitchFamily="2" charset="0"/>
              </a:rPr>
              <a:t>Conduct thorough keyword research to identify the most relevant and high-traffic keywords for your products. Incorporate these keywords naturally into your listings.</a:t>
            </a:r>
          </a:p>
          <a:p>
            <a:pPr marL="285750" indent="-285750" algn="l">
              <a:buFont typeface="Arial" panose="020B0604020202020204" pitchFamily="34" charset="0"/>
              <a:buChar char="•"/>
            </a:pPr>
            <a:endParaRPr lang="en-GB" sz="1500" i="0" dirty="0">
              <a:solidFill>
                <a:schemeClr val="bg1"/>
              </a:solidFill>
              <a:effectLst/>
              <a:latin typeface="libre franklin" pitchFamily="2" charset="0"/>
            </a:endParaRPr>
          </a:p>
          <a:p>
            <a:pPr marL="285750" indent="-285750" algn="l">
              <a:buFont typeface="Arial" panose="020B0604020202020204" pitchFamily="34" charset="0"/>
              <a:buChar char="•"/>
            </a:pPr>
            <a:r>
              <a:rPr lang="en-GB" sz="1500" b="1" i="0" u="sng" dirty="0">
                <a:solidFill>
                  <a:schemeClr val="bg1"/>
                </a:solidFill>
                <a:effectLst/>
                <a:latin typeface="libre franklin" pitchFamily="2" charset="0"/>
              </a:rPr>
              <a:t>SEO Optimization: </a:t>
            </a:r>
            <a:r>
              <a:rPr lang="en-GB" sz="1500" i="0" dirty="0">
                <a:solidFill>
                  <a:schemeClr val="bg1"/>
                </a:solidFill>
                <a:effectLst/>
                <a:latin typeface="libre franklin" pitchFamily="2" charset="0"/>
              </a:rPr>
              <a:t>Optimize your product listings for search engines. This includes using relevant keywords in titles, descriptions, and meta tags. </a:t>
            </a:r>
          </a:p>
          <a:p>
            <a:pPr marL="285750" indent="-285750" algn="l">
              <a:buFont typeface="Arial" panose="020B0604020202020204" pitchFamily="34" charset="0"/>
              <a:buChar char="•"/>
            </a:pPr>
            <a:endParaRPr lang="en-GB" sz="1500" i="0" dirty="0">
              <a:solidFill>
                <a:schemeClr val="bg1"/>
              </a:solidFill>
              <a:effectLst/>
              <a:latin typeface="libre franklin" pitchFamily="2" charset="0"/>
            </a:endParaRPr>
          </a:p>
          <a:p>
            <a:pPr marL="285750" indent="-285750" algn="l">
              <a:buFont typeface="Arial" panose="020B0604020202020204" pitchFamily="34" charset="0"/>
              <a:buChar char="•"/>
            </a:pPr>
            <a:r>
              <a:rPr lang="en-GB" sz="1500" b="1" i="0" u="sng" dirty="0">
                <a:solidFill>
                  <a:schemeClr val="bg1"/>
                </a:solidFill>
                <a:effectLst/>
                <a:latin typeface="libre franklin" pitchFamily="2" charset="0"/>
              </a:rPr>
              <a:t>Clear Pricing: </a:t>
            </a:r>
            <a:r>
              <a:rPr lang="en-GB" sz="1500" i="0" dirty="0">
                <a:solidFill>
                  <a:schemeClr val="bg1"/>
                </a:solidFill>
                <a:effectLst/>
                <a:latin typeface="libre franklin" pitchFamily="2" charset="0"/>
              </a:rPr>
              <a:t>Ensure that your pricing is competitive and transparent. Avoid hidden fees or unexpected costs that might deter potential buyers.</a:t>
            </a:r>
          </a:p>
        </p:txBody>
      </p:sp>
      <p:pic>
        <p:nvPicPr>
          <p:cNvPr id="4098" name="Picture 2" descr="Best Practices for Amazon-Shopify Integration">
            <a:extLst>
              <a:ext uri="{FF2B5EF4-FFF2-40B4-BE49-F238E27FC236}">
                <a16:creationId xmlns:a16="http://schemas.microsoft.com/office/drawing/2014/main" id="{B48CAB5E-EA16-807A-700D-93E22F7FE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1" y="1834152"/>
            <a:ext cx="5075204" cy="281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5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3BD6E6A-3574-A6F0-0552-3357F7222FCF}"/>
              </a:ext>
            </a:extLst>
          </p:cNvPr>
          <p:cNvSpPr/>
          <p:nvPr/>
        </p:nvSpPr>
        <p:spPr>
          <a:xfrm>
            <a:off x="5703869" y="12"/>
            <a:ext cx="6488131"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lang="en-CA"/>
          </a:p>
        </p:txBody>
      </p:sp>
      <p:sp>
        <p:nvSpPr>
          <p:cNvPr id="4" name="TextBox 3">
            <a:extLst>
              <a:ext uri="{FF2B5EF4-FFF2-40B4-BE49-F238E27FC236}">
                <a16:creationId xmlns:a16="http://schemas.microsoft.com/office/drawing/2014/main" id="{CBCB7226-AD08-8476-7277-9DCC5F15C086}"/>
              </a:ext>
            </a:extLst>
          </p:cNvPr>
          <p:cNvSpPr txBox="1"/>
          <p:nvPr/>
        </p:nvSpPr>
        <p:spPr>
          <a:xfrm>
            <a:off x="5980101" y="302971"/>
            <a:ext cx="6097712" cy="430887"/>
          </a:xfrm>
          <a:prstGeom prst="rect">
            <a:avLst/>
          </a:prstGeom>
          <a:noFill/>
        </p:spPr>
        <p:txBody>
          <a:bodyPr wrap="square">
            <a:spAutoFit/>
          </a:bodyPr>
          <a:lstStyle/>
          <a:p>
            <a:pPr algn="l"/>
            <a:r>
              <a:rPr lang="en-CA" sz="2200" b="1" i="0" dirty="0">
                <a:solidFill>
                  <a:schemeClr val="bg1"/>
                </a:solidFill>
                <a:effectLst/>
                <a:latin typeface="libre franklin" pitchFamily="2" charset="0"/>
              </a:rPr>
              <a:t>Pricing and Promotion Strategies</a:t>
            </a:r>
          </a:p>
        </p:txBody>
      </p:sp>
      <p:sp>
        <p:nvSpPr>
          <p:cNvPr id="6" name="TextBox 5">
            <a:extLst>
              <a:ext uri="{FF2B5EF4-FFF2-40B4-BE49-F238E27FC236}">
                <a16:creationId xmlns:a16="http://schemas.microsoft.com/office/drawing/2014/main" id="{903516B1-D6D7-FBF5-04C5-C334035A1E99}"/>
              </a:ext>
            </a:extLst>
          </p:cNvPr>
          <p:cNvSpPr txBox="1"/>
          <p:nvPr/>
        </p:nvSpPr>
        <p:spPr>
          <a:xfrm>
            <a:off x="5948086" y="872051"/>
            <a:ext cx="5999696" cy="5847755"/>
          </a:xfrm>
          <a:prstGeom prst="rect">
            <a:avLst/>
          </a:prstGeom>
          <a:noFill/>
        </p:spPr>
        <p:txBody>
          <a:bodyPr wrap="square">
            <a:spAutoFit/>
          </a:bodyPr>
          <a:lstStyle/>
          <a:p>
            <a:pPr marL="342900" indent="-342900">
              <a:buFont typeface="+mj-lt"/>
              <a:buAutoNum type="arabicPeriod"/>
            </a:pPr>
            <a:r>
              <a:rPr lang="en-GB" sz="1700" b="1" i="0" u="sng" dirty="0">
                <a:solidFill>
                  <a:schemeClr val="bg1"/>
                </a:solidFill>
                <a:effectLst/>
                <a:latin typeface="libre franklin" pitchFamily="2" charset="0"/>
              </a:rPr>
              <a:t>Competitive Pricing: </a:t>
            </a:r>
            <a:r>
              <a:rPr lang="en-GB" sz="1700" i="0" dirty="0">
                <a:solidFill>
                  <a:schemeClr val="bg1"/>
                </a:solidFill>
                <a:effectLst/>
                <a:latin typeface="libre franklin" pitchFamily="2" charset="0"/>
              </a:rPr>
              <a:t>Continuously monitor and adjust your prices to remain competitive in the market. Consider using pricing intelligence tools to stay informed about competitor pricing.</a:t>
            </a:r>
          </a:p>
          <a:p>
            <a:pPr marL="342900" indent="-342900">
              <a:buFont typeface="+mj-lt"/>
              <a:buAutoNum type="arabicPeriod"/>
            </a:pPr>
            <a:endParaRPr lang="en-GB" sz="1700" i="0" dirty="0">
              <a:solidFill>
                <a:schemeClr val="bg1"/>
              </a:solidFill>
              <a:effectLst/>
              <a:latin typeface="libre franklin" pitchFamily="2" charset="0"/>
            </a:endParaRPr>
          </a:p>
          <a:p>
            <a:pPr marL="342900" indent="-342900">
              <a:buFont typeface="+mj-lt"/>
              <a:buAutoNum type="arabicPeriod"/>
            </a:pPr>
            <a:r>
              <a:rPr lang="en-GB" sz="1700" b="1" i="0" u="sng" dirty="0">
                <a:solidFill>
                  <a:schemeClr val="bg1"/>
                </a:solidFill>
                <a:effectLst/>
                <a:latin typeface="libre franklin" pitchFamily="2" charset="0"/>
              </a:rPr>
              <a:t>Dynamic Pricing: </a:t>
            </a:r>
            <a:r>
              <a:rPr lang="en-GB" sz="1700" i="0" dirty="0">
                <a:solidFill>
                  <a:schemeClr val="bg1"/>
                </a:solidFill>
                <a:effectLst/>
                <a:latin typeface="libre franklin" pitchFamily="2" charset="0"/>
              </a:rPr>
              <a:t>Utilize dynamic pricing strategies that automatically adjust your prices based on market conditions, competitor prices, and demand fluctuations.</a:t>
            </a:r>
          </a:p>
          <a:p>
            <a:pPr marL="342900" indent="-342900">
              <a:buFont typeface="+mj-lt"/>
              <a:buAutoNum type="arabicPeriod"/>
            </a:pPr>
            <a:endParaRPr lang="en-GB" sz="1700" i="0" dirty="0">
              <a:solidFill>
                <a:schemeClr val="bg1"/>
              </a:solidFill>
              <a:effectLst/>
              <a:latin typeface="libre franklin" pitchFamily="2" charset="0"/>
            </a:endParaRPr>
          </a:p>
          <a:p>
            <a:pPr marL="342900" indent="-342900">
              <a:buFont typeface="+mj-lt"/>
              <a:buAutoNum type="arabicPeriod"/>
            </a:pPr>
            <a:r>
              <a:rPr lang="en-GB" sz="1700" b="1" i="0" u="sng" dirty="0">
                <a:solidFill>
                  <a:schemeClr val="bg1"/>
                </a:solidFill>
                <a:effectLst/>
                <a:latin typeface="libre franklin" pitchFamily="2" charset="0"/>
              </a:rPr>
              <a:t>Flash Sales and Discounts: </a:t>
            </a:r>
            <a:r>
              <a:rPr lang="en-GB" sz="1700" i="0" dirty="0">
                <a:solidFill>
                  <a:schemeClr val="bg1"/>
                </a:solidFill>
                <a:effectLst/>
                <a:latin typeface="libre franklin" pitchFamily="2" charset="0"/>
              </a:rPr>
              <a:t>Run time-limited promotions, flash sales, or discount events to create a sense of urgency and encourage impulse purchases.</a:t>
            </a:r>
          </a:p>
          <a:p>
            <a:pPr marL="342900" indent="-342900">
              <a:buFont typeface="+mj-lt"/>
              <a:buAutoNum type="arabicPeriod"/>
            </a:pPr>
            <a:endParaRPr lang="en-GB" sz="1700" i="0" dirty="0">
              <a:solidFill>
                <a:schemeClr val="bg1"/>
              </a:solidFill>
              <a:effectLst/>
              <a:latin typeface="libre franklin" pitchFamily="2" charset="0"/>
            </a:endParaRPr>
          </a:p>
          <a:p>
            <a:pPr marL="342900" indent="-342900">
              <a:buFont typeface="+mj-lt"/>
              <a:buAutoNum type="arabicPeriod"/>
            </a:pPr>
            <a:r>
              <a:rPr lang="en-GB" sz="1700" b="1" i="0" u="sng" dirty="0">
                <a:solidFill>
                  <a:schemeClr val="bg1"/>
                </a:solidFill>
                <a:effectLst/>
                <a:latin typeface="libre franklin" pitchFamily="2" charset="0"/>
              </a:rPr>
              <a:t>Bundling Products: </a:t>
            </a:r>
            <a:r>
              <a:rPr lang="en-GB" sz="1700" i="0" dirty="0">
                <a:solidFill>
                  <a:schemeClr val="bg1"/>
                </a:solidFill>
                <a:effectLst/>
                <a:latin typeface="libre franklin" pitchFamily="2" charset="0"/>
              </a:rPr>
              <a:t>Consider bundling related products together and offering them at a discounted rate. This can increase the average order value and enhance the perceived value for customers.</a:t>
            </a:r>
          </a:p>
          <a:p>
            <a:pPr marL="342900" indent="-342900">
              <a:buFont typeface="+mj-lt"/>
              <a:buAutoNum type="arabicPeriod"/>
            </a:pPr>
            <a:endParaRPr lang="en-GB" sz="1700" i="0" dirty="0">
              <a:solidFill>
                <a:schemeClr val="bg1"/>
              </a:solidFill>
              <a:effectLst/>
              <a:latin typeface="libre franklin" pitchFamily="2" charset="0"/>
            </a:endParaRPr>
          </a:p>
          <a:p>
            <a:pPr marL="342900" indent="-342900">
              <a:buFont typeface="+mj-lt"/>
              <a:buAutoNum type="arabicPeriod"/>
            </a:pPr>
            <a:r>
              <a:rPr lang="en-GB" sz="1700" b="1" i="0" u="sng" dirty="0">
                <a:solidFill>
                  <a:schemeClr val="bg1"/>
                </a:solidFill>
                <a:effectLst/>
                <a:latin typeface="libre franklin" pitchFamily="2" charset="0"/>
              </a:rPr>
              <a:t>Loyalty Programs: </a:t>
            </a:r>
            <a:r>
              <a:rPr lang="en-GB" sz="1700" i="0" dirty="0">
                <a:solidFill>
                  <a:schemeClr val="bg1"/>
                </a:solidFill>
                <a:effectLst/>
                <a:latin typeface="libre franklin" pitchFamily="2" charset="0"/>
              </a:rPr>
              <a:t>Implement loyalty programs or customer rewards to incentivize repeat purchases and foster customer loyalty.</a:t>
            </a:r>
            <a:endParaRPr lang="en-CA" sz="1700" dirty="0">
              <a:solidFill>
                <a:schemeClr val="bg1"/>
              </a:solidFill>
              <a:latin typeface="libre franklin" pitchFamily="2" charset="0"/>
            </a:endParaRPr>
          </a:p>
        </p:txBody>
      </p:sp>
      <p:pic>
        <p:nvPicPr>
          <p:cNvPr id="5122" name="Picture 2" descr="Pricing and Promotion Strategies">
            <a:extLst>
              <a:ext uri="{FF2B5EF4-FFF2-40B4-BE49-F238E27FC236}">
                <a16:creationId xmlns:a16="http://schemas.microsoft.com/office/drawing/2014/main" id="{06146779-FDCC-9FC2-621B-80614DC7E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 y="2046439"/>
            <a:ext cx="5548979" cy="308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5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89B534D-3420-CFCD-99C5-D77DA27E1422}"/>
              </a:ext>
            </a:extLst>
          </p:cNvPr>
          <p:cNvSpPr/>
          <p:nvPr/>
        </p:nvSpPr>
        <p:spPr>
          <a:xfrm>
            <a:off x="5985933" y="0"/>
            <a:ext cx="6206068" cy="6858000"/>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4" name="TextBox 3">
            <a:extLst>
              <a:ext uri="{FF2B5EF4-FFF2-40B4-BE49-F238E27FC236}">
                <a16:creationId xmlns:a16="http://schemas.microsoft.com/office/drawing/2014/main" id="{8E56F2F1-B688-77A9-1134-E81BA8A93F87}"/>
              </a:ext>
            </a:extLst>
          </p:cNvPr>
          <p:cNvSpPr txBox="1"/>
          <p:nvPr/>
        </p:nvSpPr>
        <p:spPr>
          <a:xfrm>
            <a:off x="6277034" y="431108"/>
            <a:ext cx="5914966" cy="400110"/>
          </a:xfrm>
          <a:prstGeom prst="rect">
            <a:avLst/>
          </a:prstGeom>
          <a:noFill/>
        </p:spPr>
        <p:txBody>
          <a:bodyPr wrap="square">
            <a:spAutoFit/>
          </a:bodyPr>
          <a:lstStyle/>
          <a:p>
            <a:pPr algn="l"/>
            <a:r>
              <a:rPr lang="en-GB" sz="2000" b="1" i="0" dirty="0">
                <a:solidFill>
                  <a:schemeClr val="bg1"/>
                </a:solidFill>
                <a:effectLst/>
                <a:latin typeface="libre franklin" pitchFamily="2" charset="0"/>
              </a:rPr>
              <a:t>Customer Service and Feedback</a:t>
            </a:r>
          </a:p>
        </p:txBody>
      </p:sp>
      <p:sp>
        <p:nvSpPr>
          <p:cNvPr id="6" name="TextBox 5">
            <a:extLst>
              <a:ext uri="{FF2B5EF4-FFF2-40B4-BE49-F238E27FC236}">
                <a16:creationId xmlns:a16="http://schemas.microsoft.com/office/drawing/2014/main" id="{0AA2348B-FFAA-8C8D-E5B9-BDFE84AF3563}"/>
              </a:ext>
            </a:extLst>
          </p:cNvPr>
          <p:cNvSpPr txBox="1"/>
          <p:nvPr/>
        </p:nvSpPr>
        <p:spPr>
          <a:xfrm>
            <a:off x="6134909" y="831218"/>
            <a:ext cx="5914966" cy="6093976"/>
          </a:xfrm>
          <a:prstGeom prst="rect">
            <a:avLst/>
          </a:prstGeom>
          <a:noFill/>
        </p:spPr>
        <p:txBody>
          <a:bodyPr wrap="square">
            <a:spAutoFit/>
          </a:bodyPr>
          <a:lstStyle/>
          <a:p>
            <a:pPr marL="342900" indent="-342900" algn="l">
              <a:buFont typeface="+mj-lt"/>
              <a:buAutoNum type="arabicPeriod"/>
            </a:pPr>
            <a:r>
              <a:rPr lang="en-GB" sz="1500" b="1" i="0" u="sng" dirty="0">
                <a:solidFill>
                  <a:schemeClr val="bg1"/>
                </a:solidFill>
                <a:effectLst/>
                <a:latin typeface="libre franklin" pitchFamily="2" charset="0"/>
              </a:rPr>
              <a:t>Prompt Communication: </a:t>
            </a:r>
            <a:r>
              <a:rPr lang="en-GB" sz="1500" b="0" i="0" dirty="0">
                <a:solidFill>
                  <a:schemeClr val="bg1"/>
                </a:solidFill>
                <a:effectLst/>
                <a:latin typeface="libre franklin" pitchFamily="2" charset="0"/>
              </a:rPr>
              <a:t>Respond promptly to customer inquiries and messages on both Amazon and Shopify. Timely and helpful responses build trust with customers.</a:t>
            </a:r>
          </a:p>
          <a:p>
            <a:pPr marL="342900" indent="-342900" algn="l">
              <a:buFont typeface="+mj-lt"/>
              <a:buAutoNum type="arabicPeriod"/>
            </a:pPr>
            <a:endParaRPr lang="en-GB" sz="1500" b="0" i="0" dirty="0">
              <a:solidFill>
                <a:schemeClr val="bg1"/>
              </a:solidFill>
              <a:effectLst/>
              <a:latin typeface="libre franklin" pitchFamily="2" charset="0"/>
            </a:endParaRPr>
          </a:p>
          <a:p>
            <a:pPr marL="342900" indent="-342900" algn="l">
              <a:buFont typeface="+mj-lt"/>
              <a:buAutoNum type="arabicPeriod"/>
            </a:pPr>
            <a:r>
              <a:rPr lang="en-GB" sz="1500" b="1" i="0" u="sng" dirty="0">
                <a:solidFill>
                  <a:schemeClr val="bg1"/>
                </a:solidFill>
                <a:effectLst/>
                <a:latin typeface="libre franklin" pitchFamily="2" charset="0"/>
              </a:rPr>
              <a:t>Order Tracking: </a:t>
            </a:r>
            <a:r>
              <a:rPr lang="en-GB" sz="1500" b="0" i="0" dirty="0">
                <a:solidFill>
                  <a:schemeClr val="bg1"/>
                </a:solidFill>
                <a:effectLst/>
                <a:latin typeface="libre franklin" pitchFamily="2" charset="0"/>
              </a:rPr>
              <a:t>Provide customers with tracking information for their orders. This transparency enhances the customer experience and reduces inquiries about order status.</a:t>
            </a:r>
          </a:p>
          <a:p>
            <a:pPr marL="342900" indent="-342900" algn="l">
              <a:buFont typeface="+mj-lt"/>
              <a:buAutoNum type="arabicPeriod"/>
            </a:pPr>
            <a:endParaRPr lang="en-GB" sz="1500" b="0" i="0" dirty="0">
              <a:solidFill>
                <a:schemeClr val="bg1"/>
              </a:solidFill>
              <a:effectLst/>
              <a:latin typeface="libre franklin" pitchFamily="2" charset="0"/>
            </a:endParaRPr>
          </a:p>
          <a:p>
            <a:pPr marL="342900" indent="-342900" algn="l">
              <a:buFont typeface="+mj-lt"/>
              <a:buAutoNum type="arabicPeriod"/>
            </a:pPr>
            <a:r>
              <a:rPr lang="en-GB" sz="1500" b="1" i="0" u="sng" dirty="0">
                <a:solidFill>
                  <a:schemeClr val="bg1"/>
                </a:solidFill>
                <a:effectLst/>
                <a:latin typeface="libre franklin" pitchFamily="2" charset="0"/>
              </a:rPr>
              <a:t>Handling Returns: </a:t>
            </a:r>
            <a:r>
              <a:rPr lang="en-GB" sz="1500" b="0" i="0" dirty="0">
                <a:solidFill>
                  <a:schemeClr val="bg1"/>
                </a:solidFill>
                <a:effectLst/>
                <a:latin typeface="libre franklin" pitchFamily="2" charset="0"/>
              </a:rPr>
              <a:t>Establish a clear and efficient returns process. Make it easy for customers to return products, and ensure that returns are processed promptly.</a:t>
            </a:r>
          </a:p>
          <a:p>
            <a:pPr marL="342900" indent="-342900" algn="l">
              <a:buFont typeface="+mj-lt"/>
              <a:buAutoNum type="arabicPeriod"/>
            </a:pPr>
            <a:endParaRPr lang="en-GB" sz="1500" b="0" i="0" dirty="0">
              <a:solidFill>
                <a:schemeClr val="bg1"/>
              </a:solidFill>
              <a:effectLst/>
              <a:latin typeface="libre franklin" pitchFamily="2" charset="0"/>
            </a:endParaRPr>
          </a:p>
          <a:p>
            <a:pPr marL="342900" indent="-342900" algn="l">
              <a:buFont typeface="+mj-lt"/>
              <a:buAutoNum type="arabicPeriod"/>
            </a:pPr>
            <a:r>
              <a:rPr lang="en-GB" sz="1500" b="1" i="0" u="sng" dirty="0">
                <a:solidFill>
                  <a:schemeClr val="bg1"/>
                </a:solidFill>
                <a:effectLst/>
                <a:latin typeface="libre franklin" pitchFamily="2" charset="0"/>
              </a:rPr>
              <a:t>Feedback Management: </a:t>
            </a:r>
            <a:r>
              <a:rPr lang="en-GB" sz="1500" b="0" i="0" dirty="0">
                <a:solidFill>
                  <a:schemeClr val="bg1"/>
                </a:solidFill>
                <a:effectLst/>
                <a:latin typeface="libre franklin" pitchFamily="2" charset="0"/>
              </a:rPr>
              <a:t>Monitor customer feedback and reviews closely. Address any negative feedback professionally and offer solutions when issues arise. Encourage satisfied customers to leave positive reviews.</a:t>
            </a:r>
          </a:p>
          <a:p>
            <a:pPr marL="342900" indent="-342900" algn="l">
              <a:buFont typeface="+mj-lt"/>
              <a:buAutoNum type="arabicPeriod"/>
            </a:pPr>
            <a:endParaRPr lang="en-GB" sz="1500" b="0" i="0" dirty="0">
              <a:solidFill>
                <a:schemeClr val="bg1"/>
              </a:solidFill>
              <a:effectLst/>
              <a:latin typeface="libre franklin" pitchFamily="2" charset="0"/>
            </a:endParaRPr>
          </a:p>
          <a:p>
            <a:pPr marL="342900" indent="-342900" algn="l">
              <a:buFont typeface="+mj-lt"/>
              <a:buAutoNum type="arabicPeriod"/>
            </a:pPr>
            <a:r>
              <a:rPr lang="en-GB" sz="1500" b="1" i="0" u="sng" dirty="0">
                <a:solidFill>
                  <a:schemeClr val="bg1"/>
                </a:solidFill>
                <a:effectLst/>
                <a:latin typeface="libre franklin" pitchFamily="2" charset="0"/>
              </a:rPr>
              <a:t>Feedback Solicitation: </a:t>
            </a:r>
            <a:r>
              <a:rPr lang="en-GB" sz="1500" b="0" i="0" dirty="0">
                <a:solidFill>
                  <a:schemeClr val="bg1"/>
                </a:solidFill>
                <a:effectLst/>
                <a:latin typeface="libre franklin" pitchFamily="2" charset="0"/>
              </a:rPr>
              <a:t>Encourage customers to provide feedback by sending follow-up emails or messages after their purchase. Positive reviews can boost your credibility.</a:t>
            </a:r>
          </a:p>
          <a:p>
            <a:pPr marL="342900" indent="-342900" algn="l">
              <a:buFont typeface="+mj-lt"/>
              <a:buAutoNum type="arabicPeriod"/>
            </a:pPr>
            <a:endParaRPr lang="en-GB" sz="1500" b="0" i="0" dirty="0">
              <a:solidFill>
                <a:schemeClr val="bg1"/>
              </a:solidFill>
              <a:effectLst/>
              <a:latin typeface="libre franklin" pitchFamily="2" charset="0"/>
            </a:endParaRPr>
          </a:p>
          <a:p>
            <a:pPr marL="342900" indent="-342900" algn="l">
              <a:buFont typeface="+mj-lt"/>
              <a:buAutoNum type="arabicPeriod"/>
            </a:pPr>
            <a:r>
              <a:rPr lang="en-GB" sz="1500" b="1" i="0" u="sng" dirty="0">
                <a:solidFill>
                  <a:schemeClr val="bg1"/>
                </a:solidFill>
                <a:effectLst/>
                <a:latin typeface="libre franklin" pitchFamily="2" charset="0"/>
              </a:rPr>
              <a:t>Continuous Improvement: </a:t>
            </a:r>
            <a:r>
              <a:rPr lang="en-GB" sz="1500" b="0" i="0" dirty="0">
                <a:solidFill>
                  <a:schemeClr val="bg1"/>
                </a:solidFill>
                <a:effectLst/>
                <a:latin typeface="libre franklin" pitchFamily="2" charset="0"/>
              </a:rPr>
              <a:t>Use customer feedback to identify areas for improvement in your products, services, and processes. Implement changes as needed to enhance the customer experience.</a:t>
            </a:r>
          </a:p>
        </p:txBody>
      </p:sp>
      <p:pic>
        <p:nvPicPr>
          <p:cNvPr id="6146" name="Picture 2" descr="Customer Service and Feedback">
            <a:extLst>
              <a:ext uri="{FF2B5EF4-FFF2-40B4-BE49-F238E27FC236}">
                <a16:creationId xmlns:a16="http://schemas.microsoft.com/office/drawing/2014/main" id="{097E6D93-49D3-A2E1-F79E-61C3E056E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 y="1976737"/>
            <a:ext cx="5988754" cy="332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4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F40582-0BD7-0583-1D69-6BDB6F88C748}"/>
              </a:ext>
            </a:extLst>
          </p:cNvPr>
          <p:cNvSpPr/>
          <p:nvPr/>
        </p:nvSpPr>
        <p:spPr>
          <a:xfrm>
            <a:off x="1" y="12"/>
            <a:ext cx="12192000"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a:p>
        </p:txBody>
      </p:sp>
      <p:sp>
        <p:nvSpPr>
          <p:cNvPr id="2" name="TextBox 1">
            <a:extLst>
              <a:ext uri="{FF2B5EF4-FFF2-40B4-BE49-F238E27FC236}">
                <a16:creationId xmlns:a16="http://schemas.microsoft.com/office/drawing/2014/main" id="{63E9C99E-229F-9384-5C04-F5DD95B25672}"/>
              </a:ext>
            </a:extLst>
          </p:cNvPr>
          <p:cNvSpPr txBox="1"/>
          <p:nvPr/>
        </p:nvSpPr>
        <p:spPr>
          <a:xfrm>
            <a:off x="793780" y="2136338"/>
            <a:ext cx="10604440" cy="2585323"/>
          </a:xfrm>
          <a:prstGeom prst="rect">
            <a:avLst/>
          </a:prstGeom>
          <a:noFill/>
        </p:spPr>
        <p:txBody>
          <a:bodyPr wrap="square">
            <a:spAutoFit/>
          </a:bodyPr>
          <a:lstStyle/>
          <a:p>
            <a:pPr algn="ctr"/>
            <a:r>
              <a:rPr lang="en-GB" sz="5400" b="1" i="0" dirty="0">
                <a:solidFill>
                  <a:schemeClr val="bg1"/>
                </a:solidFill>
                <a:effectLst/>
                <a:latin typeface="libre franklin" pitchFamily="2" charset="0"/>
              </a:rPr>
              <a:t>What is the Difference Between Shopify Drop shipping and Amazon FBA?</a:t>
            </a:r>
          </a:p>
        </p:txBody>
      </p:sp>
    </p:spTree>
    <p:extLst>
      <p:ext uri="{BB962C8B-B14F-4D97-AF65-F5344CB8AC3E}">
        <p14:creationId xmlns:p14="http://schemas.microsoft.com/office/powerpoint/2010/main" val="314178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6348D35-5174-782C-9B8F-0205277D24D2}"/>
              </a:ext>
            </a:extLst>
          </p:cNvPr>
          <p:cNvSpPr/>
          <p:nvPr/>
        </p:nvSpPr>
        <p:spPr>
          <a:xfrm>
            <a:off x="0" y="-23116"/>
            <a:ext cx="12192000" cy="1010107"/>
          </a:xfrm>
          <a:custGeom>
            <a:avLst/>
            <a:gdLst/>
            <a:ahLst/>
            <a:cxnLst/>
            <a:rect l="l" t="t" r="r" b="b"/>
            <a:pathLst>
              <a:path w="2292350" h="7560309">
                <a:moveTo>
                  <a:pt x="2292108" y="0"/>
                </a:moveTo>
                <a:lnTo>
                  <a:pt x="0" y="0"/>
                </a:lnTo>
                <a:lnTo>
                  <a:pt x="0" y="7559992"/>
                </a:lnTo>
                <a:lnTo>
                  <a:pt x="2292108" y="7559992"/>
                </a:lnTo>
                <a:lnTo>
                  <a:pt x="2292108" y="0"/>
                </a:lnTo>
                <a:close/>
              </a:path>
            </a:pathLst>
          </a:custGeom>
          <a:solidFill>
            <a:srgbClr val="0ABBB5"/>
          </a:solidFill>
        </p:spPr>
        <p:txBody>
          <a:bodyPr wrap="square" lIns="0" tIns="0" rIns="0" bIns="0" rtlCol="0"/>
          <a:lstStyle/>
          <a:p>
            <a:endParaRPr/>
          </a:p>
        </p:txBody>
      </p:sp>
      <p:sp>
        <p:nvSpPr>
          <p:cNvPr id="7" name="object 2">
            <a:extLst>
              <a:ext uri="{FF2B5EF4-FFF2-40B4-BE49-F238E27FC236}">
                <a16:creationId xmlns:a16="http://schemas.microsoft.com/office/drawing/2014/main" id="{ACFC6242-FD3C-7025-FA71-438ED6C9A7BF}"/>
              </a:ext>
            </a:extLst>
          </p:cNvPr>
          <p:cNvSpPr/>
          <p:nvPr/>
        </p:nvSpPr>
        <p:spPr>
          <a:xfrm>
            <a:off x="0" y="6473870"/>
            <a:ext cx="12192000" cy="398495"/>
          </a:xfrm>
          <a:custGeom>
            <a:avLst/>
            <a:gdLst/>
            <a:ahLst/>
            <a:cxnLst/>
            <a:rect l="l" t="t" r="r" b="b"/>
            <a:pathLst>
              <a:path w="2292350" h="7560309">
                <a:moveTo>
                  <a:pt x="2292108" y="0"/>
                </a:moveTo>
                <a:lnTo>
                  <a:pt x="0" y="0"/>
                </a:lnTo>
                <a:lnTo>
                  <a:pt x="0" y="7559992"/>
                </a:lnTo>
                <a:lnTo>
                  <a:pt x="2292108" y="7559992"/>
                </a:lnTo>
                <a:lnTo>
                  <a:pt x="2292108" y="0"/>
                </a:lnTo>
                <a:close/>
              </a:path>
            </a:pathLst>
          </a:custGeom>
          <a:solidFill>
            <a:srgbClr val="0ABBB5"/>
          </a:solidFill>
        </p:spPr>
        <p:txBody>
          <a:bodyPr wrap="square" lIns="0" tIns="0" rIns="0" bIns="0" rtlCol="0"/>
          <a:lstStyle/>
          <a:p>
            <a:endParaRPr/>
          </a:p>
        </p:txBody>
      </p:sp>
      <p:sp>
        <p:nvSpPr>
          <p:cNvPr id="5" name="TextBox 4">
            <a:extLst>
              <a:ext uri="{FF2B5EF4-FFF2-40B4-BE49-F238E27FC236}">
                <a16:creationId xmlns:a16="http://schemas.microsoft.com/office/drawing/2014/main" id="{9849E416-2CCA-C26C-139F-45F4BAD83E45}"/>
              </a:ext>
            </a:extLst>
          </p:cNvPr>
          <p:cNvSpPr txBox="1"/>
          <p:nvPr/>
        </p:nvSpPr>
        <p:spPr>
          <a:xfrm>
            <a:off x="448885" y="1329773"/>
            <a:ext cx="11022677" cy="4801314"/>
          </a:xfrm>
          <a:prstGeom prst="rect">
            <a:avLst/>
          </a:prstGeom>
          <a:noFill/>
        </p:spPr>
        <p:txBody>
          <a:bodyPr wrap="square">
            <a:spAutoFit/>
          </a:bodyPr>
          <a:lstStyle/>
          <a:p>
            <a:pPr algn="l"/>
            <a:r>
              <a:rPr lang="en-GB" b="1" i="0" dirty="0">
                <a:solidFill>
                  <a:srgbClr val="444444"/>
                </a:solidFill>
                <a:effectLst/>
                <a:latin typeface="libre franklin" pitchFamily="2" charset="0"/>
              </a:rPr>
              <a:t>1. Ownership of Inventory</a:t>
            </a:r>
          </a:p>
          <a:p>
            <a:pPr marL="285750" indent="-285750" algn="l">
              <a:buFont typeface="Arial" panose="020B0604020202020204" pitchFamily="34" charset="0"/>
              <a:buChar char="•"/>
            </a:pPr>
            <a:r>
              <a:rPr lang="en-GB" b="0" i="0" dirty="0">
                <a:solidFill>
                  <a:srgbClr val="444444"/>
                </a:solidFill>
                <a:effectLst/>
                <a:latin typeface="libre franklin" pitchFamily="2" charset="0"/>
              </a:rPr>
              <a:t>Shopify Drop shipping: Here you don't need to hold inventory. You partner with suppliers who ship products directly to customers when orders are placed.</a:t>
            </a:r>
          </a:p>
          <a:p>
            <a:pPr marL="285750" indent="-285750" algn="l">
              <a:buFont typeface="Arial" panose="020B0604020202020204" pitchFamily="34" charset="0"/>
              <a:buChar char="•"/>
            </a:pPr>
            <a:r>
              <a:rPr lang="en-GB" b="0" i="0" dirty="0">
                <a:solidFill>
                  <a:srgbClr val="444444"/>
                </a:solidFill>
                <a:effectLst/>
                <a:latin typeface="libre franklin" pitchFamily="2" charset="0"/>
              </a:rPr>
              <a:t>Amazon FBA: With FBA, you are required to stock your inventory in Amazon's fulfilment centres. Amazon takes care of storage, packing, and shipping of orders.</a:t>
            </a:r>
          </a:p>
          <a:p>
            <a:pPr algn="l">
              <a:buFont typeface="Arial" panose="020B0604020202020204" pitchFamily="34" charset="0"/>
              <a:buChar char="•"/>
            </a:pPr>
            <a:endParaRPr lang="en-GB" b="0" i="0" dirty="0">
              <a:solidFill>
                <a:srgbClr val="444444"/>
              </a:solidFill>
              <a:effectLst/>
              <a:latin typeface="libre franklin" pitchFamily="2" charset="0"/>
            </a:endParaRPr>
          </a:p>
          <a:p>
            <a:pPr algn="l"/>
            <a:r>
              <a:rPr lang="en-GB" b="1" i="0" dirty="0">
                <a:solidFill>
                  <a:srgbClr val="444444"/>
                </a:solidFill>
                <a:effectLst/>
                <a:latin typeface="libre franklin" pitchFamily="2" charset="0"/>
              </a:rPr>
              <a:t>2. Control Over Products</a:t>
            </a:r>
          </a:p>
          <a:p>
            <a:pPr marL="285750" indent="-285750" algn="l">
              <a:buFont typeface="Arial" panose="020B0604020202020204" pitchFamily="34" charset="0"/>
              <a:buChar char="•"/>
            </a:pPr>
            <a:r>
              <a:rPr lang="en-GB" b="0" i="0" dirty="0">
                <a:solidFill>
                  <a:srgbClr val="444444"/>
                </a:solidFill>
                <a:effectLst/>
                <a:latin typeface="libre franklin" pitchFamily="2" charset="0"/>
              </a:rPr>
              <a:t>Shopify Drop shipping: You have more flexibility in choosing the products you want to sell, as you're not tied to a specific inventory.</a:t>
            </a:r>
          </a:p>
          <a:p>
            <a:pPr marL="285750" indent="-285750" algn="l">
              <a:buFont typeface="Arial" panose="020B0604020202020204" pitchFamily="34" charset="0"/>
              <a:buChar char="•"/>
            </a:pPr>
            <a:r>
              <a:rPr lang="en-GB" b="0" i="0" dirty="0">
                <a:solidFill>
                  <a:srgbClr val="444444"/>
                </a:solidFill>
                <a:effectLst/>
                <a:latin typeface="libre franklin" pitchFamily="2" charset="0"/>
              </a:rPr>
              <a:t>Amazon FBA: While you can choose what to sell, you need to adhere to Amazon's fulfilment requirements, and your products must meet their standards.</a:t>
            </a:r>
          </a:p>
          <a:p>
            <a:pPr algn="l">
              <a:buFont typeface="Arial" panose="020B0604020202020204" pitchFamily="34" charset="0"/>
              <a:buChar char="•"/>
            </a:pPr>
            <a:endParaRPr lang="en-GB" b="0" i="0" dirty="0">
              <a:solidFill>
                <a:srgbClr val="444444"/>
              </a:solidFill>
              <a:effectLst/>
              <a:latin typeface="libre franklin" pitchFamily="2" charset="0"/>
            </a:endParaRPr>
          </a:p>
          <a:p>
            <a:pPr algn="l"/>
            <a:r>
              <a:rPr lang="en-GB" b="1" i="0" dirty="0">
                <a:solidFill>
                  <a:srgbClr val="444444"/>
                </a:solidFill>
                <a:effectLst/>
                <a:latin typeface="libre franklin" pitchFamily="2" charset="0"/>
              </a:rPr>
              <a:t>3. Shipping and Fulfilment</a:t>
            </a:r>
          </a:p>
          <a:p>
            <a:pPr marL="285750" indent="-285750" algn="l">
              <a:buFont typeface="Arial" panose="020B0604020202020204" pitchFamily="34" charset="0"/>
              <a:buChar char="•"/>
            </a:pPr>
            <a:r>
              <a:rPr lang="en-GB" b="0" i="0" dirty="0">
                <a:solidFill>
                  <a:srgbClr val="444444"/>
                </a:solidFill>
                <a:effectLst/>
                <a:latin typeface="libre franklin" pitchFamily="2" charset="0"/>
              </a:rPr>
              <a:t>Shopify Drop shipping: You're responsible for finding reliable suppliers and managing shipping times, which can vary.</a:t>
            </a:r>
          </a:p>
          <a:p>
            <a:pPr marL="285750" indent="-285750" algn="l">
              <a:buFont typeface="Arial" panose="020B0604020202020204" pitchFamily="34" charset="0"/>
              <a:buChar char="•"/>
            </a:pPr>
            <a:r>
              <a:rPr lang="en-GB" b="0" i="0" dirty="0">
                <a:solidFill>
                  <a:srgbClr val="444444"/>
                </a:solidFill>
                <a:effectLst/>
                <a:latin typeface="libre franklin" pitchFamily="2" charset="0"/>
              </a:rPr>
              <a:t>Amazon FBA: Amazon handles all aspects of order fulfilment, ensuring fast and reliable shipping for Prime members.</a:t>
            </a:r>
          </a:p>
        </p:txBody>
      </p:sp>
    </p:spTree>
    <p:extLst>
      <p:ext uri="{BB962C8B-B14F-4D97-AF65-F5344CB8AC3E}">
        <p14:creationId xmlns:p14="http://schemas.microsoft.com/office/powerpoint/2010/main" val="169230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6348D35-5174-782C-9B8F-0205277D24D2}"/>
              </a:ext>
            </a:extLst>
          </p:cNvPr>
          <p:cNvSpPr/>
          <p:nvPr/>
        </p:nvSpPr>
        <p:spPr>
          <a:xfrm>
            <a:off x="0" y="-23116"/>
            <a:ext cx="12192000" cy="1010107"/>
          </a:xfrm>
          <a:custGeom>
            <a:avLst/>
            <a:gdLst/>
            <a:ahLst/>
            <a:cxnLst/>
            <a:rect l="l" t="t" r="r" b="b"/>
            <a:pathLst>
              <a:path w="2292350" h="7560309">
                <a:moveTo>
                  <a:pt x="2292108" y="0"/>
                </a:moveTo>
                <a:lnTo>
                  <a:pt x="0" y="0"/>
                </a:lnTo>
                <a:lnTo>
                  <a:pt x="0" y="7559992"/>
                </a:lnTo>
                <a:lnTo>
                  <a:pt x="2292108" y="7559992"/>
                </a:lnTo>
                <a:lnTo>
                  <a:pt x="2292108" y="0"/>
                </a:lnTo>
                <a:close/>
              </a:path>
            </a:pathLst>
          </a:custGeom>
          <a:solidFill>
            <a:srgbClr val="0ABBB5"/>
          </a:solidFill>
        </p:spPr>
        <p:txBody>
          <a:bodyPr wrap="square" lIns="0" tIns="0" rIns="0" bIns="0" rtlCol="0"/>
          <a:lstStyle/>
          <a:p>
            <a:endParaRPr/>
          </a:p>
        </p:txBody>
      </p:sp>
      <p:sp>
        <p:nvSpPr>
          <p:cNvPr id="7" name="object 2">
            <a:extLst>
              <a:ext uri="{FF2B5EF4-FFF2-40B4-BE49-F238E27FC236}">
                <a16:creationId xmlns:a16="http://schemas.microsoft.com/office/drawing/2014/main" id="{ACFC6242-FD3C-7025-FA71-438ED6C9A7BF}"/>
              </a:ext>
            </a:extLst>
          </p:cNvPr>
          <p:cNvSpPr/>
          <p:nvPr/>
        </p:nvSpPr>
        <p:spPr>
          <a:xfrm>
            <a:off x="0" y="6473870"/>
            <a:ext cx="12192000" cy="398495"/>
          </a:xfrm>
          <a:custGeom>
            <a:avLst/>
            <a:gdLst/>
            <a:ahLst/>
            <a:cxnLst/>
            <a:rect l="l" t="t" r="r" b="b"/>
            <a:pathLst>
              <a:path w="2292350" h="7560309">
                <a:moveTo>
                  <a:pt x="2292108" y="0"/>
                </a:moveTo>
                <a:lnTo>
                  <a:pt x="0" y="0"/>
                </a:lnTo>
                <a:lnTo>
                  <a:pt x="0" y="7559992"/>
                </a:lnTo>
                <a:lnTo>
                  <a:pt x="2292108" y="7559992"/>
                </a:lnTo>
                <a:lnTo>
                  <a:pt x="2292108" y="0"/>
                </a:lnTo>
                <a:close/>
              </a:path>
            </a:pathLst>
          </a:custGeom>
          <a:solidFill>
            <a:srgbClr val="0ABBB5"/>
          </a:solidFill>
        </p:spPr>
        <p:txBody>
          <a:bodyPr wrap="square" lIns="0" tIns="0" rIns="0" bIns="0" rtlCol="0"/>
          <a:lstStyle/>
          <a:p>
            <a:endParaRPr/>
          </a:p>
        </p:txBody>
      </p:sp>
      <p:sp>
        <p:nvSpPr>
          <p:cNvPr id="5" name="TextBox 4">
            <a:extLst>
              <a:ext uri="{FF2B5EF4-FFF2-40B4-BE49-F238E27FC236}">
                <a16:creationId xmlns:a16="http://schemas.microsoft.com/office/drawing/2014/main" id="{9849E416-2CCA-C26C-139F-45F4BAD83E45}"/>
              </a:ext>
            </a:extLst>
          </p:cNvPr>
          <p:cNvSpPr txBox="1"/>
          <p:nvPr/>
        </p:nvSpPr>
        <p:spPr>
          <a:xfrm>
            <a:off x="382383" y="1118558"/>
            <a:ext cx="11022677" cy="5355312"/>
          </a:xfrm>
          <a:prstGeom prst="rect">
            <a:avLst/>
          </a:prstGeom>
          <a:noFill/>
        </p:spPr>
        <p:txBody>
          <a:bodyPr wrap="square">
            <a:spAutoFit/>
          </a:bodyPr>
          <a:lstStyle/>
          <a:p>
            <a:pPr algn="l"/>
            <a:r>
              <a:rPr lang="en-GB" b="1" i="0" dirty="0">
                <a:solidFill>
                  <a:srgbClr val="444444"/>
                </a:solidFill>
                <a:effectLst/>
                <a:latin typeface="proxima nova"/>
              </a:rPr>
              <a:t>4. Branding and Customization</a:t>
            </a:r>
          </a:p>
          <a:p>
            <a:pPr marL="285750" indent="-285750" algn="l">
              <a:buFont typeface="Arial" panose="020B0604020202020204" pitchFamily="34" charset="0"/>
              <a:buChar char="•"/>
            </a:pPr>
            <a:r>
              <a:rPr lang="en-GB" b="0" i="0" dirty="0">
                <a:solidFill>
                  <a:srgbClr val="444444"/>
                </a:solidFill>
                <a:effectLst/>
                <a:latin typeface="proxima nova"/>
              </a:rPr>
              <a:t>Shopify Drop shipping: You have more control over your branding, packaging, and customer experience.</a:t>
            </a:r>
          </a:p>
          <a:p>
            <a:pPr marL="285750" indent="-285750" algn="l">
              <a:buFont typeface="Arial" panose="020B0604020202020204" pitchFamily="34" charset="0"/>
              <a:buChar char="•"/>
            </a:pPr>
            <a:r>
              <a:rPr lang="en-GB" b="0" i="0" dirty="0">
                <a:solidFill>
                  <a:srgbClr val="444444"/>
                </a:solidFill>
                <a:effectLst/>
                <a:latin typeface="proxima nova"/>
              </a:rPr>
              <a:t>Amazon FBA: Amazon's branding takes precedence, and you have limited control over the packaging and customer experience.</a:t>
            </a:r>
          </a:p>
          <a:p>
            <a:pPr algn="l"/>
            <a:endParaRPr lang="en-GB" b="0" i="0" dirty="0">
              <a:solidFill>
                <a:srgbClr val="444444"/>
              </a:solidFill>
              <a:effectLst/>
              <a:latin typeface="proxima nova"/>
            </a:endParaRPr>
          </a:p>
          <a:p>
            <a:pPr algn="l"/>
            <a:r>
              <a:rPr lang="en-GB" b="1" i="0" dirty="0">
                <a:solidFill>
                  <a:srgbClr val="444444"/>
                </a:solidFill>
                <a:effectLst/>
                <a:latin typeface="proxima nova"/>
              </a:rPr>
              <a:t>5. Fees and Costs</a:t>
            </a:r>
          </a:p>
          <a:p>
            <a:pPr marL="285750" indent="-285750" algn="l">
              <a:buFont typeface="Arial" panose="020B0604020202020204" pitchFamily="34" charset="0"/>
              <a:buChar char="•"/>
            </a:pPr>
            <a:r>
              <a:rPr lang="en-GB" b="0" i="0" dirty="0">
                <a:solidFill>
                  <a:srgbClr val="444444"/>
                </a:solidFill>
                <a:effectLst/>
                <a:latin typeface="proxima nova"/>
              </a:rPr>
              <a:t>Shopify Drop shipping: You may have lower upfront costs as you don't need to purchase inventory, but you may face higher marketing expenses.</a:t>
            </a:r>
          </a:p>
          <a:p>
            <a:pPr marL="285750" indent="-285750" algn="l">
              <a:buFont typeface="Arial" panose="020B0604020202020204" pitchFamily="34" charset="0"/>
              <a:buChar char="•"/>
            </a:pPr>
            <a:r>
              <a:rPr lang="en-GB" b="0" i="0" dirty="0">
                <a:solidFill>
                  <a:srgbClr val="444444"/>
                </a:solidFill>
                <a:effectLst/>
                <a:latin typeface="proxima nova"/>
              </a:rPr>
              <a:t>Amazon FBA: FBA involves storage and fulfilment fees, but it can offer cost savings in terms of shipping and customer trust.</a:t>
            </a:r>
          </a:p>
          <a:p>
            <a:pPr algn="l"/>
            <a:endParaRPr lang="en-GB" b="1" i="0" dirty="0">
              <a:solidFill>
                <a:srgbClr val="444444"/>
              </a:solidFill>
              <a:effectLst/>
              <a:latin typeface="proxima nova"/>
            </a:endParaRPr>
          </a:p>
          <a:p>
            <a:pPr algn="l"/>
            <a:r>
              <a:rPr lang="en-GB" b="1" i="0" dirty="0">
                <a:solidFill>
                  <a:srgbClr val="444444"/>
                </a:solidFill>
                <a:effectLst/>
                <a:latin typeface="proxima nova"/>
              </a:rPr>
              <a:t>6. Competition</a:t>
            </a:r>
          </a:p>
          <a:p>
            <a:pPr marL="285750" indent="-285750" algn="l">
              <a:buFont typeface="Arial" panose="020B0604020202020204" pitchFamily="34" charset="0"/>
              <a:buChar char="•"/>
            </a:pPr>
            <a:r>
              <a:rPr lang="en-GB" b="0" i="0" dirty="0">
                <a:solidFill>
                  <a:srgbClr val="444444"/>
                </a:solidFill>
                <a:effectLst/>
                <a:latin typeface="proxima nova"/>
              </a:rPr>
              <a:t>Shopify Drop shipping: The model is popular, leading to intense competition in certain niches.</a:t>
            </a:r>
          </a:p>
          <a:p>
            <a:pPr marL="285750" indent="-285750" algn="l">
              <a:buFont typeface="Arial" panose="020B0604020202020204" pitchFamily="34" charset="0"/>
              <a:buChar char="•"/>
            </a:pPr>
            <a:r>
              <a:rPr lang="en-GB" b="0" i="0" dirty="0">
                <a:solidFill>
                  <a:srgbClr val="444444"/>
                </a:solidFill>
                <a:effectLst/>
                <a:latin typeface="proxima nova"/>
              </a:rPr>
              <a:t>Amazon FBA: Competition exists on Amazon, but the platform's vast customer base can provide significant exposure.</a:t>
            </a:r>
          </a:p>
          <a:p>
            <a:pPr algn="l"/>
            <a:endParaRPr lang="en-GB" b="1" i="0" dirty="0">
              <a:solidFill>
                <a:srgbClr val="444444"/>
              </a:solidFill>
              <a:effectLst/>
              <a:latin typeface="proxima nova"/>
            </a:endParaRPr>
          </a:p>
          <a:p>
            <a:pPr algn="l"/>
            <a:r>
              <a:rPr lang="en-GB" b="1" i="0" dirty="0">
                <a:solidFill>
                  <a:srgbClr val="444444"/>
                </a:solidFill>
                <a:effectLst/>
                <a:latin typeface="proxima nova"/>
              </a:rPr>
              <a:t>7. Control Over Pricing</a:t>
            </a:r>
          </a:p>
          <a:p>
            <a:pPr marL="285750" indent="-285750" algn="l">
              <a:buFont typeface="Arial" panose="020B0604020202020204" pitchFamily="34" charset="0"/>
              <a:buChar char="•"/>
            </a:pPr>
            <a:r>
              <a:rPr lang="en-GB" b="0" i="0" dirty="0">
                <a:solidFill>
                  <a:srgbClr val="444444"/>
                </a:solidFill>
                <a:effectLst/>
                <a:latin typeface="proxima nova"/>
              </a:rPr>
              <a:t>Shopify Drop shipping: You have more control over pricing strategies and profit margins.</a:t>
            </a:r>
          </a:p>
          <a:p>
            <a:pPr marL="285750" indent="-285750" algn="l">
              <a:buFont typeface="Arial" panose="020B0604020202020204" pitchFamily="34" charset="0"/>
              <a:buChar char="•"/>
            </a:pPr>
            <a:r>
              <a:rPr lang="en-GB" b="0" i="0" dirty="0">
                <a:solidFill>
                  <a:srgbClr val="444444"/>
                </a:solidFill>
                <a:effectLst/>
                <a:latin typeface="proxima nova"/>
              </a:rPr>
              <a:t>Amazon FBA: Amazon's pricing policies can impact your pricing decisions.</a:t>
            </a:r>
          </a:p>
        </p:txBody>
      </p:sp>
    </p:spTree>
    <p:extLst>
      <p:ext uri="{BB962C8B-B14F-4D97-AF65-F5344CB8AC3E}">
        <p14:creationId xmlns:p14="http://schemas.microsoft.com/office/powerpoint/2010/main" val="2378277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6253005-AB33-1FE1-C9D3-1C8078703CCE}"/>
              </a:ext>
            </a:extLst>
          </p:cNvPr>
          <p:cNvSpPr/>
          <p:nvPr/>
        </p:nvSpPr>
        <p:spPr>
          <a:xfrm>
            <a:off x="0" y="12"/>
            <a:ext cx="12192001"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dirty="0"/>
          </a:p>
        </p:txBody>
      </p:sp>
      <p:sp>
        <p:nvSpPr>
          <p:cNvPr id="4" name="TextBox 3">
            <a:extLst>
              <a:ext uri="{FF2B5EF4-FFF2-40B4-BE49-F238E27FC236}">
                <a16:creationId xmlns:a16="http://schemas.microsoft.com/office/drawing/2014/main" id="{6045FEAF-56C4-C618-5C61-A88D2469461B}"/>
              </a:ext>
            </a:extLst>
          </p:cNvPr>
          <p:cNvSpPr txBox="1"/>
          <p:nvPr/>
        </p:nvSpPr>
        <p:spPr>
          <a:xfrm>
            <a:off x="4169286" y="3075057"/>
            <a:ext cx="3853427" cy="707886"/>
          </a:xfrm>
          <a:prstGeom prst="rect">
            <a:avLst/>
          </a:prstGeom>
          <a:noFill/>
        </p:spPr>
        <p:txBody>
          <a:bodyPr wrap="none" rtlCol="0">
            <a:spAutoFit/>
          </a:bodyPr>
          <a:lstStyle/>
          <a:p>
            <a:r>
              <a:rPr lang="en-CA" sz="4000" dirty="0">
                <a:solidFill>
                  <a:schemeClr val="bg1"/>
                </a:solidFill>
              </a:rPr>
              <a:t>ANY QUESTIONS?</a:t>
            </a:r>
          </a:p>
        </p:txBody>
      </p:sp>
    </p:spTree>
    <p:extLst>
      <p:ext uri="{BB962C8B-B14F-4D97-AF65-F5344CB8AC3E}">
        <p14:creationId xmlns:p14="http://schemas.microsoft.com/office/powerpoint/2010/main" val="256057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F40582-0BD7-0583-1D69-6BDB6F88C748}"/>
              </a:ext>
            </a:extLst>
          </p:cNvPr>
          <p:cNvSpPr/>
          <p:nvPr/>
        </p:nvSpPr>
        <p:spPr>
          <a:xfrm>
            <a:off x="1" y="12"/>
            <a:ext cx="12192000"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a:p>
        </p:txBody>
      </p:sp>
      <p:sp>
        <p:nvSpPr>
          <p:cNvPr id="2" name="TextBox 1">
            <a:extLst>
              <a:ext uri="{FF2B5EF4-FFF2-40B4-BE49-F238E27FC236}">
                <a16:creationId xmlns:a16="http://schemas.microsoft.com/office/drawing/2014/main" id="{63E9C99E-229F-9384-5C04-F5DD95B25672}"/>
              </a:ext>
            </a:extLst>
          </p:cNvPr>
          <p:cNvSpPr txBox="1"/>
          <p:nvPr/>
        </p:nvSpPr>
        <p:spPr>
          <a:xfrm>
            <a:off x="501534" y="822789"/>
            <a:ext cx="11188931" cy="5632311"/>
          </a:xfrm>
          <a:prstGeom prst="rect">
            <a:avLst/>
          </a:prstGeom>
          <a:noFill/>
        </p:spPr>
        <p:txBody>
          <a:bodyPr wrap="square">
            <a:spAutoFit/>
          </a:bodyPr>
          <a:lstStyle/>
          <a:p>
            <a:pPr algn="ctr"/>
            <a:r>
              <a:rPr lang="en-GB" sz="3000" b="1" i="0" dirty="0">
                <a:solidFill>
                  <a:schemeClr val="bg1"/>
                </a:solidFill>
                <a:effectLst/>
                <a:latin typeface="libre franklin" pitchFamily="2" charset="0"/>
              </a:rPr>
              <a:t>In August 2023, </a:t>
            </a:r>
            <a:r>
              <a:rPr lang="en-GB" sz="3000" b="1" i="0" u="none" strike="noStrike" dirty="0">
                <a:solidFill>
                  <a:schemeClr val="bg1"/>
                </a:solidFill>
                <a:effectLst/>
                <a:latin typeface="libre franklin" pitchFamily="2" charset="0"/>
                <a:hlinkClick r:id="rId2" tooltip="https://press.aboutamazon.com/2023/8/amazon-announces-app-integration-for-merchants-to-enable-buy-with-prime-on-shopify-stores">
                  <a:extLst>
                    <a:ext uri="{A12FA001-AC4F-418D-AE19-62706E023703}">
                      <ahyp:hlinkClr xmlns:ahyp="http://schemas.microsoft.com/office/drawing/2018/hyperlinkcolor" val="tx"/>
                    </a:ext>
                  </a:extLst>
                </a:hlinkClick>
              </a:rPr>
              <a:t>Amazon and Shopify announced an exciting partnership</a:t>
            </a:r>
            <a:r>
              <a:rPr lang="en-GB" sz="3000" b="1" i="0" dirty="0">
                <a:solidFill>
                  <a:schemeClr val="bg1"/>
                </a:solidFill>
                <a:effectLst/>
                <a:latin typeface="libre franklin" pitchFamily="2" charset="0"/>
              </a:rPr>
              <a:t> that offers significant benefits to both parties and merchants!</a:t>
            </a:r>
          </a:p>
          <a:p>
            <a:pPr algn="ctr"/>
            <a:endParaRPr lang="en-GB" sz="3000" b="1" i="0" dirty="0">
              <a:solidFill>
                <a:schemeClr val="bg1"/>
              </a:solidFill>
              <a:effectLst/>
              <a:latin typeface="libre franklin" pitchFamily="2" charset="0"/>
            </a:endParaRPr>
          </a:p>
          <a:p>
            <a:pPr algn="ctr"/>
            <a:r>
              <a:rPr lang="en-GB" sz="3000" b="1" i="0" dirty="0">
                <a:solidFill>
                  <a:schemeClr val="bg1"/>
                </a:solidFill>
                <a:effectLst/>
                <a:latin typeface="libre franklin" pitchFamily="2" charset="0"/>
              </a:rPr>
              <a:t>This collaboration allows Shopify merchants to include Amazon's popular "Buy with Prime" feature in their Shopify stores.</a:t>
            </a:r>
          </a:p>
          <a:p>
            <a:pPr algn="ctr"/>
            <a:endParaRPr lang="en-GB" sz="3000" b="1" i="0" dirty="0">
              <a:solidFill>
                <a:schemeClr val="bg1"/>
              </a:solidFill>
              <a:effectLst/>
              <a:latin typeface="libre franklin" pitchFamily="2" charset="0"/>
            </a:endParaRPr>
          </a:p>
          <a:p>
            <a:pPr algn="ctr"/>
            <a:r>
              <a:rPr lang="en-GB" sz="3000" b="1" i="0" dirty="0">
                <a:solidFill>
                  <a:schemeClr val="bg1"/>
                </a:solidFill>
                <a:effectLst/>
                <a:latin typeface="libre franklin" pitchFamily="2" charset="0"/>
              </a:rPr>
              <a:t>This means that Shopify merchants who use Amazon's efficient delivery network can offer the convenience of fast and free Prime delivery to their customers, even when they make purchases through the Shopify platform.</a:t>
            </a:r>
          </a:p>
        </p:txBody>
      </p:sp>
    </p:spTree>
    <p:extLst>
      <p:ext uri="{BB962C8B-B14F-4D97-AF65-F5344CB8AC3E}">
        <p14:creationId xmlns:p14="http://schemas.microsoft.com/office/powerpoint/2010/main" val="61747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F40582-0BD7-0583-1D69-6BDB6F88C748}"/>
              </a:ext>
            </a:extLst>
          </p:cNvPr>
          <p:cNvSpPr/>
          <p:nvPr/>
        </p:nvSpPr>
        <p:spPr>
          <a:xfrm>
            <a:off x="1" y="12"/>
            <a:ext cx="12192000"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a:p>
        </p:txBody>
      </p:sp>
      <p:sp>
        <p:nvSpPr>
          <p:cNvPr id="2" name="TextBox 1">
            <a:extLst>
              <a:ext uri="{FF2B5EF4-FFF2-40B4-BE49-F238E27FC236}">
                <a16:creationId xmlns:a16="http://schemas.microsoft.com/office/drawing/2014/main" id="{63E9C99E-229F-9384-5C04-F5DD95B25672}"/>
              </a:ext>
            </a:extLst>
          </p:cNvPr>
          <p:cNvSpPr txBox="1"/>
          <p:nvPr/>
        </p:nvSpPr>
        <p:spPr>
          <a:xfrm>
            <a:off x="1432389" y="1936695"/>
            <a:ext cx="9327222" cy="2585323"/>
          </a:xfrm>
          <a:prstGeom prst="rect">
            <a:avLst/>
          </a:prstGeom>
          <a:noFill/>
        </p:spPr>
        <p:txBody>
          <a:bodyPr wrap="square">
            <a:spAutoFit/>
          </a:bodyPr>
          <a:lstStyle/>
          <a:p>
            <a:pPr algn="ctr"/>
            <a:r>
              <a:rPr lang="en-GB" sz="5400" b="1" i="0" dirty="0">
                <a:solidFill>
                  <a:schemeClr val="bg1"/>
                </a:solidFill>
                <a:effectLst/>
                <a:latin typeface="libre franklin" pitchFamily="2" charset="0"/>
              </a:rPr>
              <a:t>How Can Sellers Benefit From Amazon Shopify Integration in 2023?</a:t>
            </a:r>
          </a:p>
        </p:txBody>
      </p:sp>
    </p:spTree>
    <p:extLst>
      <p:ext uri="{BB962C8B-B14F-4D97-AF65-F5344CB8AC3E}">
        <p14:creationId xmlns:p14="http://schemas.microsoft.com/office/powerpoint/2010/main" val="56191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14779-B895-1F86-5D14-96359D8E546C}"/>
              </a:ext>
            </a:extLst>
          </p:cNvPr>
          <p:cNvSpPr txBox="1"/>
          <p:nvPr/>
        </p:nvSpPr>
        <p:spPr>
          <a:xfrm>
            <a:off x="595013" y="795176"/>
            <a:ext cx="6740536" cy="1826910"/>
          </a:xfrm>
          <a:prstGeom prst="rect">
            <a:avLst/>
          </a:prstGeom>
          <a:noFill/>
        </p:spPr>
        <p:txBody>
          <a:bodyPr wrap="square">
            <a:spAutoFit/>
          </a:bodyPr>
          <a:lstStyle/>
          <a:p>
            <a:pPr>
              <a:lnSpc>
                <a:spcPct val="107000"/>
              </a:lnSpc>
              <a:spcAft>
                <a:spcPts val="8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Expanded Reach</a:t>
            </a:r>
          </a:p>
          <a:p>
            <a:pPr>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Amazon is the world's largest online marketplace, with over 300 million active customers. By selling your products on Amazon, you can reach a much wider audience than you could on your own Shopify store.</a:t>
            </a:r>
          </a:p>
        </p:txBody>
      </p:sp>
      <p:pic>
        <p:nvPicPr>
          <p:cNvPr id="5" name="object 3">
            <a:extLst>
              <a:ext uri="{FF2B5EF4-FFF2-40B4-BE49-F238E27FC236}">
                <a16:creationId xmlns:a16="http://schemas.microsoft.com/office/drawing/2014/main" id="{DFA06F20-1057-C4A8-EF4A-2DB74C335533}"/>
              </a:ext>
            </a:extLst>
          </p:cNvPr>
          <p:cNvPicPr/>
          <p:nvPr/>
        </p:nvPicPr>
        <p:blipFill>
          <a:blip r:embed="rId2" cstate="print"/>
          <a:stretch>
            <a:fillRect/>
          </a:stretch>
        </p:blipFill>
        <p:spPr>
          <a:xfrm>
            <a:off x="7506451" y="3059534"/>
            <a:ext cx="4487451" cy="1495817"/>
          </a:xfrm>
          <a:prstGeom prst="rect">
            <a:avLst/>
          </a:prstGeom>
        </p:spPr>
      </p:pic>
      <p:sp>
        <p:nvSpPr>
          <p:cNvPr id="3" name="TextBox 2">
            <a:extLst>
              <a:ext uri="{FF2B5EF4-FFF2-40B4-BE49-F238E27FC236}">
                <a16:creationId xmlns:a16="http://schemas.microsoft.com/office/drawing/2014/main" id="{E1021601-9C88-FF9B-50D3-F25001DDFFBF}"/>
              </a:ext>
            </a:extLst>
          </p:cNvPr>
          <p:cNvSpPr txBox="1"/>
          <p:nvPr/>
        </p:nvSpPr>
        <p:spPr>
          <a:xfrm>
            <a:off x="595013" y="3429000"/>
            <a:ext cx="6740536" cy="3170099"/>
          </a:xfrm>
          <a:prstGeom prst="rect">
            <a:avLst/>
          </a:prstGeom>
          <a:noFill/>
        </p:spPr>
        <p:txBody>
          <a:bodyPr wrap="square">
            <a:spAutoFit/>
          </a:bodyPr>
          <a:lstStyle/>
          <a:p>
            <a:r>
              <a:rPr lang="en-CA" sz="2000" b="1" dirty="0"/>
              <a:t>Streamlined Operations and Time Savings</a:t>
            </a:r>
          </a:p>
          <a:p>
            <a:endParaRPr lang="en-CA" sz="2000" b="1" dirty="0"/>
          </a:p>
          <a:p>
            <a:r>
              <a:rPr lang="en-CA" sz="2000" dirty="0"/>
              <a:t>With Amazon Shopify integration, you can streamline various aspects of your eCommerce operations. This includes inventory management, order fulfillment, and product listings.</a:t>
            </a:r>
          </a:p>
          <a:p>
            <a:endParaRPr lang="en-CA" sz="2000" dirty="0"/>
          </a:p>
          <a:p>
            <a:r>
              <a:rPr lang="en-CA" sz="2000" dirty="0"/>
              <a:t>By automating these processes, you'll free up valuable time to concentrate on value-added business tasks like product development, marketing strategies, and enhancing the visual appeal of your online store. </a:t>
            </a:r>
          </a:p>
        </p:txBody>
      </p:sp>
    </p:spTree>
    <p:extLst>
      <p:ext uri="{BB962C8B-B14F-4D97-AF65-F5344CB8AC3E}">
        <p14:creationId xmlns:p14="http://schemas.microsoft.com/office/powerpoint/2010/main" val="99562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14779-B895-1F86-5D14-96359D8E546C}"/>
              </a:ext>
            </a:extLst>
          </p:cNvPr>
          <p:cNvSpPr txBox="1"/>
          <p:nvPr/>
        </p:nvSpPr>
        <p:spPr>
          <a:xfrm>
            <a:off x="445384" y="662172"/>
            <a:ext cx="6691046" cy="2156231"/>
          </a:xfrm>
          <a:prstGeom prst="rect">
            <a:avLst/>
          </a:prstGeom>
          <a:noFill/>
        </p:spPr>
        <p:txBody>
          <a:bodyPr wrap="square">
            <a:spAutoFit/>
          </a:bodyPr>
          <a:lstStyle/>
          <a:p>
            <a:pPr>
              <a:lnSpc>
                <a:spcPct val="107000"/>
              </a:lnSpc>
              <a:spcAft>
                <a:spcPts val="8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Boosted Sales With Social Proof</a:t>
            </a:r>
          </a:p>
          <a:p>
            <a:pPr>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The Amazon x Shopify integration allows you to leverage the power of social proof to boost your conversions.  Customer reviews play a pivotal role in building trust with potential buyers. With this integration, you can effortlessly import reviews from Amazon to your Shopify store.</a:t>
            </a:r>
          </a:p>
        </p:txBody>
      </p:sp>
      <p:pic>
        <p:nvPicPr>
          <p:cNvPr id="5" name="object 3">
            <a:extLst>
              <a:ext uri="{FF2B5EF4-FFF2-40B4-BE49-F238E27FC236}">
                <a16:creationId xmlns:a16="http://schemas.microsoft.com/office/drawing/2014/main" id="{DFA06F20-1057-C4A8-EF4A-2DB74C335533}"/>
              </a:ext>
            </a:extLst>
          </p:cNvPr>
          <p:cNvPicPr/>
          <p:nvPr/>
        </p:nvPicPr>
        <p:blipFill>
          <a:blip r:embed="rId2" cstate="print"/>
          <a:stretch>
            <a:fillRect/>
          </a:stretch>
        </p:blipFill>
        <p:spPr>
          <a:xfrm>
            <a:off x="7506451" y="3059534"/>
            <a:ext cx="4487451" cy="1495817"/>
          </a:xfrm>
          <a:prstGeom prst="rect">
            <a:avLst/>
          </a:prstGeom>
        </p:spPr>
      </p:pic>
      <p:sp>
        <p:nvSpPr>
          <p:cNvPr id="3" name="TextBox 2">
            <a:extLst>
              <a:ext uri="{FF2B5EF4-FFF2-40B4-BE49-F238E27FC236}">
                <a16:creationId xmlns:a16="http://schemas.microsoft.com/office/drawing/2014/main" id="{E89C13B7-306C-5811-60E9-4A7679DCE67A}"/>
              </a:ext>
            </a:extLst>
          </p:cNvPr>
          <p:cNvSpPr txBox="1"/>
          <p:nvPr/>
        </p:nvSpPr>
        <p:spPr>
          <a:xfrm>
            <a:off x="445384" y="3807442"/>
            <a:ext cx="6093228" cy="2246769"/>
          </a:xfrm>
          <a:prstGeom prst="rect">
            <a:avLst/>
          </a:prstGeom>
          <a:noFill/>
        </p:spPr>
        <p:txBody>
          <a:bodyPr wrap="square">
            <a:spAutoFit/>
          </a:bodyPr>
          <a:lstStyle/>
          <a:p>
            <a:r>
              <a:rPr lang="en-CA" sz="2000" b="1" dirty="0"/>
              <a:t>Enhancing Aesthetics and Branding</a:t>
            </a:r>
          </a:p>
          <a:p>
            <a:endParaRPr lang="en-CA" sz="2000" dirty="0"/>
          </a:p>
          <a:p>
            <a:r>
              <a:rPr lang="en-CA" sz="2000" dirty="0"/>
              <a:t>The Shopify x Amazon integration helps you maintain a consistent brand identity across both platforms.  You can customize your product listings and storefront design to align with your unique branding, ensuring a visually pleasing and cohesive customer experience.</a:t>
            </a:r>
          </a:p>
        </p:txBody>
      </p:sp>
    </p:spTree>
    <p:extLst>
      <p:ext uri="{BB962C8B-B14F-4D97-AF65-F5344CB8AC3E}">
        <p14:creationId xmlns:p14="http://schemas.microsoft.com/office/powerpoint/2010/main" val="261816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F40582-0BD7-0583-1D69-6BDB6F88C748}"/>
              </a:ext>
            </a:extLst>
          </p:cNvPr>
          <p:cNvSpPr/>
          <p:nvPr/>
        </p:nvSpPr>
        <p:spPr>
          <a:xfrm>
            <a:off x="1" y="12"/>
            <a:ext cx="12192000"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a:p>
        </p:txBody>
      </p:sp>
      <p:sp>
        <p:nvSpPr>
          <p:cNvPr id="2" name="TextBox 1">
            <a:extLst>
              <a:ext uri="{FF2B5EF4-FFF2-40B4-BE49-F238E27FC236}">
                <a16:creationId xmlns:a16="http://schemas.microsoft.com/office/drawing/2014/main" id="{63E9C99E-229F-9384-5C04-F5DD95B25672}"/>
              </a:ext>
            </a:extLst>
          </p:cNvPr>
          <p:cNvSpPr txBox="1"/>
          <p:nvPr/>
        </p:nvSpPr>
        <p:spPr>
          <a:xfrm>
            <a:off x="1116505" y="1720840"/>
            <a:ext cx="9327222" cy="3416320"/>
          </a:xfrm>
          <a:prstGeom prst="rect">
            <a:avLst/>
          </a:prstGeom>
          <a:noFill/>
        </p:spPr>
        <p:txBody>
          <a:bodyPr wrap="square">
            <a:spAutoFit/>
          </a:bodyPr>
          <a:lstStyle/>
          <a:p>
            <a:pPr algn="ctr"/>
            <a:r>
              <a:rPr lang="en-GB" sz="5400" b="1" i="0" dirty="0">
                <a:solidFill>
                  <a:schemeClr val="bg1"/>
                </a:solidFill>
                <a:effectLst/>
                <a:latin typeface="libre franklin" pitchFamily="2" charset="0"/>
              </a:rPr>
              <a:t>How the Shopify Amazon Integration is advantageous for your business growth?</a:t>
            </a:r>
          </a:p>
        </p:txBody>
      </p:sp>
    </p:spTree>
    <p:extLst>
      <p:ext uri="{BB962C8B-B14F-4D97-AF65-F5344CB8AC3E}">
        <p14:creationId xmlns:p14="http://schemas.microsoft.com/office/powerpoint/2010/main" val="70975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2ED70F0-B10C-9C35-6A4A-902F4E2EAF38}"/>
              </a:ext>
            </a:extLst>
          </p:cNvPr>
          <p:cNvSpPr/>
          <p:nvPr/>
        </p:nvSpPr>
        <p:spPr>
          <a:xfrm rot="5400000">
            <a:off x="5459003" y="-5459003"/>
            <a:ext cx="1273996" cy="12192001"/>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pic>
        <p:nvPicPr>
          <p:cNvPr id="3" name="object 6">
            <a:extLst>
              <a:ext uri="{FF2B5EF4-FFF2-40B4-BE49-F238E27FC236}">
                <a16:creationId xmlns:a16="http://schemas.microsoft.com/office/drawing/2014/main" id="{31226D16-DC30-CB14-CE32-737CBF935A95}"/>
              </a:ext>
            </a:extLst>
          </p:cNvPr>
          <p:cNvPicPr/>
          <p:nvPr/>
        </p:nvPicPr>
        <p:blipFill>
          <a:blip r:embed="rId2" cstate="print"/>
          <a:stretch>
            <a:fillRect/>
          </a:stretch>
        </p:blipFill>
        <p:spPr>
          <a:xfrm>
            <a:off x="2482921" y="1273996"/>
            <a:ext cx="6858000" cy="5584004"/>
          </a:xfrm>
          <a:prstGeom prst="rect">
            <a:avLst/>
          </a:prstGeom>
        </p:spPr>
      </p:pic>
      <p:sp>
        <p:nvSpPr>
          <p:cNvPr id="6" name="object 2">
            <a:extLst>
              <a:ext uri="{FF2B5EF4-FFF2-40B4-BE49-F238E27FC236}">
                <a16:creationId xmlns:a16="http://schemas.microsoft.com/office/drawing/2014/main" id="{B45C8707-8E95-BDD9-5698-06769A923136}"/>
              </a:ext>
            </a:extLst>
          </p:cNvPr>
          <p:cNvSpPr/>
          <p:nvPr/>
        </p:nvSpPr>
        <p:spPr>
          <a:xfrm>
            <a:off x="0" y="6554912"/>
            <a:ext cx="12192001" cy="303088"/>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0ABBB5"/>
          </a:solidFill>
          <a:ln>
            <a:solidFill>
              <a:srgbClr val="0ABBB5"/>
            </a:solidFill>
          </a:ln>
        </p:spPr>
        <p:txBody>
          <a:bodyPr wrap="square" lIns="0" tIns="0" rIns="0" bIns="0" rtlCol="0"/>
          <a:lstStyle/>
          <a:p>
            <a:endParaRPr dirty="0"/>
          </a:p>
        </p:txBody>
      </p:sp>
    </p:spTree>
    <p:extLst>
      <p:ext uri="{BB962C8B-B14F-4D97-AF65-F5344CB8AC3E}">
        <p14:creationId xmlns:p14="http://schemas.microsoft.com/office/powerpoint/2010/main" val="232048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234FB5A-BE37-D4D8-CD73-EA5089BA07B9}"/>
              </a:ext>
            </a:extLst>
          </p:cNvPr>
          <p:cNvSpPr/>
          <p:nvPr/>
        </p:nvSpPr>
        <p:spPr>
          <a:xfrm>
            <a:off x="5640512" y="12"/>
            <a:ext cx="6551487" cy="6857988"/>
          </a:xfrm>
          <a:custGeom>
            <a:avLst/>
            <a:gdLst/>
            <a:ahLst/>
            <a:cxnLst/>
            <a:rect l="l" t="t" r="r" b="b"/>
            <a:pathLst>
              <a:path w="10454640" h="7560309">
                <a:moveTo>
                  <a:pt x="10454398" y="0"/>
                </a:moveTo>
                <a:lnTo>
                  <a:pt x="0" y="0"/>
                </a:lnTo>
                <a:lnTo>
                  <a:pt x="0" y="7559992"/>
                </a:lnTo>
                <a:lnTo>
                  <a:pt x="10454398" y="7559992"/>
                </a:lnTo>
                <a:lnTo>
                  <a:pt x="10454398" y="0"/>
                </a:lnTo>
                <a:close/>
              </a:path>
            </a:pathLst>
          </a:custGeom>
          <a:solidFill>
            <a:srgbClr val="512179"/>
          </a:solidFill>
        </p:spPr>
        <p:txBody>
          <a:bodyPr wrap="square" lIns="0" tIns="0" rIns="0" bIns="0" rtlCol="0"/>
          <a:lstStyle/>
          <a:p>
            <a:endParaRPr lang="en-CA"/>
          </a:p>
        </p:txBody>
      </p:sp>
      <p:sp>
        <p:nvSpPr>
          <p:cNvPr id="6" name="TextBox 5">
            <a:extLst>
              <a:ext uri="{FF2B5EF4-FFF2-40B4-BE49-F238E27FC236}">
                <a16:creationId xmlns:a16="http://schemas.microsoft.com/office/drawing/2014/main" id="{89EFEDE5-AAA2-DDCA-A2B4-7BE987C4EEDB}"/>
              </a:ext>
            </a:extLst>
          </p:cNvPr>
          <p:cNvSpPr txBox="1"/>
          <p:nvPr/>
        </p:nvSpPr>
        <p:spPr>
          <a:xfrm>
            <a:off x="5373384" y="1665743"/>
            <a:ext cx="6818616" cy="461665"/>
          </a:xfrm>
          <a:prstGeom prst="rect">
            <a:avLst/>
          </a:prstGeom>
          <a:noFill/>
        </p:spPr>
        <p:txBody>
          <a:bodyPr wrap="square">
            <a:spAutoFit/>
          </a:bodyPr>
          <a:lstStyle/>
          <a:p>
            <a:pPr algn="ctr"/>
            <a:r>
              <a:rPr lang="en-GB" sz="2400" b="1" i="0" dirty="0">
                <a:solidFill>
                  <a:schemeClr val="bg1"/>
                </a:solidFill>
                <a:effectLst/>
                <a:latin typeface="Roboto Slab" pitchFamily="2" charset="0"/>
              </a:rPr>
              <a:t>Diversifying Your Sales Channels</a:t>
            </a:r>
          </a:p>
        </p:txBody>
      </p:sp>
      <p:sp>
        <p:nvSpPr>
          <p:cNvPr id="8" name="TextBox 7">
            <a:extLst>
              <a:ext uri="{FF2B5EF4-FFF2-40B4-BE49-F238E27FC236}">
                <a16:creationId xmlns:a16="http://schemas.microsoft.com/office/drawing/2014/main" id="{521B7B09-54F6-F170-BBA5-0A1A4B503EBE}"/>
              </a:ext>
            </a:extLst>
          </p:cNvPr>
          <p:cNvSpPr txBox="1"/>
          <p:nvPr/>
        </p:nvSpPr>
        <p:spPr>
          <a:xfrm>
            <a:off x="5865260" y="2378888"/>
            <a:ext cx="6097712" cy="3693319"/>
          </a:xfrm>
          <a:prstGeom prst="rect">
            <a:avLst/>
          </a:prstGeom>
          <a:noFill/>
        </p:spPr>
        <p:txBody>
          <a:bodyPr wrap="square">
            <a:spAutoFit/>
          </a:bodyPr>
          <a:lstStyle/>
          <a:p>
            <a:pPr algn="just"/>
            <a:r>
              <a:rPr lang="en-GB" b="0" i="0" dirty="0">
                <a:solidFill>
                  <a:schemeClr val="bg1"/>
                </a:solidFill>
                <a:effectLst/>
                <a:latin typeface="libre franklin" pitchFamily="2" charset="0"/>
              </a:rPr>
              <a:t>One of the primary advantages of the Shopify Amazon integration is the ability to diversify your sales channels.</a:t>
            </a:r>
          </a:p>
          <a:p>
            <a:pPr algn="just"/>
            <a:endParaRPr lang="en-GB" b="0" i="0" dirty="0">
              <a:solidFill>
                <a:schemeClr val="bg1"/>
              </a:solidFill>
              <a:effectLst/>
              <a:latin typeface="libre franklin" pitchFamily="2" charset="0"/>
            </a:endParaRPr>
          </a:p>
          <a:p>
            <a:pPr algn="just"/>
            <a:r>
              <a:rPr lang="en-GB" b="0" i="0" dirty="0">
                <a:solidFill>
                  <a:schemeClr val="bg1"/>
                </a:solidFill>
                <a:effectLst/>
                <a:latin typeface="libre franklin" pitchFamily="2" charset="0"/>
              </a:rPr>
              <a:t>Connecting your Shopify store to Amazon's vast marketplace gives you access to millions of potential customers who browse and shop on Amazon daily. </a:t>
            </a:r>
          </a:p>
          <a:p>
            <a:pPr algn="just"/>
            <a:endParaRPr lang="en-GB" dirty="0">
              <a:solidFill>
                <a:schemeClr val="bg1"/>
              </a:solidFill>
              <a:latin typeface="libre franklin" pitchFamily="2" charset="0"/>
            </a:endParaRPr>
          </a:p>
          <a:p>
            <a:pPr algn="just"/>
            <a:r>
              <a:rPr lang="en-GB" b="0" i="0" dirty="0">
                <a:solidFill>
                  <a:schemeClr val="bg1"/>
                </a:solidFill>
                <a:effectLst/>
                <a:latin typeface="libre franklin" pitchFamily="2" charset="0"/>
              </a:rPr>
              <a:t>By diversifying your sales channels, you can reduce your risk of losing sales if one channel is down. When you give customers multiple options for how to buy your products, you can improve their shopping experience and realize improved customer satisfaction and loyalty.</a:t>
            </a:r>
          </a:p>
        </p:txBody>
      </p:sp>
      <p:pic>
        <p:nvPicPr>
          <p:cNvPr id="8194" name="Picture 2" descr="The 5 Essential Sales Channels for Any Consumer Product Company | Metacake  - Ecommerce Growth For The World's Most Influential Brands">
            <a:extLst>
              <a:ext uri="{FF2B5EF4-FFF2-40B4-BE49-F238E27FC236}">
                <a16:creationId xmlns:a16="http://schemas.microsoft.com/office/drawing/2014/main" id="{BD284D87-61B6-62AD-83D7-6D0219BD7C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0" b="13080"/>
          <a:stretch/>
        </p:blipFill>
        <p:spPr bwMode="auto">
          <a:xfrm>
            <a:off x="0" y="1714215"/>
            <a:ext cx="5595837" cy="342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445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6143</TotalTime>
  <Words>2069</Words>
  <Application>Microsoft Office PowerPoint</Application>
  <PresentationFormat>Widescreen</PresentationFormat>
  <Paragraphs>141</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Century Gothic</vt:lpstr>
      <vt:lpstr>Gill Sans MT</vt:lpstr>
      <vt:lpstr>libre franklin</vt:lpstr>
      <vt:lpstr>Neue Plak</vt:lpstr>
      <vt:lpstr>proxima nova</vt:lpstr>
      <vt:lpstr>Roboto Slab</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golabgir</dc:creator>
  <cp:lastModifiedBy>maryam golabgir</cp:lastModifiedBy>
  <cp:revision>21</cp:revision>
  <dcterms:created xsi:type="dcterms:W3CDTF">2023-06-09T15:44:36Z</dcterms:created>
  <dcterms:modified xsi:type="dcterms:W3CDTF">2024-01-24T19:49:00Z</dcterms:modified>
</cp:coreProperties>
</file>